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74"/>
    <a:srgbClr val="FFC900"/>
    <a:srgbClr val="173A8D"/>
    <a:srgbClr val="129481"/>
    <a:srgbClr val="0F2741"/>
    <a:srgbClr val="001736"/>
    <a:srgbClr val="C9A093"/>
    <a:srgbClr val="F1F1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6BA33EA-882E-41C2-8363-16FCDF6C525B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BE9CAE4-15FA-48F0-B82A-E23A1A301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BC7DC-28AC-4343-864D-7902C90015A9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83054-35E0-4AB6-BE9C-48490D4CF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86178-5C82-46E2-AF72-89D4E82B691B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27510-B3AB-40E1-86EE-E7EC68E16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28C23-9204-45E7-9E76-594A533EAB28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117D6-8C1A-43B3-B2A9-F7A50244B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56EE2-DFB2-4076-9F36-D9D271881017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3F1A2-7D02-4D7A-BF2D-22811DFFB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FFED-91A5-4CF8-8BEB-433F9329F5FF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A098F-4678-40E1-BE85-0AC2011FA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7AA28-7B1A-4A4E-96DD-145A84288A26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81067-5C22-4E94-9D3B-3FACAF6F6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C937-C7AB-418F-9A3D-3D3F7A4B3C3D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1435-214A-46A6-8BE7-6AF361F78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BDAD-D20B-46ED-889C-A307402386BD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67F28-DEDB-44C0-A48D-614710B35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4BAFA-E3EF-46E7-844F-37B911ADC48F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AA67E-95E8-47C9-A868-8C42430B8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F2A6A-434D-49FE-8EE7-F6D706396D5D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A89A6-7D08-4169-A683-5F2C0100B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63745-1346-4217-A70B-B190AF26855B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808FC-E623-40CB-AC55-8220E53F1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7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6113" y="1465263"/>
            <a:ext cx="7869237" cy="47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DDD6DC-6B96-4A19-A35B-0718DE84F1A5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3AA541-E967-4D4B-9341-A3F075C8B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198438"/>
            <a:ext cx="783907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38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7638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46422" y="3039763"/>
            <a:ext cx="5890053" cy="229012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5400" b="1" dirty="0" smtClean="0">
                <a:solidFill>
                  <a:srgbClr val="003374"/>
                </a:solidFill>
                <a:latin typeface="Gungsuh" pitchFamily="18" charset="-127"/>
                <a:ea typeface="Gungsuh" pitchFamily="18" charset="-127"/>
                <a:cs typeface="Aharoni" pitchFamily="2" charset="-79"/>
              </a:rPr>
              <a:t>Підзвітні </a:t>
            </a:r>
            <a:br>
              <a:rPr lang="uk-UA" sz="5400" b="1" dirty="0" smtClean="0">
                <a:solidFill>
                  <a:srgbClr val="003374"/>
                </a:solidFill>
                <a:latin typeface="Gungsuh" pitchFamily="18" charset="-127"/>
                <a:ea typeface="Gungsuh" pitchFamily="18" charset="-127"/>
                <a:cs typeface="Aharoni" pitchFamily="2" charset="-79"/>
              </a:rPr>
            </a:br>
            <a:r>
              <a:rPr lang="uk-UA" sz="5400" b="1" dirty="0" smtClean="0">
                <a:solidFill>
                  <a:srgbClr val="003374"/>
                </a:solidFill>
                <a:latin typeface="Gungsuh" pitchFamily="18" charset="-127"/>
                <a:ea typeface="Gungsuh" pitchFamily="18" charset="-127"/>
                <a:cs typeface="Aharoni" pitchFamily="2" charset="-79"/>
              </a:rPr>
              <a:t>кошти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Підзвітні особи - працівники підприємства, яким видані грошові кошти для виконання виробничо-господарського доручення</a:t>
            </a:r>
          </a:p>
          <a:p>
            <a:pPr>
              <a:buFont typeface="Arial" charset="0"/>
              <a:buNone/>
            </a:pPr>
            <a:endParaRPr lang="uk-UA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856038" y="5156200"/>
            <a:ext cx="1563687" cy="965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Підзвітна особа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 rot="8316804">
            <a:off x="3386138" y="4810125"/>
            <a:ext cx="749300" cy="701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3654187">
            <a:off x="5177632" y="4831556"/>
            <a:ext cx="749300" cy="7000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73288" y="4157663"/>
            <a:ext cx="1433512" cy="774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Трудові відносини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83263" y="4275138"/>
            <a:ext cx="2074862" cy="733425"/>
          </a:xfrm>
          <a:prstGeom prst="roundRect">
            <a:avLst>
              <a:gd name="adj" fmla="val 10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Цивільно-правові відносини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5106988" y="3632200"/>
            <a:ext cx="72548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690938" y="3089275"/>
            <a:ext cx="2166937" cy="542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Договір доручення (глава 68 ЦК)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5922963" y="3649663"/>
            <a:ext cx="676275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070600" y="3097213"/>
            <a:ext cx="2611438" cy="55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Без договірних відносин (ст. 1158 -1160 ЦК)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988" y="1341438"/>
            <a:ext cx="8074025" cy="3986212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Підзвітна особа – </a:t>
            </a:r>
            <a:r>
              <a:rPr lang="uk-UA" sz="2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непрацівник</a:t>
            </a: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підприємства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Відносини між  </a:t>
            </a:r>
            <a:r>
              <a:rPr lang="uk-UA" sz="2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фізособою</a:t>
            </a: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підприємством базуються на договорі доручення (глава 68 ЦК).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договорі вкажіть: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Завдання </a:t>
            </a:r>
            <a:r>
              <a:rPr lang="uk-UA" sz="2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фізособи</a:t>
            </a: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(наприклад, придбання пробної партії товару).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Порядок проведення розрахунків.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Строки звітування та повернення невикористаних коштів.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617538"/>
            <a:ext cx="7886700" cy="4975225"/>
          </a:xfrm>
        </p:spPr>
        <p:txBody>
          <a:bodyPr rtlCol="0">
            <a:normAutofit fontScale="925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ТМЦ за власний кошт (без авансу)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Позиція ДФС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сума компенсації включають до оподатковуваного доходу платника як інші доходи. Податковий агент зобов’язаний утримати з виплачених сум ПДФО та військовий збір  (лист ДФС від 23.02.2018 № 765/6/99-99-12-02-03-15/ІПК). Висновок на підставі пп. 165.1.11 ПК.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Позиція суду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визначальною ознакою доходу є 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приріст показників фінансового 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та/або майнового стану платника податку. А якщо приросту немає, про дохід не йдеться. Суд 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сказував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ІПК (рішення Полтавського окружного адміністративного суду від 02.05.2018 у справі № 816/909/18).</a:t>
            </a:r>
            <a:endParaRPr lang="uk-UA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Текст 2"/>
          <p:cNvSpPr>
            <a:spLocks noGrp="1"/>
          </p:cNvSpPr>
          <p:nvPr>
            <p:ph type="body" idx="1"/>
          </p:nvPr>
        </p:nvSpPr>
        <p:spPr>
          <a:xfrm>
            <a:off x="623888" y="1003300"/>
            <a:ext cx="7886700" cy="5086350"/>
          </a:xfrm>
        </p:spPr>
        <p:txBody>
          <a:bodyPr/>
          <a:lstStyle/>
          <a:p>
            <a:pPr algn="ctr"/>
            <a:r>
              <a:rPr lang="uk-UA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ТМЦ за власний кошт (без авансу)</a:t>
            </a:r>
          </a:p>
          <a:p>
            <a:endParaRPr lang="en-US" smtClean="0"/>
          </a:p>
          <a:p>
            <a:r>
              <a:rPr lang="uk-UA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Строк звітування – не визначений. Проте на думку ДФС (ЗІР; категорія 109.15) та Мінфіну (лист </a:t>
            </a:r>
            <a:r>
              <a:rPr lang="pt-BR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 01.12.2016 </a:t>
            </a:r>
            <a:r>
              <a:rPr lang="uk-UA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pt-BR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31-11170-16-29/34246</a:t>
            </a:r>
            <a:r>
              <a:rPr lang="uk-UA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авансовий звіт потрібно подати у законодавчо визначені строки.</a:t>
            </a:r>
          </a:p>
          <a:p>
            <a:r>
              <a:rPr lang="uk-UA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порушення строків штрафу не буде.</a:t>
            </a:r>
          </a:p>
          <a:p>
            <a:endParaRPr lang="uk-UA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Строк погашення заборгованості – не встановлений. Орієнтуйтеся на ч. 2 ст. 530 ЦК – протягом 7 днів з дня пред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явлення працівником вимоги.</a:t>
            </a:r>
            <a:endParaRPr lang="pt-BR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Текст 2"/>
          <p:cNvSpPr>
            <a:spLocks noGrp="1"/>
          </p:cNvSpPr>
          <p:nvPr>
            <p:ph type="body" idx="1"/>
          </p:nvPr>
        </p:nvSpPr>
        <p:spPr>
          <a:xfrm>
            <a:off x="623888" y="1212850"/>
            <a:ext cx="7886700" cy="4294188"/>
          </a:xfrm>
        </p:spPr>
        <p:txBody>
          <a:bodyPr/>
          <a:lstStyle/>
          <a:p>
            <a:pPr algn="ctr"/>
            <a:r>
              <a:rPr lang="uk-UA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Авансовий звіт</a:t>
            </a:r>
          </a:p>
          <a:p>
            <a:pPr algn="just"/>
            <a:r>
              <a:rPr lang="uk-UA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Форму Звіту про використання коштів, виданих на відрядження та під звіт затверджена наказом Мінфіну вд 28.09.2015 № 841. </a:t>
            </a:r>
          </a:p>
          <a:p>
            <a:pPr algn="just"/>
            <a:endParaRPr lang="uk-UA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Цю форму рекомендуємо у всіх випадках звітування, в тому числі, якщо кошти використані непрацівником підприємства.</a:t>
            </a:r>
            <a:endParaRPr lang="uk-UA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body" idx="1"/>
          </p:nvPr>
        </p:nvSpPr>
        <p:spPr>
          <a:xfrm>
            <a:off x="623888" y="762000"/>
            <a:ext cx="7886700" cy="5327650"/>
          </a:xfrm>
        </p:spPr>
        <p:txBody>
          <a:bodyPr/>
          <a:lstStyle/>
          <a:p>
            <a:pPr algn="ctr"/>
            <a:r>
              <a:rPr lang="uk-UA" sz="2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Заповнення графи “Одержано”</a:t>
            </a:r>
          </a:p>
          <a:p>
            <a:pPr algn="just"/>
            <a:r>
              <a:rPr lang="uk-UA" sz="2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У графі «Одержано (від кого, № та дата)» Звітуу зазначається сума отриманого авансу, а також спосіб, яким такий аванс було отримано.</a:t>
            </a:r>
          </a:p>
          <a:p>
            <a:pPr algn="just"/>
            <a:r>
              <a:rPr lang="uk-UA" sz="2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Якщо гроші видано із каси на підставі ВКО, то у графі «Одержано (від кого, № та дата)» зазначте: «Із каси» та дату і номер ВКО або видаткової відомості.</a:t>
            </a:r>
          </a:p>
          <a:p>
            <a:pPr algn="just"/>
            <a:r>
              <a:rPr lang="uk-UA" sz="2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Якщо грошові кошти перераховано на особистий картковий рахунок - «З поточного рахунку» та дату і номер платіжного доручення. </a:t>
            </a:r>
          </a:p>
          <a:p>
            <a:pPr algn="just"/>
            <a:r>
              <a:rPr lang="uk-UA" sz="2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Якщо грошові кошти знято за допомогою корпоративної карти - «З корпоративного рахунку», номер рахунка та дату і номер документа, що підтверджує факт зняття готівки (квитанція/чек банкомата, касовий чек, який підтверджує купівлю товару (отримання послуги), сліп тощо).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idx="1"/>
          </p:nvPr>
        </p:nvSpPr>
        <p:spPr>
          <a:xfrm>
            <a:off x="623888" y="622300"/>
            <a:ext cx="7886700" cy="5467350"/>
          </a:xfrm>
        </p:spPr>
        <p:txBody>
          <a:bodyPr rtlCol="0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Строки подання авансового звіту</a:t>
            </a:r>
            <a:endParaRPr lang="ru-RU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Службове відрядження:</a:t>
            </a:r>
            <a:endParaRPr lang="ru-RU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закінчення 5-го банківського дня, наступного за днем прибуття до місця постійної роботи — готівка видавалася з каси підприємства;</a:t>
            </a:r>
            <a:endParaRPr lang="ru-RU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закінчення 3-го банківського дня після завершення відрядження — готівка знята з платіжного картки. Цей строк звітування застосовуйте і для випадків, коли працівник використовує корпоративну картку, так і у випадках використання працівником особистої картки (лист ДПС від 06.02.2012 № 2292/6/23-50.0214);</a:t>
            </a:r>
            <a:endParaRPr lang="ru-RU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упродовж 10 банківських днів (роботодавець може продовжити до 20 банківських днів) — якщо здійснювалися безготівкові розрахунки з використанням платіжної катки.</a:t>
            </a:r>
            <a:endParaRPr lang="ru-RU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Господарське призначення:</a:t>
            </a:r>
            <a:endParaRPr lang="ru-RU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закінчення 5-го банківського дня, що настає за днем, у якому працівник завершує виконання окремої цивільно-правової дії за дорученням та за рахунок особи, що видала кошти під звіт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idx="1"/>
          </p:nvPr>
        </p:nvSpPr>
        <p:spPr>
          <a:xfrm>
            <a:off x="623888" y="635000"/>
            <a:ext cx="7886700" cy="5454650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Готівка видається під звіт: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1) на закупівлю сільськогосподарської продукції та заготівлю вторинної сировини на строк не більше 10 робочих днів;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2) на закупівлю брухту чорних металів і брухту кольорових металів - на строк не більше 30 робочих днів від дня видачі готівки під звіт;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3) на всі інші виробничі (господарські) потреби - на строк не більше двох робочих днів, уключаючи день отримання готівки під звіт.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Якщо підзвітній особі одночасно видана готівка на відрядження та для вирішення в такому відрядженні виробничих (господарських) завдань, строк, на який видана готівка під звіт на ці цілі, продовжується до завершення строку відрядження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п. 19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№148)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</TotalTime>
  <Words>548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Arial</vt:lpstr>
      <vt:lpstr>Calibri Light</vt:lpstr>
      <vt:lpstr>Times New Roman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Pavel</cp:lastModifiedBy>
  <cp:revision>112</cp:revision>
  <dcterms:created xsi:type="dcterms:W3CDTF">2016-11-18T14:12:19Z</dcterms:created>
  <dcterms:modified xsi:type="dcterms:W3CDTF">2019-09-26T10:49:55Z</dcterms:modified>
</cp:coreProperties>
</file>