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10" autoAdjust="0"/>
    <p:restoredTop sz="94704" autoAdjust="0"/>
  </p:normalViewPr>
  <p:slideViewPr>
    <p:cSldViewPr>
      <p:cViewPr>
        <p:scale>
          <a:sx n="100" d="100"/>
          <a:sy n="100" d="100"/>
        </p:scale>
        <p:origin x="252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6075B-6103-4F5E-B11B-BFF8B7AE57BB}" type="doc">
      <dgm:prSet loTypeId="urn:microsoft.com/office/officeart/2005/8/layout/pyramid2" loCatId="pyramid" qsTypeId="urn:microsoft.com/office/officeart/2005/8/quickstyle/simple1#1" qsCatId="simple" csTypeId="urn:microsoft.com/office/officeart/2005/8/colors/accent2_1" csCatId="accent2" phldr="1"/>
      <dgm:spPr/>
    </dgm:pt>
    <dgm:pt modelId="{5FF26880-D128-4860-ABD8-AB9061F8878C}">
      <dgm:prSet phldrT="[Текст]"/>
      <dgm:spPr/>
      <dgm:t>
        <a:bodyPr/>
        <a:lstStyle/>
        <a:p>
          <a:r>
            <a:rPr lang="uk-UA" b="1" dirty="0" smtClean="0"/>
            <a:t>Оцінка</a:t>
          </a:r>
          <a:endParaRPr lang="ru-RU" dirty="0"/>
        </a:p>
      </dgm:t>
    </dgm:pt>
    <dgm:pt modelId="{668B8779-53DA-45A9-A8B6-2E68B57F2460}" type="parTrans" cxnId="{D93338FE-3B3D-4595-B1DC-841A91CE8739}">
      <dgm:prSet/>
      <dgm:spPr/>
      <dgm:t>
        <a:bodyPr/>
        <a:lstStyle/>
        <a:p>
          <a:endParaRPr lang="ru-RU"/>
        </a:p>
      </dgm:t>
    </dgm:pt>
    <dgm:pt modelId="{C98352AF-D7E0-4B88-94E6-BE084FE08B4F}" type="sibTrans" cxnId="{D93338FE-3B3D-4595-B1DC-841A91CE8739}">
      <dgm:prSet/>
      <dgm:spPr/>
      <dgm:t>
        <a:bodyPr/>
        <a:lstStyle/>
        <a:p>
          <a:endParaRPr lang="ru-RU"/>
        </a:p>
      </dgm:t>
    </dgm:pt>
    <dgm:pt modelId="{4A9730F0-8FC1-4B21-8849-0591564C84A5}">
      <dgm:prSet phldrT="[Текст]"/>
      <dgm:spPr/>
      <dgm:t>
        <a:bodyPr/>
        <a:lstStyle/>
        <a:p>
          <a:r>
            <a:rPr lang="uk-UA" noProof="0" dirty="0" smtClean="0"/>
            <a:t>це спосіб грошового вимірювання засобів господарства і процесів</a:t>
          </a:r>
          <a:endParaRPr lang="uk-UA" noProof="0" dirty="0"/>
        </a:p>
      </dgm:t>
    </dgm:pt>
    <dgm:pt modelId="{F5AD890C-CCDE-4042-903A-E90B4D777B98}" type="parTrans" cxnId="{F590C4F5-1670-4D5E-BD15-BF01DC6707B1}">
      <dgm:prSet/>
      <dgm:spPr/>
      <dgm:t>
        <a:bodyPr/>
        <a:lstStyle/>
        <a:p>
          <a:endParaRPr lang="ru-RU"/>
        </a:p>
      </dgm:t>
    </dgm:pt>
    <dgm:pt modelId="{4C32F20A-9620-4E12-98B5-A22968CA0DEE}" type="sibTrans" cxnId="{F590C4F5-1670-4D5E-BD15-BF01DC6707B1}">
      <dgm:prSet/>
      <dgm:spPr/>
      <dgm:t>
        <a:bodyPr/>
        <a:lstStyle/>
        <a:p>
          <a:endParaRPr lang="ru-RU"/>
        </a:p>
      </dgm:t>
    </dgm:pt>
    <dgm:pt modelId="{A9243BD0-4389-49CC-AA40-4FEF0A604C8D}">
      <dgm:prSet phldrT="[Текст]"/>
      <dgm:spPr/>
      <dgm:t>
        <a:bodyPr/>
        <a:lstStyle/>
        <a:p>
          <a:r>
            <a:rPr lang="uk-UA" noProof="0" dirty="0" smtClean="0"/>
            <a:t>це спосіб вираження з допомогою грошового вимірника наявності та руху господарських засобів</a:t>
          </a:r>
          <a:endParaRPr lang="uk-UA" noProof="0" dirty="0"/>
        </a:p>
      </dgm:t>
    </dgm:pt>
    <dgm:pt modelId="{D55325D4-D502-43C0-BFDA-289F7CD20D00}" type="parTrans" cxnId="{4401957F-F87B-481B-9D52-A2CDA5E5E7D0}">
      <dgm:prSet/>
      <dgm:spPr/>
      <dgm:t>
        <a:bodyPr/>
        <a:lstStyle/>
        <a:p>
          <a:endParaRPr lang="ru-RU"/>
        </a:p>
      </dgm:t>
    </dgm:pt>
    <dgm:pt modelId="{C40A1EA6-EF72-4489-B50A-0955A1C7D78B}" type="sibTrans" cxnId="{4401957F-F87B-481B-9D52-A2CDA5E5E7D0}">
      <dgm:prSet/>
      <dgm:spPr/>
      <dgm:t>
        <a:bodyPr/>
        <a:lstStyle/>
        <a:p>
          <a:endParaRPr lang="ru-RU"/>
        </a:p>
      </dgm:t>
    </dgm:pt>
    <dgm:pt modelId="{97BAF792-B475-40CE-9854-673D7F69FB70}" type="pres">
      <dgm:prSet presAssocID="{6316075B-6103-4F5E-B11B-BFF8B7AE57BB}" presName="compositeShape" presStyleCnt="0">
        <dgm:presLayoutVars>
          <dgm:dir/>
          <dgm:resizeHandles/>
        </dgm:presLayoutVars>
      </dgm:prSet>
      <dgm:spPr/>
    </dgm:pt>
    <dgm:pt modelId="{97300213-4A65-4BA1-9B40-992CF038B57A}" type="pres">
      <dgm:prSet presAssocID="{6316075B-6103-4F5E-B11B-BFF8B7AE57BB}" presName="pyramid" presStyleLbl="node1" presStyleIdx="0" presStyleCnt="1" custLinFactNeighborY="903"/>
      <dgm:spPr/>
    </dgm:pt>
    <dgm:pt modelId="{7714477A-0BAC-4B09-8A1F-573148DBA3E5}" type="pres">
      <dgm:prSet presAssocID="{6316075B-6103-4F5E-B11B-BFF8B7AE57BB}" presName="theList" presStyleCnt="0"/>
      <dgm:spPr/>
    </dgm:pt>
    <dgm:pt modelId="{D3C6D6FE-CE01-416A-928C-94A341E4A735}" type="pres">
      <dgm:prSet presAssocID="{5FF26880-D128-4860-ABD8-AB9061F8878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A0848-A2A6-4652-A808-3B7D9209A439}" type="pres">
      <dgm:prSet presAssocID="{5FF26880-D128-4860-ABD8-AB9061F8878C}" presName="aSpace" presStyleCnt="0"/>
      <dgm:spPr/>
    </dgm:pt>
    <dgm:pt modelId="{55A58BD4-2BA0-4E38-8BCF-95386AD0895C}" type="pres">
      <dgm:prSet presAssocID="{4A9730F0-8FC1-4B21-8849-0591564C84A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BEEBF-DA31-4672-A73C-24B7E2E922DD}" type="pres">
      <dgm:prSet presAssocID="{4A9730F0-8FC1-4B21-8849-0591564C84A5}" presName="aSpace" presStyleCnt="0"/>
      <dgm:spPr/>
    </dgm:pt>
    <dgm:pt modelId="{2C14DCAC-FC09-4D26-98B3-133A03FF6B83}" type="pres">
      <dgm:prSet presAssocID="{A9243BD0-4389-49CC-AA40-4FEF0A604C8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79B1F-7238-4555-AEB8-54958749586F}" type="pres">
      <dgm:prSet presAssocID="{A9243BD0-4389-49CC-AA40-4FEF0A604C8D}" presName="aSpace" presStyleCnt="0"/>
      <dgm:spPr/>
    </dgm:pt>
  </dgm:ptLst>
  <dgm:cxnLst>
    <dgm:cxn modelId="{F4B07A40-5B6F-429D-9B0A-B45DB052F04A}" type="presOf" srcId="{4A9730F0-8FC1-4B21-8849-0591564C84A5}" destId="{55A58BD4-2BA0-4E38-8BCF-95386AD0895C}" srcOrd="0" destOrd="0" presId="urn:microsoft.com/office/officeart/2005/8/layout/pyramid2"/>
    <dgm:cxn modelId="{D93338FE-3B3D-4595-B1DC-841A91CE8739}" srcId="{6316075B-6103-4F5E-B11B-BFF8B7AE57BB}" destId="{5FF26880-D128-4860-ABD8-AB9061F8878C}" srcOrd="0" destOrd="0" parTransId="{668B8779-53DA-45A9-A8B6-2E68B57F2460}" sibTransId="{C98352AF-D7E0-4B88-94E6-BE084FE08B4F}"/>
    <dgm:cxn modelId="{F590C4F5-1670-4D5E-BD15-BF01DC6707B1}" srcId="{6316075B-6103-4F5E-B11B-BFF8B7AE57BB}" destId="{4A9730F0-8FC1-4B21-8849-0591564C84A5}" srcOrd="1" destOrd="0" parTransId="{F5AD890C-CCDE-4042-903A-E90B4D777B98}" sibTransId="{4C32F20A-9620-4E12-98B5-A22968CA0DEE}"/>
    <dgm:cxn modelId="{4401957F-F87B-481B-9D52-A2CDA5E5E7D0}" srcId="{6316075B-6103-4F5E-B11B-BFF8B7AE57BB}" destId="{A9243BD0-4389-49CC-AA40-4FEF0A604C8D}" srcOrd="2" destOrd="0" parTransId="{D55325D4-D502-43C0-BFDA-289F7CD20D00}" sibTransId="{C40A1EA6-EF72-4489-B50A-0955A1C7D78B}"/>
    <dgm:cxn modelId="{E155B93F-E0F4-49B4-AF1A-9FBE512C42B3}" type="presOf" srcId="{5FF26880-D128-4860-ABD8-AB9061F8878C}" destId="{D3C6D6FE-CE01-416A-928C-94A341E4A735}" srcOrd="0" destOrd="0" presId="urn:microsoft.com/office/officeart/2005/8/layout/pyramid2"/>
    <dgm:cxn modelId="{E232682E-9435-4FCE-9DF8-A38999E9EECA}" type="presOf" srcId="{6316075B-6103-4F5E-B11B-BFF8B7AE57BB}" destId="{97BAF792-B475-40CE-9854-673D7F69FB70}" srcOrd="0" destOrd="0" presId="urn:microsoft.com/office/officeart/2005/8/layout/pyramid2"/>
    <dgm:cxn modelId="{86D6C17B-593F-499C-9DA4-65F5AB94CD96}" type="presOf" srcId="{A9243BD0-4389-49CC-AA40-4FEF0A604C8D}" destId="{2C14DCAC-FC09-4D26-98B3-133A03FF6B83}" srcOrd="0" destOrd="0" presId="urn:microsoft.com/office/officeart/2005/8/layout/pyramid2"/>
    <dgm:cxn modelId="{B8C709ED-195C-4345-9095-2683AC448A0A}" type="presParOf" srcId="{97BAF792-B475-40CE-9854-673D7F69FB70}" destId="{97300213-4A65-4BA1-9B40-992CF038B57A}" srcOrd="0" destOrd="0" presId="urn:microsoft.com/office/officeart/2005/8/layout/pyramid2"/>
    <dgm:cxn modelId="{C79F8EC5-E781-4D56-B27A-C855CA758BAE}" type="presParOf" srcId="{97BAF792-B475-40CE-9854-673D7F69FB70}" destId="{7714477A-0BAC-4B09-8A1F-573148DBA3E5}" srcOrd="1" destOrd="0" presId="urn:microsoft.com/office/officeart/2005/8/layout/pyramid2"/>
    <dgm:cxn modelId="{0718785A-D14A-4D14-BC00-778452F69A8E}" type="presParOf" srcId="{7714477A-0BAC-4B09-8A1F-573148DBA3E5}" destId="{D3C6D6FE-CE01-416A-928C-94A341E4A735}" srcOrd="0" destOrd="0" presId="urn:microsoft.com/office/officeart/2005/8/layout/pyramid2"/>
    <dgm:cxn modelId="{7973DAC2-7E2E-4749-A3CB-D73BADE856C9}" type="presParOf" srcId="{7714477A-0BAC-4B09-8A1F-573148DBA3E5}" destId="{325A0848-A2A6-4652-A808-3B7D9209A439}" srcOrd="1" destOrd="0" presId="urn:microsoft.com/office/officeart/2005/8/layout/pyramid2"/>
    <dgm:cxn modelId="{EA83A287-C9C9-404C-AE02-66EAF4BB5351}" type="presParOf" srcId="{7714477A-0BAC-4B09-8A1F-573148DBA3E5}" destId="{55A58BD4-2BA0-4E38-8BCF-95386AD0895C}" srcOrd="2" destOrd="0" presId="urn:microsoft.com/office/officeart/2005/8/layout/pyramid2"/>
    <dgm:cxn modelId="{5C551823-F97D-47DF-B5A7-C844F29899BF}" type="presParOf" srcId="{7714477A-0BAC-4B09-8A1F-573148DBA3E5}" destId="{27BBEEBF-DA31-4672-A73C-24B7E2E922DD}" srcOrd="3" destOrd="0" presId="urn:microsoft.com/office/officeart/2005/8/layout/pyramid2"/>
    <dgm:cxn modelId="{D3A4AE97-9E4C-4D92-9D86-1ABE9C349D52}" type="presParOf" srcId="{7714477A-0BAC-4B09-8A1F-573148DBA3E5}" destId="{2C14DCAC-FC09-4D26-98B3-133A03FF6B83}" srcOrd="4" destOrd="0" presId="urn:microsoft.com/office/officeart/2005/8/layout/pyramid2"/>
    <dgm:cxn modelId="{0E72AC89-1179-4ED9-9F1B-26B6CA00E753}" type="presParOf" srcId="{7714477A-0BAC-4B09-8A1F-573148DBA3E5}" destId="{48179B1F-7238-4555-AEB8-54958749586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65CFD8-CCF3-4042-8C2F-F303DF8871D3}" type="doc">
      <dgm:prSet loTypeId="urn:microsoft.com/office/officeart/2005/8/layout/hierarchy3" loCatId="hierarchy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09F50AB-18C1-4644-8A68-102EE23B8B0B}">
      <dgm:prSet phldrT="[Текст]"/>
      <dgm:spPr/>
      <dgm:t>
        <a:bodyPr/>
        <a:lstStyle/>
        <a:p>
          <a:r>
            <a:rPr lang="uk-UA" noProof="0" dirty="0" smtClean="0"/>
            <a:t>Реальність</a:t>
          </a:r>
          <a:endParaRPr lang="uk-UA" noProof="0" dirty="0"/>
        </a:p>
      </dgm:t>
    </dgm:pt>
    <dgm:pt modelId="{20179ECB-468E-4684-BBB9-58C4ADBCE9F4}" type="parTrans" cxnId="{64374CF0-2B98-4D60-8E82-A12F60620483}">
      <dgm:prSet/>
      <dgm:spPr/>
      <dgm:t>
        <a:bodyPr/>
        <a:lstStyle/>
        <a:p>
          <a:endParaRPr lang="ru-RU"/>
        </a:p>
      </dgm:t>
    </dgm:pt>
    <dgm:pt modelId="{AE163811-74F1-4DAD-B14E-A5C61D6D4EF7}" type="sibTrans" cxnId="{64374CF0-2B98-4D60-8E82-A12F60620483}">
      <dgm:prSet/>
      <dgm:spPr/>
      <dgm:t>
        <a:bodyPr/>
        <a:lstStyle/>
        <a:p>
          <a:endParaRPr lang="ru-RU"/>
        </a:p>
      </dgm:t>
    </dgm:pt>
    <dgm:pt modelId="{E549F8EF-347B-4EA6-AAEA-1251837F8FCA}">
      <dgm:prSet/>
      <dgm:spPr/>
      <dgm:t>
        <a:bodyPr/>
        <a:lstStyle/>
        <a:p>
          <a:r>
            <a:rPr lang="uk-UA" dirty="0" smtClean="0"/>
            <a:t>Полягає у відображенні у грошовому вираженні фактичної (дійсної) вартості господарських засобів і джерел їх утворення</a:t>
          </a:r>
          <a:endParaRPr lang="ru-RU" dirty="0"/>
        </a:p>
      </dgm:t>
    </dgm:pt>
    <dgm:pt modelId="{F251FBB3-5FCC-4FC7-BA2F-F565CFD0F193}" type="parTrans" cxnId="{0095EDC8-AC34-4208-8006-38E69B293DBA}">
      <dgm:prSet/>
      <dgm:spPr/>
      <dgm:t>
        <a:bodyPr/>
        <a:lstStyle/>
        <a:p>
          <a:endParaRPr lang="ru-RU"/>
        </a:p>
      </dgm:t>
    </dgm:pt>
    <dgm:pt modelId="{348DB006-98DE-41E7-A69A-E05A43A3C0C6}" type="sibTrans" cxnId="{0095EDC8-AC34-4208-8006-38E69B293DBA}">
      <dgm:prSet/>
      <dgm:spPr/>
      <dgm:t>
        <a:bodyPr/>
        <a:lstStyle/>
        <a:p>
          <a:endParaRPr lang="ru-RU"/>
        </a:p>
      </dgm:t>
    </dgm:pt>
    <dgm:pt modelId="{D219CE4D-FC23-4E34-9A34-462140E5974F}">
      <dgm:prSet/>
      <dgm:spPr/>
      <dgm:t>
        <a:bodyPr/>
        <a:lstStyle/>
        <a:p>
          <a:r>
            <a:rPr lang="uk-UA" noProof="0" dirty="0" smtClean="0"/>
            <a:t>Єдність (однаковість</a:t>
          </a:r>
          <a:r>
            <a:rPr lang="ru-RU" dirty="0" smtClean="0"/>
            <a:t>)</a:t>
          </a:r>
          <a:endParaRPr lang="ru-RU" dirty="0"/>
        </a:p>
      </dgm:t>
    </dgm:pt>
    <dgm:pt modelId="{FBC4E871-45B6-4D4D-B286-5E5629C078EB}" type="parTrans" cxnId="{07396718-44EF-4D26-88D5-9D256B085B4D}">
      <dgm:prSet/>
      <dgm:spPr/>
      <dgm:t>
        <a:bodyPr/>
        <a:lstStyle/>
        <a:p>
          <a:endParaRPr lang="ru-RU"/>
        </a:p>
      </dgm:t>
    </dgm:pt>
    <dgm:pt modelId="{C444E1D6-0DC3-4C3E-9CA2-3BA560D944AA}" type="sibTrans" cxnId="{07396718-44EF-4D26-88D5-9D256B085B4D}">
      <dgm:prSet/>
      <dgm:spPr/>
      <dgm:t>
        <a:bodyPr/>
        <a:lstStyle/>
        <a:p>
          <a:endParaRPr lang="ru-RU"/>
        </a:p>
      </dgm:t>
    </dgm:pt>
    <dgm:pt modelId="{EC8D3BC9-B649-4E10-B675-55FC601B54BD}">
      <dgm:prSet/>
      <dgm:spPr/>
      <dgm:t>
        <a:bodyPr/>
        <a:lstStyle/>
        <a:p>
          <a:r>
            <a:rPr lang="uk-UA" dirty="0" smtClean="0"/>
            <a:t>Передбачає встановлення однакових методів оцінки для однорідних груп цінностей</a:t>
          </a:r>
          <a:endParaRPr lang="ru-RU" dirty="0"/>
        </a:p>
      </dgm:t>
    </dgm:pt>
    <dgm:pt modelId="{CF2B84F5-C11A-4AFE-B94C-246F398B9C66}" type="parTrans" cxnId="{C34C41E5-B34A-4E12-8356-6CA9D484F6B8}">
      <dgm:prSet/>
      <dgm:spPr/>
      <dgm:t>
        <a:bodyPr/>
        <a:lstStyle/>
        <a:p>
          <a:endParaRPr lang="ru-RU"/>
        </a:p>
      </dgm:t>
    </dgm:pt>
    <dgm:pt modelId="{BB86F893-2184-4602-8BE1-CAA0632547C4}" type="sibTrans" cxnId="{C34C41E5-B34A-4E12-8356-6CA9D484F6B8}">
      <dgm:prSet/>
      <dgm:spPr/>
      <dgm:t>
        <a:bodyPr/>
        <a:lstStyle/>
        <a:p>
          <a:endParaRPr lang="ru-RU"/>
        </a:p>
      </dgm:t>
    </dgm:pt>
    <dgm:pt modelId="{C7EF5974-14A8-4897-BD06-9C11AA64798C}" type="pres">
      <dgm:prSet presAssocID="{3B65CFD8-CCF3-4042-8C2F-F303DF8871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C308EA-2EA5-4B55-91EE-A68111C2DDB0}" type="pres">
      <dgm:prSet presAssocID="{709F50AB-18C1-4644-8A68-102EE23B8B0B}" presName="root" presStyleCnt="0"/>
      <dgm:spPr/>
    </dgm:pt>
    <dgm:pt modelId="{BA10D831-65EE-4D48-A792-D1E3F8761F09}" type="pres">
      <dgm:prSet presAssocID="{709F50AB-18C1-4644-8A68-102EE23B8B0B}" presName="rootComposite" presStyleCnt="0"/>
      <dgm:spPr/>
    </dgm:pt>
    <dgm:pt modelId="{AB966F23-20AF-401C-8A05-887C7A6E5FB4}" type="pres">
      <dgm:prSet presAssocID="{709F50AB-18C1-4644-8A68-102EE23B8B0B}" presName="rootText" presStyleLbl="node1" presStyleIdx="0" presStyleCnt="2" custScaleY="67851" custLinFactNeighborX="219" custLinFactNeighborY="-3736"/>
      <dgm:spPr/>
      <dgm:t>
        <a:bodyPr/>
        <a:lstStyle/>
        <a:p>
          <a:endParaRPr lang="ru-RU"/>
        </a:p>
      </dgm:t>
    </dgm:pt>
    <dgm:pt modelId="{20001D46-9440-4259-901D-76BB271C120B}" type="pres">
      <dgm:prSet presAssocID="{709F50AB-18C1-4644-8A68-102EE23B8B0B}" presName="rootConnector" presStyleLbl="node1" presStyleIdx="0" presStyleCnt="2"/>
      <dgm:spPr/>
      <dgm:t>
        <a:bodyPr/>
        <a:lstStyle/>
        <a:p>
          <a:endParaRPr lang="ru-RU"/>
        </a:p>
      </dgm:t>
    </dgm:pt>
    <dgm:pt modelId="{6CDB9E3F-65EC-4DE7-8935-C8BA59BD1880}" type="pres">
      <dgm:prSet presAssocID="{709F50AB-18C1-4644-8A68-102EE23B8B0B}" presName="childShape" presStyleCnt="0"/>
      <dgm:spPr/>
    </dgm:pt>
    <dgm:pt modelId="{B1994DEA-ECD6-472D-8490-7CF09D0CB565}" type="pres">
      <dgm:prSet presAssocID="{F251FBB3-5FCC-4FC7-BA2F-F565CFD0F193}" presName="Name13" presStyleLbl="parChTrans1D2" presStyleIdx="0" presStyleCnt="2"/>
      <dgm:spPr/>
      <dgm:t>
        <a:bodyPr/>
        <a:lstStyle/>
        <a:p>
          <a:endParaRPr lang="ru-RU"/>
        </a:p>
      </dgm:t>
    </dgm:pt>
    <dgm:pt modelId="{32561355-0B26-4026-A99B-0B6B48D30942}" type="pres">
      <dgm:prSet presAssocID="{E549F8EF-347B-4EA6-AAEA-1251837F8FCA}" presName="childText" presStyleLbl="bgAcc1" presStyleIdx="0" presStyleCnt="2" custLinFactNeighborX="4188" custLinFactNeighborY="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2A76C-7711-4B7C-B153-923416F43DE9}" type="pres">
      <dgm:prSet presAssocID="{D219CE4D-FC23-4E34-9A34-462140E5974F}" presName="root" presStyleCnt="0"/>
      <dgm:spPr/>
    </dgm:pt>
    <dgm:pt modelId="{728CD57C-6333-405B-8F97-4DD451850D29}" type="pres">
      <dgm:prSet presAssocID="{D219CE4D-FC23-4E34-9A34-462140E5974F}" presName="rootComposite" presStyleCnt="0"/>
      <dgm:spPr/>
    </dgm:pt>
    <dgm:pt modelId="{E5DD370E-6081-41D3-9584-31363229D2A9}" type="pres">
      <dgm:prSet presAssocID="{D219CE4D-FC23-4E34-9A34-462140E5974F}" presName="rootText" presStyleLbl="node1" presStyleIdx="1" presStyleCnt="2" custScaleY="67894"/>
      <dgm:spPr/>
      <dgm:t>
        <a:bodyPr/>
        <a:lstStyle/>
        <a:p>
          <a:endParaRPr lang="ru-RU"/>
        </a:p>
      </dgm:t>
    </dgm:pt>
    <dgm:pt modelId="{1FCD15FF-6F2B-4851-A190-39410D071856}" type="pres">
      <dgm:prSet presAssocID="{D219CE4D-FC23-4E34-9A34-462140E5974F}" presName="rootConnector" presStyleLbl="node1" presStyleIdx="1" presStyleCnt="2"/>
      <dgm:spPr/>
      <dgm:t>
        <a:bodyPr/>
        <a:lstStyle/>
        <a:p>
          <a:endParaRPr lang="ru-RU"/>
        </a:p>
      </dgm:t>
    </dgm:pt>
    <dgm:pt modelId="{332B3E2A-15ED-4951-85F9-347CBE334205}" type="pres">
      <dgm:prSet presAssocID="{D219CE4D-FC23-4E34-9A34-462140E5974F}" presName="childShape" presStyleCnt="0"/>
      <dgm:spPr/>
    </dgm:pt>
    <dgm:pt modelId="{BE2C9AA8-BDC3-47F5-8C62-38ADFEA2FEB8}" type="pres">
      <dgm:prSet presAssocID="{CF2B84F5-C11A-4AFE-B94C-246F398B9C66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23C4AAA-A253-45FF-A0DC-074402D500B8}" type="pres">
      <dgm:prSet presAssocID="{EC8D3BC9-B649-4E10-B675-55FC601B54BD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396718-44EF-4D26-88D5-9D256B085B4D}" srcId="{3B65CFD8-CCF3-4042-8C2F-F303DF8871D3}" destId="{D219CE4D-FC23-4E34-9A34-462140E5974F}" srcOrd="1" destOrd="0" parTransId="{FBC4E871-45B6-4D4D-B286-5E5629C078EB}" sibTransId="{C444E1D6-0DC3-4C3E-9CA2-3BA560D944AA}"/>
    <dgm:cxn modelId="{B67187AE-E951-4CC7-B18C-4F3D4412AA68}" type="presOf" srcId="{D219CE4D-FC23-4E34-9A34-462140E5974F}" destId="{1FCD15FF-6F2B-4851-A190-39410D071856}" srcOrd="1" destOrd="0" presId="urn:microsoft.com/office/officeart/2005/8/layout/hierarchy3"/>
    <dgm:cxn modelId="{C34C41E5-B34A-4E12-8356-6CA9D484F6B8}" srcId="{D219CE4D-FC23-4E34-9A34-462140E5974F}" destId="{EC8D3BC9-B649-4E10-B675-55FC601B54BD}" srcOrd="0" destOrd="0" parTransId="{CF2B84F5-C11A-4AFE-B94C-246F398B9C66}" sibTransId="{BB86F893-2184-4602-8BE1-CAA0632547C4}"/>
    <dgm:cxn modelId="{2F941E4A-B17D-4FFA-9392-A95A6329C9C6}" type="presOf" srcId="{E549F8EF-347B-4EA6-AAEA-1251837F8FCA}" destId="{32561355-0B26-4026-A99B-0B6B48D30942}" srcOrd="0" destOrd="0" presId="urn:microsoft.com/office/officeart/2005/8/layout/hierarchy3"/>
    <dgm:cxn modelId="{444762B4-2625-4915-97C9-1730CA12F025}" type="presOf" srcId="{F251FBB3-5FCC-4FC7-BA2F-F565CFD0F193}" destId="{B1994DEA-ECD6-472D-8490-7CF09D0CB565}" srcOrd="0" destOrd="0" presId="urn:microsoft.com/office/officeart/2005/8/layout/hierarchy3"/>
    <dgm:cxn modelId="{64374CF0-2B98-4D60-8E82-A12F60620483}" srcId="{3B65CFD8-CCF3-4042-8C2F-F303DF8871D3}" destId="{709F50AB-18C1-4644-8A68-102EE23B8B0B}" srcOrd="0" destOrd="0" parTransId="{20179ECB-468E-4684-BBB9-58C4ADBCE9F4}" sibTransId="{AE163811-74F1-4DAD-B14E-A5C61D6D4EF7}"/>
    <dgm:cxn modelId="{FB3E6F2E-03CA-43B4-BAC0-E7FD129E3D5E}" type="presOf" srcId="{3B65CFD8-CCF3-4042-8C2F-F303DF8871D3}" destId="{C7EF5974-14A8-4897-BD06-9C11AA64798C}" srcOrd="0" destOrd="0" presId="urn:microsoft.com/office/officeart/2005/8/layout/hierarchy3"/>
    <dgm:cxn modelId="{1DC945CD-9192-4BAA-A89E-CCC73EF98EEA}" type="presOf" srcId="{EC8D3BC9-B649-4E10-B675-55FC601B54BD}" destId="{A23C4AAA-A253-45FF-A0DC-074402D500B8}" srcOrd="0" destOrd="0" presId="urn:microsoft.com/office/officeart/2005/8/layout/hierarchy3"/>
    <dgm:cxn modelId="{08D95A99-EB5A-4380-A73D-842A8292C0B6}" type="presOf" srcId="{CF2B84F5-C11A-4AFE-B94C-246F398B9C66}" destId="{BE2C9AA8-BDC3-47F5-8C62-38ADFEA2FEB8}" srcOrd="0" destOrd="0" presId="urn:microsoft.com/office/officeart/2005/8/layout/hierarchy3"/>
    <dgm:cxn modelId="{E028F126-384C-4FE9-A1AD-93CFF9CF89EF}" type="presOf" srcId="{709F50AB-18C1-4644-8A68-102EE23B8B0B}" destId="{AB966F23-20AF-401C-8A05-887C7A6E5FB4}" srcOrd="0" destOrd="0" presId="urn:microsoft.com/office/officeart/2005/8/layout/hierarchy3"/>
    <dgm:cxn modelId="{27BB8E62-1336-413E-8869-D203DB0299F6}" type="presOf" srcId="{709F50AB-18C1-4644-8A68-102EE23B8B0B}" destId="{20001D46-9440-4259-901D-76BB271C120B}" srcOrd="1" destOrd="0" presId="urn:microsoft.com/office/officeart/2005/8/layout/hierarchy3"/>
    <dgm:cxn modelId="{0095EDC8-AC34-4208-8006-38E69B293DBA}" srcId="{709F50AB-18C1-4644-8A68-102EE23B8B0B}" destId="{E549F8EF-347B-4EA6-AAEA-1251837F8FCA}" srcOrd="0" destOrd="0" parTransId="{F251FBB3-5FCC-4FC7-BA2F-F565CFD0F193}" sibTransId="{348DB006-98DE-41E7-A69A-E05A43A3C0C6}"/>
    <dgm:cxn modelId="{30DD6D9E-6E67-434E-B86D-16B9449BB760}" type="presOf" srcId="{D219CE4D-FC23-4E34-9A34-462140E5974F}" destId="{E5DD370E-6081-41D3-9584-31363229D2A9}" srcOrd="0" destOrd="0" presId="urn:microsoft.com/office/officeart/2005/8/layout/hierarchy3"/>
    <dgm:cxn modelId="{4BFB3B65-EDFC-46B2-9F9F-891D83CFA6A3}" type="presParOf" srcId="{C7EF5974-14A8-4897-BD06-9C11AA64798C}" destId="{E6C308EA-2EA5-4B55-91EE-A68111C2DDB0}" srcOrd="0" destOrd="0" presId="urn:microsoft.com/office/officeart/2005/8/layout/hierarchy3"/>
    <dgm:cxn modelId="{A9CB5556-87FA-4F71-9F91-3FABA458EE9C}" type="presParOf" srcId="{E6C308EA-2EA5-4B55-91EE-A68111C2DDB0}" destId="{BA10D831-65EE-4D48-A792-D1E3F8761F09}" srcOrd="0" destOrd="0" presId="urn:microsoft.com/office/officeart/2005/8/layout/hierarchy3"/>
    <dgm:cxn modelId="{C65ACB50-9D8B-4022-AD62-7856515991B8}" type="presParOf" srcId="{BA10D831-65EE-4D48-A792-D1E3F8761F09}" destId="{AB966F23-20AF-401C-8A05-887C7A6E5FB4}" srcOrd="0" destOrd="0" presId="urn:microsoft.com/office/officeart/2005/8/layout/hierarchy3"/>
    <dgm:cxn modelId="{FB298820-67D9-4F26-B9AC-6942F372A63E}" type="presParOf" srcId="{BA10D831-65EE-4D48-A792-D1E3F8761F09}" destId="{20001D46-9440-4259-901D-76BB271C120B}" srcOrd="1" destOrd="0" presId="urn:microsoft.com/office/officeart/2005/8/layout/hierarchy3"/>
    <dgm:cxn modelId="{D36D2368-0788-4C58-979A-BDD2E0705A5E}" type="presParOf" srcId="{E6C308EA-2EA5-4B55-91EE-A68111C2DDB0}" destId="{6CDB9E3F-65EC-4DE7-8935-C8BA59BD1880}" srcOrd="1" destOrd="0" presId="urn:microsoft.com/office/officeart/2005/8/layout/hierarchy3"/>
    <dgm:cxn modelId="{5EF1E324-0775-4312-9F86-4914B6023A89}" type="presParOf" srcId="{6CDB9E3F-65EC-4DE7-8935-C8BA59BD1880}" destId="{B1994DEA-ECD6-472D-8490-7CF09D0CB565}" srcOrd="0" destOrd="0" presId="urn:microsoft.com/office/officeart/2005/8/layout/hierarchy3"/>
    <dgm:cxn modelId="{B73EF4C7-C84F-46CE-87E8-986ECB7FCD19}" type="presParOf" srcId="{6CDB9E3F-65EC-4DE7-8935-C8BA59BD1880}" destId="{32561355-0B26-4026-A99B-0B6B48D30942}" srcOrd="1" destOrd="0" presId="urn:microsoft.com/office/officeart/2005/8/layout/hierarchy3"/>
    <dgm:cxn modelId="{AF8A56AD-9689-4522-BAD0-6140B4AB419C}" type="presParOf" srcId="{C7EF5974-14A8-4897-BD06-9C11AA64798C}" destId="{B062A76C-7711-4B7C-B153-923416F43DE9}" srcOrd="1" destOrd="0" presId="urn:microsoft.com/office/officeart/2005/8/layout/hierarchy3"/>
    <dgm:cxn modelId="{34A52CF9-D1F0-47DD-9AD5-E568E168FA5D}" type="presParOf" srcId="{B062A76C-7711-4B7C-B153-923416F43DE9}" destId="{728CD57C-6333-405B-8F97-4DD451850D29}" srcOrd="0" destOrd="0" presId="urn:microsoft.com/office/officeart/2005/8/layout/hierarchy3"/>
    <dgm:cxn modelId="{E872D1FB-39AA-4926-BE9C-DA59449B81A6}" type="presParOf" srcId="{728CD57C-6333-405B-8F97-4DD451850D29}" destId="{E5DD370E-6081-41D3-9584-31363229D2A9}" srcOrd="0" destOrd="0" presId="urn:microsoft.com/office/officeart/2005/8/layout/hierarchy3"/>
    <dgm:cxn modelId="{B7579CF3-2C6B-4733-85C9-18F79A1F4F5F}" type="presParOf" srcId="{728CD57C-6333-405B-8F97-4DD451850D29}" destId="{1FCD15FF-6F2B-4851-A190-39410D071856}" srcOrd="1" destOrd="0" presId="urn:microsoft.com/office/officeart/2005/8/layout/hierarchy3"/>
    <dgm:cxn modelId="{82919413-3513-4A0B-99F5-CB42087B359B}" type="presParOf" srcId="{B062A76C-7711-4B7C-B153-923416F43DE9}" destId="{332B3E2A-15ED-4951-85F9-347CBE334205}" srcOrd="1" destOrd="0" presId="urn:microsoft.com/office/officeart/2005/8/layout/hierarchy3"/>
    <dgm:cxn modelId="{DEC2AAC3-3095-47F2-8896-5FED0A49647C}" type="presParOf" srcId="{332B3E2A-15ED-4951-85F9-347CBE334205}" destId="{BE2C9AA8-BDC3-47F5-8C62-38ADFEA2FEB8}" srcOrd="0" destOrd="0" presId="urn:microsoft.com/office/officeart/2005/8/layout/hierarchy3"/>
    <dgm:cxn modelId="{60E1C4FE-11A4-4656-94D7-67A8BE5C8D73}" type="presParOf" srcId="{332B3E2A-15ED-4951-85F9-347CBE334205}" destId="{A23C4AAA-A253-45FF-A0DC-074402D500B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FF085E-3E30-42D3-B6CE-A10D0E5DB5D4}" type="doc">
      <dgm:prSet loTypeId="urn:microsoft.com/office/officeart/2005/8/layout/list1" loCatId="list" qsTypeId="urn:microsoft.com/office/officeart/2005/8/quickstyle/simple1#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B235DB8E-FF16-4331-8377-5C4A6B49F6BD}">
      <dgm:prSet phldrT="[Текст]"/>
      <dgm:spPr/>
      <dgm:t>
        <a:bodyPr/>
        <a:lstStyle/>
        <a:p>
          <a:r>
            <a:rPr lang="uk-UA" b="1" dirty="0" smtClean="0"/>
            <a:t>Калькуляція</a:t>
          </a:r>
          <a:endParaRPr lang="ru-RU" dirty="0"/>
        </a:p>
      </dgm:t>
    </dgm:pt>
    <dgm:pt modelId="{84832C24-B182-4650-B41F-5E59E7141EE1}" type="parTrans" cxnId="{DBE01931-4F45-4647-B05C-77F04EF9D76F}">
      <dgm:prSet/>
      <dgm:spPr/>
      <dgm:t>
        <a:bodyPr/>
        <a:lstStyle/>
        <a:p>
          <a:endParaRPr lang="ru-RU"/>
        </a:p>
      </dgm:t>
    </dgm:pt>
    <dgm:pt modelId="{3F2F3F33-95BE-4F24-86CB-0207C662D65B}" type="sibTrans" cxnId="{DBE01931-4F45-4647-B05C-77F04EF9D76F}">
      <dgm:prSet/>
      <dgm:spPr/>
      <dgm:t>
        <a:bodyPr/>
        <a:lstStyle/>
        <a:p>
          <a:endParaRPr lang="ru-RU"/>
        </a:p>
      </dgm:t>
    </dgm:pt>
    <dgm:pt modelId="{3966D2F7-A3DC-4DD4-9659-E1320EA4BB88}">
      <dgm:prSet phldrT="[Текст]"/>
      <dgm:spPr/>
      <dgm:t>
        <a:bodyPr/>
        <a:lstStyle/>
        <a:p>
          <a:r>
            <a:rPr lang="uk-UA" b="1" dirty="0" smtClean="0"/>
            <a:t>Калькулювання </a:t>
          </a:r>
          <a:endParaRPr lang="ru-RU" dirty="0"/>
        </a:p>
      </dgm:t>
    </dgm:pt>
    <dgm:pt modelId="{C16CB3EA-CB2D-4636-B364-ACA099F3005A}" type="parTrans" cxnId="{18A04C42-55FB-4D7F-8CF2-D66DBD0FDC49}">
      <dgm:prSet/>
      <dgm:spPr/>
      <dgm:t>
        <a:bodyPr/>
        <a:lstStyle/>
        <a:p>
          <a:endParaRPr lang="ru-RU"/>
        </a:p>
      </dgm:t>
    </dgm:pt>
    <dgm:pt modelId="{DA860570-22C6-4329-A408-C0FF0F3DDB12}" type="sibTrans" cxnId="{18A04C42-55FB-4D7F-8CF2-D66DBD0FDC49}">
      <dgm:prSet/>
      <dgm:spPr/>
      <dgm:t>
        <a:bodyPr/>
        <a:lstStyle/>
        <a:p>
          <a:endParaRPr lang="ru-RU"/>
        </a:p>
      </dgm:t>
    </dgm:pt>
    <dgm:pt modelId="{F110EA9E-EA50-4DCA-8444-E9506CC49951}">
      <dgm:prSet/>
      <dgm:spPr/>
      <dgm:t>
        <a:bodyPr/>
        <a:lstStyle/>
        <a:p>
          <a:r>
            <a:rPr lang="uk-UA" smtClean="0"/>
            <a:t>це спосіб визначення фактичної собівартості певних об’єктів (придбаних ТМЦ, виробленої або реалізованої продукції, виконаних робіт чи послуг) в грошовій оцінці</a:t>
          </a:r>
          <a:endParaRPr lang="ru-RU"/>
        </a:p>
      </dgm:t>
    </dgm:pt>
    <dgm:pt modelId="{7F6C90D9-6E96-4DE2-B9CB-D410F6C585F6}" type="parTrans" cxnId="{AD7EB795-6F44-4478-B7A9-160746CE9E3B}">
      <dgm:prSet/>
      <dgm:spPr/>
      <dgm:t>
        <a:bodyPr/>
        <a:lstStyle/>
        <a:p>
          <a:endParaRPr lang="ru-RU"/>
        </a:p>
      </dgm:t>
    </dgm:pt>
    <dgm:pt modelId="{7AA2E19C-14FB-496F-988C-83A271160F81}" type="sibTrans" cxnId="{AD7EB795-6F44-4478-B7A9-160746CE9E3B}">
      <dgm:prSet/>
      <dgm:spPr/>
      <dgm:t>
        <a:bodyPr/>
        <a:lstStyle/>
        <a:p>
          <a:endParaRPr lang="ru-RU"/>
        </a:p>
      </dgm:t>
    </dgm:pt>
    <dgm:pt modelId="{C6F3E13E-A4A2-40A1-9B78-0D04A417D0E2}">
      <dgm:prSet/>
      <dgm:spPr/>
      <dgm:t>
        <a:bodyPr/>
        <a:lstStyle/>
        <a:p>
          <a:r>
            <a:rPr lang="uk-UA" smtClean="0"/>
            <a:t>це процес розрахунку собівартості, визначення величини витрат на виготовлену продукцію, виконані роботи чи надані послуги</a:t>
          </a:r>
          <a:endParaRPr lang="ru-RU"/>
        </a:p>
      </dgm:t>
    </dgm:pt>
    <dgm:pt modelId="{D8EA86D7-8FD3-4B6B-970C-00CBDB3FEA86}" type="parTrans" cxnId="{E55CB159-CD92-464B-ADEC-7B6D2124B242}">
      <dgm:prSet/>
      <dgm:spPr/>
      <dgm:t>
        <a:bodyPr/>
        <a:lstStyle/>
        <a:p>
          <a:endParaRPr lang="ru-RU"/>
        </a:p>
      </dgm:t>
    </dgm:pt>
    <dgm:pt modelId="{545722C2-DB96-4071-9CAD-14B6086F99D0}" type="sibTrans" cxnId="{E55CB159-CD92-464B-ADEC-7B6D2124B242}">
      <dgm:prSet/>
      <dgm:spPr/>
      <dgm:t>
        <a:bodyPr/>
        <a:lstStyle/>
        <a:p>
          <a:endParaRPr lang="ru-RU"/>
        </a:p>
      </dgm:t>
    </dgm:pt>
    <dgm:pt modelId="{64585DD0-37F9-4218-B0ED-8ACD6A2F061D}" type="pres">
      <dgm:prSet presAssocID="{4EFF085E-3E30-42D3-B6CE-A10D0E5DB5D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A7AC44-541A-45E8-A887-D6F4A9D775BD}" type="pres">
      <dgm:prSet presAssocID="{B235DB8E-FF16-4331-8377-5C4A6B49F6BD}" presName="parentLin" presStyleCnt="0"/>
      <dgm:spPr/>
    </dgm:pt>
    <dgm:pt modelId="{5058431C-D0F8-47DA-BE96-FF22CCA645A4}" type="pres">
      <dgm:prSet presAssocID="{B235DB8E-FF16-4331-8377-5C4A6B49F6B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0DE22C7-AE4C-4043-B432-49169FCA7ADE}" type="pres">
      <dgm:prSet presAssocID="{B235DB8E-FF16-4331-8377-5C4A6B49F6B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76138-394C-4598-965D-FA680E7AEC6B}" type="pres">
      <dgm:prSet presAssocID="{B235DB8E-FF16-4331-8377-5C4A6B49F6BD}" presName="negativeSpace" presStyleCnt="0"/>
      <dgm:spPr/>
    </dgm:pt>
    <dgm:pt modelId="{C401F543-E7E0-4206-B69B-27F7A6B754CD}" type="pres">
      <dgm:prSet presAssocID="{B235DB8E-FF16-4331-8377-5C4A6B49F6B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E06A9-A874-4EE5-ABF2-500F3408AC28}" type="pres">
      <dgm:prSet presAssocID="{3F2F3F33-95BE-4F24-86CB-0207C662D65B}" presName="spaceBetweenRectangles" presStyleCnt="0"/>
      <dgm:spPr/>
    </dgm:pt>
    <dgm:pt modelId="{7E8AB702-4704-400F-A0C5-CAEBA5E198D9}" type="pres">
      <dgm:prSet presAssocID="{3966D2F7-A3DC-4DD4-9659-E1320EA4BB88}" presName="parentLin" presStyleCnt="0"/>
      <dgm:spPr/>
    </dgm:pt>
    <dgm:pt modelId="{C900E0D8-B9BB-40C1-8EA8-D343A0EA934A}" type="pres">
      <dgm:prSet presAssocID="{3966D2F7-A3DC-4DD4-9659-E1320EA4BB8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4F86F6C-1D82-4255-9D66-5132FDF69323}" type="pres">
      <dgm:prSet presAssocID="{3966D2F7-A3DC-4DD4-9659-E1320EA4BB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283F6-85E0-41E2-A30F-6627918359B9}" type="pres">
      <dgm:prSet presAssocID="{3966D2F7-A3DC-4DD4-9659-E1320EA4BB88}" presName="negativeSpace" presStyleCnt="0"/>
      <dgm:spPr/>
    </dgm:pt>
    <dgm:pt modelId="{80B2519C-F8FD-4852-970F-33A27489DFFC}" type="pres">
      <dgm:prSet presAssocID="{3966D2F7-A3DC-4DD4-9659-E1320EA4BB8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E01931-4F45-4647-B05C-77F04EF9D76F}" srcId="{4EFF085E-3E30-42D3-B6CE-A10D0E5DB5D4}" destId="{B235DB8E-FF16-4331-8377-5C4A6B49F6BD}" srcOrd="0" destOrd="0" parTransId="{84832C24-B182-4650-B41F-5E59E7141EE1}" sibTransId="{3F2F3F33-95BE-4F24-86CB-0207C662D65B}"/>
    <dgm:cxn modelId="{18D821EC-6238-40DB-9AB0-E2E37A0512BD}" type="presOf" srcId="{B235DB8E-FF16-4331-8377-5C4A6B49F6BD}" destId="{5058431C-D0F8-47DA-BE96-FF22CCA645A4}" srcOrd="0" destOrd="0" presId="urn:microsoft.com/office/officeart/2005/8/layout/list1"/>
    <dgm:cxn modelId="{18A04C42-55FB-4D7F-8CF2-D66DBD0FDC49}" srcId="{4EFF085E-3E30-42D3-B6CE-A10D0E5DB5D4}" destId="{3966D2F7-A3DC-4DD4-9659-E1320EA4BB88}" srcOrd="1" destOrd="0" parTransId="{C16CB3EA-CB2D-4636-B364-ACA099F3005A}" sibTransId="{DA860570-22C6-4329-A408-C0FF0F3DDB12}"/>
    <dgm:cxn modelId="{A5B8B046-C2C5-487A-9AC6-4B3A90A18F1B}" type="presOf" srcId="{3966D2F7-A3DC-4DD4-9659-E1320EA4BB88}" destId="{04F86F6C-1D82-4255-9D66-5132FDF69323}" srcOrd="1" destOrd="0" presId="urn:microsoft.com/office/officeart/2005/8/layout/list1"/>
    <dgm:cxn modelId="{D5D88302-F154-4EC0-9CFB-39A5AE464F2F}" type="presOf" srcId="{3966D2F7-A3DC-4DD4-9659-E1320EA4BB88}" destId="{C900E0D8-B9BB-40C1-8EA8-D343A0EA934A}" srcOrd="0" destOrd="0" presId="urn:microsoft.com/office/officeart/2005/8/layout/list1"/>
    <dgm:cxn modelId="{AD7EB795-6F44-4478-B7A9-160746CE9E3B}" srcId="{B235DB8E-FF16-4331-8377-5C4A6B49F6BD}" destId="{F110EA9E-EA50-4DCA-8444-E9506CC49951}" srcOrd="0" destOrd="0" parTransId="{7F6C90D9-6E96-4DE2-B9CB-D410F6C585F6}" sibTransId="{7AA2E19C-14FB-496F-988C-83A271160F81}"/>
    <dgm:cxn modelId="{8CACDF74-5323-40AB-811E-C65F184C4F3A}" type="presOf" srcId="{4EFF085E-3E30-42D3-B6CE-A10D0E5DB5D4}" destId="{64585DD0-37F9-4218-B0ED-8ACD6A2F061D}" srcOrd="0" destOrd="0" presId="urn:microsoft.com/office/officeart/2005/8/layout/list1"/>
    <dgm:cxn modelId="{E55CB159-CD92-464B-ADEC-7B6D2124B242}" srcId="{3966D2F7-A3DC-4DD4-9659-E1320EA4BB88}" destId="{C6F3E13E-A4A2-40A1-9B78-0D04A417D0E2}" srcOrd="0" destOrd="0" parTransId="{D8EA86D7-8FD3-4B6B-970C-00CBDB3FEA86}" sibTransId="{545722C2-DB96-4071-9CAD-14B6086F99D0}"/>
    <dgm:cxn modelId="{FE104CD9-AE81-4A28-8B99-6F8D124D2FDC}" type="presOf" srcId="{F110EA9E-EA50-4DCA-8444-E9506CC49951}" destId="{C401F543-E7E0-4206-B69B-27F7A6B754CD}" srcOrd="0" destOrd="0" presId="urn:microsoft.com/office/officeart/2005/8/layout/list1"/>
    <dgm:cxn modelId="{BCD35E35-721F-4F7E-BE87-8C19AC79280C}" type="presOf" srcId="{C6F3E13E-A4A2-40A1-9B78-0D04A417D0E2}" destId="{80B2519C-F8FD-4852-970F-33A27489DFFC}" srcOrd="0" destOrd="0" presId="urn:microsoft.com/office/officeart/2005/8/layout/list1"/>
    <dgm:cxn modelId="{83211BDE-98C4-42B5-BB43-AEC1438F4120}" type="presOf" srcId="{B235DB8E-FF16-4331-8377-5C4A6B49F6BD}" destId="{F0DE22C7-AE4C-4043-B432-49169FCA7ADE}" srcOrd="1" destOrd="0" presId="urn:microsoft.com/office/officeart/2005/8/layout/list1"/>
    <dgm:cxn modelId="{C3F6D232-0B4E-4A4F-82F3-178E2EB8921E}" type="presParOf" srcId="{64585DD0-37F9-4218-B0ED-8ACD6A2F061D}" destId="{6CA7AC44-541A-45E8-A887-D6F4A9D775BD}" srcOrd="0" destOrd="0" presId="urn:microsoft.com/office/officeart/2005/8/layout/list1"/>
    <dgm:cxn modelId="{CB738DCF-0D90-4AEB-B2E0-27515CAB7444}" type="presParOf" srcId="{6CA7AC44-541A-45E8-A887-D6F4A9D775BD}" destId="{5058431C-D0F8-47DA-BE96-FF22CCA645A4}" srcOrd="0" destOrd="0" presId="urn:microsoft.com/office/officeart/2005/8/layout/list1"/>
    <dgm:cxn modelId="{06932849-76BA-4CDA-8FC1-483D05281E6E}" type="presParOf" srcId="{6CA7AC44-541A-45E8-A887-D6F4A9D775BD}" destId="{F0DE22C7-AE4C-4043-B432-49169FCA7ADE}" srcOrd="1" destOrd="0" presId="urn:microsoft.com/office/officeart/2005/8/layout/list1"/>
    <dgm:cxn modelId="{6069B937-490F-4FE6-88D6-A418B8C1E6E9}" type="presParOf" srcId="{64585DD0-37F9-4218-B0ED-8ACD6A2F061D}" destId="{03076138-394C-4598-965D-FA680E7AEC6B}" srcOrd="1" destOrd="0" presId="urn:microsoft.com/office/officeart/2005/8/layout/list1"/>
    <dgm:cxn modelId="{A9864AE1-BBEF-474A-8650-833D74D8D217}" type="presParOf" srcId="{64585DD0-37F9-4218-B0ED-8ACD6A2F061D}" destId="{C401F543-E7E0-4206-B69B-27F7A6B754CD}" srcOrd="2" destOrd="0" presId="urn:microsoft.com/office/officeart/2005/8/layout/list1"/>
    <dgm:cxn modelId="{A90258E7-AC09-4E18-81AB-E7A0089A0A91}" type="presParOf" srcId="{64585DD0-37F9-4218-B0ED-8ACD6A2F061D}" destId="{794E06A9-A874-4EE5-ABF2-500F3408AC28}" srcOrd="3" destOrd="0" presId="urn:microsoft.com/office/officeart/2005/8/layout/list1"/>
    <dgm:cxn modelId="{1494E571-C621-4ECD-A7E0-FFDEF3F3D493}" type="presParOf" srcId="{64585DD0-37F9-4218-B0ED-8ACD6A2F061D}" destId="{7E8AB702-4704-400F-A0C5-CAEBA5E198D9}" srcOrd="4" destOrd="0" presId="urn:microsoft.com/office/officeart/2005/8/layout/list1"/>
    <dgm:cxn modelId="{8E870A2E-85BE-4491-8C27-794F4F8239B1}" type="presParOf" srcId="{7E8AB702-4704-400F-A0C5-CAEBA5E198D9}" destId="{C900E0D8-B9BB-40C1-8EA8-D343A0EA934A}" srcOrd="0" destOrd="0" presId="urn:microsoft.com/office/officeart/2005/8/layout/list1"/>
    <dgm:cxn modelId="{51E9E274-9FAE-4969-BEF9-0FC8BC509BC4}" type="presParOf" srcId="{7E8AB702-4704-400F-A0C5-CAEBA5E198D9}" destId="{04F86F6C-1D82-4255-9D66-5132FDF69323}" srcOrd="1" destOrd="0" presId="urn:microsoft.com/office/officeart/2005/8/layout/list1"/>
    <dgm:cxn modelId="{10C47E7E-6D8A-473A-BF71-CB7C7BE4368F}" type="presParOf" srcId="{64585DD0-37F9-4218-B0ED-8ACD6A2F061D}" destId="{3CC283F6-85E0-41E2-A30F-6627918359B9}" srcOrd="5" destOrd="0" presId="urn:microsoft.com/office/officeart/2005/8/layout/list1"/>
    <dgm:cxn modelId="{A350F89F-6BF6-4D8F-AAA9-117A5F09A61C}" type="presParOf" srcId="{64585DD0-37F9-4218-B0ED-8ACD6A2F061D}" destId="{80B2519C-F8FD-4852-970F-33A27489DFF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171B35-F290-46CF-A5A3-02721ED9CBAE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9AD743-809F-467C-B735-1E0F47ACE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7999C0-3CD8-442B-BE57-B1E69D69078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Вставьте карту своей страны.</a:t>
            </a: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8367D-E200-49BA-A4B4-0A0F9F7CF70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Вставьте картинку, на которой отображается одна из географических особенностей вашей страны.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F78C8C-F9FC-4C1C-A147-AA26A6627BA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0" y="0"/>
            <a:ext cx="9163050" cy="6858000"/>
            <a:chOff x="0" y="0"/>
            <a:chExt cx="9163050" cy="6858000"/>
          </a:xfrm>
        </p:grpSpPr>
        <p:pic>
          <p:nvPicPr>
            <p:cNvPr id="5" name="Rectangle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2" y="457200"/>
              <a:ext cx="9144000" cy="6400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7"/>
            <p:cNvSpPr/>
            <p:nvPr/>
          </p:nvSpPr>
          <p:spPr>
            <a:xfrm>
              <a:off x="1588" y="0"/>
              <a:ext cx="9144000" cy="6858000"/>
            </a:xfrm>
            <a:prstGeom prst="rect">
              <a:avLst/>
            </a:prstGeom>
            <a:solidFill>
              <a:schemeClr val="accent2">
                <a:shade val="75000"/>
                <a:alpha val="9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1"/>
            <p:cNvSpPr/>
            <p:nvPr/>
          </p:nvSpPr>
          <p:spPr>
            <a:xfrm>
              <a:off x="0" y="0"/>
              <a:ext cx="9144000" cy="2286000"/>
            </a:xfrm>
            <a:prstGeom prst="rect">
              <a:avLst/>
            </a:prstGeom>
            <a:gradFill flip="none" rotWithShape="1">
              <a:gsLst>
                <a:gs pos="33000">
                  <a:schemeClr val="accent3">
                    <a:alpha val="49000"/>
                  </a:schemeClr>
                </a:gs>
                <a:gs pos="100000">
                  <a:schemeClr val="bg1">
                    <a:alpha val="43000"/>
                  </a:schemeClr>
                </a:gs>
              </a:gsLst>
              <a:lin ang="5400000" scaled="1"/>
              <a:tileRect/>
            </a:gradFill>
            <a:ln w="25400" cap="rnd" cmpd="sng" algn="ctr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9"/>
            <p:cNvSpPr/>
            <p:nvPr/>
          </p:nvSpPr>
          <p:spPr>
            <a:xfrm>
              <a:off x="1588" y="1981200"/>
              <a:ext cx="9144000" cy="609600"/>
            </a:xfrm>
            <a:prstGeom prst="rect">
              <a:avLst/>
            </a:prstGeom>
            <a:solidFill>
              <a:schemeClr val="tx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10"/>
            <p:cNvSpPr/>
            <p:nvPr/>
          </p:nvSpPr>
          <p:spPr>
            <a:xfrm>
              <a:off x="4763" y="2590800"/>
              <a:ext cx="9144000" cy="457200"/>
            </a:xfrm>
            <a:prstGeom prst="rect">
              <a:avLst/>
            </a:prstGeom>
            <a:solidFill>
              <a:schemeClr val="accent6">
                <a:shade val="1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12"/>
            <p:cNvSpPr/>
            <p:nvPr/>
          </p:nvSpPr>
          <p:spPr>
            <a:xfrm>
              <a:off x="19050" y="0"/>
              <a:ext cx="9144000" cy="1981200"/>
            </a:xfrm>
            <a:prstGeom prst="rect">
              <a:avLst/>
            </a:prstGeom>
            <a:gradFill flip="none" rotWithShape="1">
              <a:gsLst>
                <a:gs pos="33000">
                  <a:schemeClr val="accent3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 w="25400" cap="rnd" cmpd="sng" algn="ctr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2625"/>
            <a:ext cx="7772400" cy="666750"/>
          </a:xfrm>
        </p:spPr>
        <p:txBody>
          <a:bodyPr/>
          <a:lstStyle>
            <a:lvl1pPr algn="ctr">
              <a:defRPr sz="3600" cap="all" baseline="0">
                <a:effectLst>
                  <a:outerShdw blurRad="254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772400" cy="3810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effectLst>
                  <a:outerShdw blurRad="254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F8891-2042-47A9-A8B5-F1F0F2906423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C0E6-9A7A-41E0-A445-11DDCA9CF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accent6">
            <a:shade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228600"/>
            <a:ext cx="9144000" cy="6400800"/>
            <a:chOff x="0" y="228600"/>
            <a:chExt cx="9144000" cy="6400800"/>
          </a:xfrm>
        </p:grpSpPr>
        <p:pic>
          <p:nvPicPr>
            <p:cNvPr id="5" name="Rectangle 6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28600"/>
              <a:ext cx="9144000" cy="6400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7"/>
            <p:cNvSpPr/>
            <p:nvPr/>
          </p:nvSpPr>
          <p:spPr>
            <a:xfrm>
              <a:off x="0" y="228600"/>
              <a:ext cx="9144000" cy="6400800"/>
            </a:xfrm>
            <a:prstGeom prst="rect">
              <a:avLst/>
            </a:prstGeom>
            <a:solidFill>
              <a:schemeClr val="accent2">
                <a:shade val="50000"/>
                <a:alpha val="93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8"/>
            <p:cNvSpPr/>
            <p:nvPr/>
          </p:nvSpPr>
          <p:spPr>
            <a:xfrm>
              <a:off x="0" y="228600"/>
              <a:ext cx="9144000" cy="6199632"/>
            </a:xfrm>
            <a:prstGeom prst="rect">
              <a:avLst/>
            </a:prstGeom>
            <a:gradFill>
              <a:gsLst>
                <a:gs pos="66000">
                  <a:schemeClr val="accent3">
                    <a:alpha val="7900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25400" cap="rnd" cmpd="sng" algn="ctr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505200"/>
            <a:ext cx="7772400" cy="1362075"/>
          </a:xfrm>
        </p:spPr>
        <p:txBody>
          <a:bodyPr/>
          <a:lstStyle>
            <a:lvl1pPr algn="l">
              <a:defRPr sz="3600" b="0" cap="all" baseline="0">
                <a:effectLst>
                  <a:outerShdw blurRad="254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876801"/>
            <a:ext cx="7772400" cy="1042987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6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D190-6788-4383-815E-6F2A24892927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39C90-BC27-440E-8BC3-D25EF7D88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0674-F481-4B14-B1F3-29765CC017C1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B2C6-E8D9-4F9D-9386-4B7BF7D0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C1794-24C3-4E97-BDD7-76A6766F2E82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D7F21-1EB4-4584-BDE4-F8FDA6C4B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4E19E-2E46-40E8-A8D5-25631216C06D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ED3-7FE9-4935-BBBA-FF9BD1109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5B4B-6BCA-4515-B5CE-8FD456F7F61D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04FC7-93E1-4934-9096-9038DDD35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77DFB-8A98-4CDE-A433-281A4C5AADFC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3FC8-7E83-40DE-BDE2-34F49E437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6">
                <a:shade val="10000"/>
              </a:schemeClr>
            </a:solidFill>
            <a:ln w="25400" cap="rnd" cmpd="sng" algn="ctr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33" name="Rectangle 12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0" y="228600"/>
              <a:ext cx="9144000" cy="6400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0" y="228600"/>
              <a:ext cx="9144000" cy="6400800"/>
            </a:xfrm>
            <a:prstGeom prst="rect">
              <a:avLst/>
            </a:prstGeom>
            <a:solidFill>
              <a:schemeClr val="accent2">
                <a:shade val="50000"/>
                <a:alpha val="90000"/>
              </a:schemeClr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1371601"/>
              <a:ext cx="9144000" cy="5057775"/>
            </a:xfrm>
            <a:prstGeom prst="rect">
              <a:avLst/>
            </a:prstGeom>
            <a:gradFill>
              <a:gsLst>
                <a:gs pos="66000">
                  <a:schemeClr val="accent3">
                    <a:alpha val="7900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ln w="25400" cap="rnd" cmpd="sng" algn="ctr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14475"/>
            <a:ext cx="8229600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92863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4CE7EE-3234-4997-A1AA-84052C6F407C}" type="datetimeFigureOut">
              <a:rPr lang="en-US"/>
              <a:pPr>
                <a:defRPr/>
              </a:pPr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2863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92863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254B58-DE6E-4073-9CD2-1B34BFFFA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9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bg1"/>
          </a:solidFill>
          <a:effectLst>
            <a:outerShdw blurRad="254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503D3D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503D3D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3D3D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503D3D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503D3D"/>
          </a:solidFill>
          <a:latin typeface="+mj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27088" y="4508500"/>
            <a:ext cx="7772400" cy="66675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uk-UA" sz="3200" b="1" cap="none" smtClean="0">
                <a:effectLst/>
              </a:rPr>
              <a:t>ОЦІНЮВАННЯ І КАЛЬКУЛЯЦІЯ В СИСТЕМІ БУХГАЛТЕРСЬКОГО ОБЛІКУ</a:t>
            </a:r>
            <a:br>
              <a:rPr lang="uk-UA" sz="3200" b="1" cap="none" smtClean="0">
                <a:effectLst/>
              </a:rPr>
            </a:br>
            <a:r>
              <a:rPr lang="uk-UA" sz="3200" b="1" cap="none" smtClean="0">
                <a:effectLst/>
              </a:rPr>
              <a:t>ТЕМА</a:t>
            </a:r>
            <a:r>
              <a:rPr lang="uk-UA" sz="3200" b="1" cap="none" smtClean="0">
                <a:effectLst/>
                <a:latin typeface="Arial" charset="0"/>
              </a:rPr>
              <a:t>5</a:t>
            </a:r>
            <a:endParaRPr lang="en-US" sz="3200" cap="none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713" y="333375"/>
            <a:ext cx="6408737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chemeClr val="tx2"/>
                </a:solidFill>
                <a:latin typeface="Calibri" pitchFamily="34" charset="0"/>
              </a:rPr>
              <a:t>ФАКУЛЬТЕТ </a:t>
            </a:r>
            <a:r>
              <a:rPr lang="uk-UA">
                <a:solidFill>
                  <a:schemeClr val="tx2"/>
                </a:solidFill>
              </a:rPr>
              <a:t>УПРАВЛІННЯ ТА БІЗНЕСУ</a:t>
            </a:r>
            <a:endParaRPr lang="ru-RU">
              <a:solidFill>
                <a:schemeClr val="tx2"/>
              </a:solidFill>
            </a:endParaRPr>
          </a:p>
          <a:p>
            <a:pPr algn="ctr"/>
            <a:r>
              <a:rPr lang="uk-UA">
                <a:solidFill>
                  <a:schemeClr val="tx2"/>
                </a:solidFill>
                <a:latin typeface="Calibri" pitchFamily="34" charset="0"/>
              </a:rPr>
              <a:t> КАФЕДРА </a:t>
            </a:r>
            <a:r>
              <a:rPr lang="uk-UA">
                <a:solidFill>
                  <a:schemeClr val="tx2"/>
                </a:solidFill>
              </a:rPr>
              <a:t>ОБЛІКУ, ОПОДАТКУВАННЯ ТА МЕВ</a:t>
            </a:r>
            <a:endParaRPr lang="ru-RU">
              <a:solidFill>
                <a:schemeClr val="tx2"/>
              </a:solidFill>
            </a:endParaRPr>
          </a:p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42988" y="5589588"/>
            <a:ext cx="7705725" cy="863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П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ідготувала:</a:t>
            </a:r>
            <a:b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Доцент </a:t>
            </a:r>
            <a:r>
              <a:rPr lang="uk-UA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кафедри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, к.е.н </a:t>
            </a: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Ковальова Т.В.</a:t>
            </a:r>
            <a:endParaRPr lang="ru-RU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Огляд Теми</a:t>
            </a:r>
            <a:endParaRPr lang="uk-UA" dirty="0"/>
          </a:p>
        </p:txBody>
      </p:sp>
      <p:sp>
        <p:nvSpPr>
          <p:cNvPr id="14338" name="Rectangle 3"/>
          <p:cNvSpPr>
            <a:spLocks noGrp="1"/>
          </p:cNvSpPr>
          <p:nvPr>
            <p:ph sz="half" idx="2"/>
          </p:nvPr>
        </p:nvSpPr>
        <p:spPr>
          <a:xfrm>
            <a:off x="611188" y="1557338"/>
            <a:ext cx="8137525" cy="4679950"/>
          </a:xfrm>
        </p:spPr>
        <p:txBody>
          <a:bodyPr/>
          <a:lstStyle/>
          <a:p>
            <a:pPr eaLnBrk="1" hangingPunct="1"/>
            <a:endParaRPr lang="uk-UA" smtClean="0"/>
          </a:p>
          <a:p>
            <a:pPr eaLnBrk="1" hangingPunct="1">
              <a:buFont typeface="Wingdings" pitchFamily="2" charset="2"/>
              <a:buChar char="v"/>
            </a:pPr>
            <a:r>
              <a:rPr lang="uk-UA" smtClean="0"/>
              <a:t> Сутність та значення вартісної оцінки</a:t>
            </a:r>
            <a:endParaRPr lang="ru-RU" smtClean="0"/>
          </a:p>
          <a:p>
            <a:pPr eaLnBrk="1" hangingPunct="1">
              <a:buFont typeface="Wingdings" pitchFamily="2" charset="2"/>
              <a:buChar char="v"/>
            </a:pPr>
            <a:r>
              <a:rPr lang="uk-UA" smtClean="0"/>
              <a:t> Оцінка об'єктів обліку</a:t>
            </a:r>
            <a:endParaRPr lang="ru-RU" smtClean="0"/>
          </a:p>
          <a:p>
            <a:pPr eaLnBrk="1" hangingPunct="1">
              <a:buFont typeface="Wingdings" pitchFamily="2" charset="2"/>
              <a:buChar char="v"/>
            </a:pPr>
            <a:r>
              <a:rPr lang="uk-UA" smtClean="0"/>
              <a:t> Калькулювання в системі бухгалтерського обліку</a:t>
            </a:r>
            <a:endParaRPr lang="ru-RU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dirty="0"/>
              <a:t>Сутність та значення вартісної оцінки</a:t>
            </a:r>
            <a:endParaRPr lang="en-US" sz="32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467544" y="1916832"/>
          <a:ext cx="367240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32363" y="1989138"/>
            <a:ext cx="3527425" cy="175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Оцінка є важливим елементом методу бухгалтерського обліку, за допомогою якого одержують узагальнені показники про господарські засоби, джерела їх утворення, господарські процеси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932363" y="4221163"/>
            <a:ext cx="3527425" cy="1754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Оцінка тісно </a:t>
            </a:r>
            <a:r>
              <a:rPr lang="uk-UA" dirty="0" err="1"/>
              <a:t>пов</a:t>
            </a:r>
            <a:r>
              <a:rPr lang="ru-RU" dirty="0"/>
              <a:t>’</a:t>
            </a:r>
            <a:r>
              <a:rPr lang="uk-UA" dirty="0" err="1"/>
              <a:t>язана</a:t>
            </a:r>
            <a:r>
              <a:rPr lang="uk-UA" dirty="0"/>
              <a:t> з іншими елементами методу бухгалтерського обліку, є передумовою їхнього функціонування, виражає суть бухгалтерського обліку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412875"/>
            <a:ext cx="8229600" cy="609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</a:rPr>
              <a:t>Головні принципи оцінки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395536" y="2060849"/>
          <a:ext cx="8352928" cy="3024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227013"/>
            <a:ext cx="8229600" cy="1143000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bg1"/>
                </a:solidFill>
                <a:effectLst>
                  <a:outerShdw blurRad="254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3200" dirty="0" smtClean="0"/>
              <a:t>Сутність та значення вартісної оцінки</a:t>
            </a:r>
            <a:endParaRPr lang="en-US" sz="3200" dirty="0"/>
          </a:p>
        </p:txBody>
      </p:sp>
      <p:sp>
        <p:nvSpPr>
          <p:cNvPr id="7" name="Загнутый угол 1042"/>
          <p:cNvSpPr>
            <a:spLocks noChangeArrowheads="1"/>
          </p:cNvSpPr>
          <p:nvPr/>
        </p:nvSpPr>
        <p:spPr bwMode="auto">
          <a:xfrm>
            <a:off x="676275" y="5445125"/>
            <a:ext cx="7567613" cy="736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>
              <a:spcAft>
                <a:spcPts val="1000"/>
              </a:spcAft>
              <a:defRPr/>
            </a:pPr>
            <a:r>
              <a:rPr lang="uk-UA" sz="1600" dirty="0">
                <a:solidFill>
                  <a:schemeClr val="tx1"/>
                </a:solidFill>
                <a:cs typeface="Arial" pitchFamily="34" charset="0"/>
              </a:rPr>
              <a:t>Основою оцінки, яка найчастіше приймається підприємствами для складання фінансових звітів, є історична собівартість. Вона, як правило, комбінується з іншими основами оцінки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1412875"/>
          <a:ext cx="8280400" cy="488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002"/>
                <a:gridCol w="6565918"/>
              </a:tblGrid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Види оцінки активів і </a:t>
                      </a:r>
                      <a:r>
                        <a:rPr lang="uk-UA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зобов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lang="uk-UA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язань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Історична собівартість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Активи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відображаються за сумою сплачених грошових коштів чи їх еквівалентів;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</a:t>
                      </a:r>
                      <a:r>
                        <a:rPr lang="ru-RU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400" b="1" u="sng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язання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за сумою надходжень, отриманих в обмін на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язання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Поточна собівартість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Активи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відображаються за сумою грошових коштів або їх еквівалентів, яка була б сплачена в разі придбання такого ж або еквівалентного активу на поточний момент;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</a:t>
                      </a:r>
                      <a:r>
                        <a:rPr lang="ru-RU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400" b="1" u="sng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язання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за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недисконтованою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сумою грошових коштів або їхніх еквівалентів, яка була б необхідна для погашення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язання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поточний момент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Вартість реалізації (погашення)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Активи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відображаються за сумою грошових коштів або їх еквівалентів, яку можна було б отримати на поточний момент шляхом продажу активу в ході звичайної реалізації;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зобов’язання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за вартістю їх погашення, тобто за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недисконтованою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сумою грошових коштів або їхніх еквівалентів, яка, як очікується, буде сплачена для погашення зобов’язань у ході звичайної діяльності підприємства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8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Теперішня вартість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Активи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відображаються за теперішньою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дисконтованою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вартістю майбутніх чистих надходжень, грошових коштів, що їх, як очікується, має генерувати стаття під час звичайної діяльності підприємства; 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603375" algn="l"/>
                        </a:tabLst>
                      </a:pPr>
                      <a:r>
                        <a:rPr lang="uk-UA" sz="14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зобов’язання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за теперішньою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дисконтованою</a:t>
                      </a: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вартістю майбутнього чистого вибуття грошових коштів, які, як очікується, будуть необхідні для погашення зобов’язань під час звичайної діяльності підприємства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227013"/>
            <a:ext cx="8229600" cy="1143000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bg1"/>
                </a:solidFill>
                <a:effectLst>
                  <a:outerShdw blurRad="254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3200" dirty="0" smtClean="0"/>
              <a:t>Сутність та значення вартісної оцінки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24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Калькуляція в системі бухгалтерського обліку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Калькуляція в системі бухгалтерського обліку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188" y="1412875"/>
          <a:ext cx="7848600" cy="2447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6736"/>
                <a:gridCol w="5872136"/>
              </a:tblGrid>
              <a:tr h="816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dirty="0" err="1">
                          <a:effectLst/>
                          <a:latin typeface="+mn-lt"/>
                        </a:rPr>
                        <a:t>Об’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єкти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обліку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витрат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Продукція, роботи, послуги або вид діяльності підприємства, що вимагають визначення пов’язаних з їх виробництвом (виконанням) витрат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6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dirty="0" err="1">
                          <a:effectLst/>
                          <a:latin typeface="+mn-lt"/>
                        </a:rPr>
                        <a:t>Об’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єкти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калькуляції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Види одержаної продукції (робіт, послуг) від конкретного виду виробництва. Розрізняють основну, побічну і супутню продукцію, відходи.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89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>
                          <a:effectLst/>
                          <a:latin typeface="+mn-lt"/>
                        </a:rPr>
                        <a:t>Одиниця калькулювання</a:t>
                      </a:r>
                      <a:endParaRPr lang="ru-RU" sz="16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Певна величина, яка прийнята для розрахунку собівартості продукції (робіт, послуг)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26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>
                          <a:effectLst/>
                          <a:latin typeface="+mn-lt"/>
                        </a:rPr>
                        <a:t>Франко-місце</a:t>
                      </a:r>
                      <a:endParaRPr lang="ru-RU" sz="160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84860" algn="l"/>
                        </a:tabLs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Межа віднесення витрат у виробничу собівартість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Загнутый угол 998"/>
          <p:cNvSpPr>
            <a:spLocks noChangeArrowheads="1"/>
          </p:cNvSpPr>
          <p:nvPr/>
        </p:nvSpPr>
        <p:spPr bwMode="auto">
          <a:xfrm>
            <a:off x="2987675" y="5013325"/>
            <a:ext cx="3097213" cy="987425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altLang="ru-RU" sz="11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altLang="ru-RU" sz="11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 спосіб групування витрат за об’єктами калькулювання та прийоми калькуляції як технічний засіб розрахунку собівартості продукції</a:t>
            </a:r>
            <a:endParaRPr lang="uk-UA" altLang="ru-RU" sz="24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Выноска 3 997"/>
          <p:cNvSpPr>
            <a:spLocks/>
          </p:cNvSpPr>
          <p:nvPr/>
        </p:nvSpPr>
        <p:spPr bwMode="auto">
          <a:xfrm>
            <a:off x="2400300" y="4149725"/>
            <a:ext cx="2127250" cy="639763"/>
          </a:xfrm>
          <a:prstGeom prst="borderCallout3">
            <a:avLst>
              <a:gd name="adj1" fmla="val 33918"/>
              <a:gd name="adj2" fmla="val -643"/>
              <a:gd name="adj3" fmla="val 32431"/>
              <a:gd name="adj4" fmla="val -18977"/>
              <a:gd name="adj5" fmla="val 106306"/>
              <a:gd name="adj6" fmla="val -18977"/>
              <a:gd name="adj7" fmla="val 229629"/>
              <a:gd name="adj8" fmla="val 2715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6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Метод калькулювання </a:t>
            </a:r>
            <a:r>
              <a:rPr lang="uk-UA" altLang="ru-RU" sz="10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-</a:t>
            </a:r>
            <a:endParaRPr lang="uk-UA" altLang="ru-RU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525" name="Rectangle 1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1526" name="Rectangle 1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  <a:p>
            <a:pPr eaLnBrk="0" hangingPunct="0"/>
            <a:endParaRPr lang="ru-RU" altLang="ru-RU"/>
          </a:p>
        </p:txBody>
      </p:sp>
      <p:sp>
        <p:nvSpPr>
          <p:cNvPr id="21527" name="Rectangle 1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354263" algn="l"/>
              </a:tabLst>
            </a:pPr>
            <a:endParaRPr lang="uk-UA" altLang="ru-RU" sz="1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2354263" algn="l"/>
              </a:tabLst>
            </a:pPr>
            <a:r>
              <a:rPr lang="uk-UA" altLang="ru-RU" sz="1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altLang="ru-RU" sz="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2354263" algn="l"/>
              </a:tabLst>
            </a:pP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223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dirty="0"/>
              <a:t>Питання та обговорювання</a:t>
            </a:r>
            <a:endParaRPr lang="ru-RU" sz="3200" dirty="0"/>
          </a:p>
        </p:txBody>
      </p:sp>
      <p:pic>
        <p:nvPicPr>
          <p:cNvPr id="22530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060575"/>
            <a:ext cx="3414712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dCountryRpt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accent3"/>
        </a:solidFill>
        <a:ln w="25400" cap="rnd" cmpd="sng" algn="ctr">
          <a:noFill/>
          <a:prstDash val="solid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EdCountryRpt</Template>
  <TotalTime>1</TotalTime>
  <Words>408</Words>
  <Application>Microsoft Office PowerPoint</Application>
  <PresentationFormat>Экран (4:3)</PresentationFormat>
  <Paragraphs>55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Cambria</vt:lpstr>
      <vt:lpstr>Calibri</vt:lpstr>
      <vt:lpstr>Wingdings</vt:lpstr>
      <vt:lpstr>Times New Roman</vt:lpstr>
      <vt:lpstr>EdCountryRpt</vt:lpstr>
      <vt:lpstr>EdCountryRpt</vt:lpstr>
      <vt:lpstr>EdCountryRpt</vt:lpstr>
      <vt:lpstr>ОЦІНЮВАННЯ І КАЛЬКУЛЯЦІЯ В СИСТЕМІ БУХГАЛТЕРСЬКОГО ОБЛІКУ ТЕМА5</vt:lpstr>
      <vt:lpstr>ОГЛЯД ТЕМИ</vt:lpstr>
      <vt:lpstr>СУТНІСТЬ ТА ЗНАЧЕННЯ ВАРТІСНОЇ ОЦІНКИ</vt:lpstr>
      <vt:lpstr>ГОЛОВНІ ПРИНЦИПИ ОЦІНКИ</vt:lpstr>
      <vt:lpstr>Слайд 5</vt:lpstr>
      <vt:lpstr>КАЛЬКУЛЯЦІЯ В СИСТЕМІ БУХГАЛТЕРСЬКОГО ОБЛІКУ</vt:lpstr>
      <vt:lpstr>КАЛЬКУЛЯЦІЯ В СИСТЕМІ БУХГАЛТЕРСЬКОГО ОБЛІКУ</vt:lpstr>
      <vt:lpstr>ПИТАННЯ ТА ОБГОВОРЮВАННЯ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ОЦІНЮВАННЯ І КАЛЬКУЛЯЦІЯ В СИСТЕМІ БУХГАЛТЕРСЬКОГО ОБЛІКУ ТЕМА 6</dc:title>
  <dc:creator/>
  <cp:lastModifiedBy/>
  <cp:revision>2</cp:revision>
  <dcterms:created xsi:type="dcterms:W3CDTF">2013-10-30T14:27:04Z</dcterms:created>
  <dcterms:modified xsi:type="dcterms:W3CDTF">2019-04-17T17:18:03Z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TC101659609990</vt:lpwstr>
  </property>
</Properties>
</file>