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76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123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108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163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133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9768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0312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1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5579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41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6934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582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59505-76EA-461B-B726-618B62DA9940}" type="datetimeFigureOut">
              <a:rPr lang="uk-UA" smtClean="0"/>
              <a:t>12.02.2015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DB781-9E2C-4487-AF99-650B0F05E23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39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socserv2.socsci.mcmaster.ca/~econ/ugcm/3ll3/knapp/StateTheoryMoney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77240" y="4149080"/>
            <a:ext cx="7543800" cy="1642120"/>
          </a:xfrm>
        </p:spPr>
        <p:txBody>
          <a:bodyPr/>
          <a:lstStyle/>
          <a:p>
            <a:pPr algn="l"/>
            <a:r>
              <a:rPr lang="uk-UA" dirty="0" smtClean="0"/>
              <a:t>Лекція</a:t>
            </a:r>
            <a:r>
              <a:rPr lang="en-US" dirty="0" smtClean="0"/>
              <a:t> </a:t>
            </a:r>
            <a:r>
              <a:rPr lang="en-US" dirty="0"/>
              <a:t>2</a:t>
            </a:r>
            <a:br>
              <a:rPr lang="en-US" dirty="0"/>
            </a:br>
            <a:r>
              <a:rPr lang="uk-UA" b="1" dirty="0" smtClean="0">
                <a:effectLst/>
              </a:rPr>
              <a:t>Теорії грошей</a:t>
            </a:r>
            <a:endParaRPr lang="uk-UA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55776" y="404664"/>
            <a:ext cx="6096000" cy="366935"/>
          </a:xfrm>
        </p:spPr>
        <p:txBody>
          <a:bodyPr>
            <a:normAutofit fontScale="70000" lnSpcReduction="20000"/>
          </a:bodyPr>
          <a:lstStyle/>
          <a:p>
            <a:pPr marL="18288" indent="0" algn="r">
              <a:buNone/>
            </a:pPr>
            <a:r>
              <a:rPr lang="uk-UA" dirty="0" smtClean="0"/>
              <a:t>Гроші та кредит</a:t>
            </a:r>
            <a:endParaRPr lang="uk-UA" dirty="0"/>
          </a:p>
        </p:txBody>
      </p:sp>
      <p:pic>
        <p:nvPicPr>
          <p:cNvPr id="1026" name="Picture 2" descr="http://stydentam.org.ua/images/p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4752528" cy="2125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&amp;tcy;&amp;iecy;&amp;ocy;&amp;rcy;&amp;iukcy;&amp;yicy; &amp;gcy;&amp;rcy;&amp;ocy;&amp;shcy;&amp;iecy;&amp;jcy;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717032"/>
            <a:ext cx="3361920" cy="2257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uab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605" y="908720"/>
            <a:ext cx="2430072" cy="1316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77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7543800" cy="706016"/>
          </a:xfrm>
        </p:spPr>
        <p:txBody>
          <a:bodyPr/>
          <a:lstStyle/>
          <a:p>
            <a:r>
              <a:rPr lang="en-US" sz="2800" dirty="0">
                <a:effectLst/>
              </a:rPr>
              <a:t>2. </a:t>
            </a:r>
            <a:r>
              <a:rPr lang="uk-UA" sz="2800" dirty="0" err="1" smtClean="0">
                <a:effectLst/>
              </a:rPr>
              <a:t>Металістична</a:t>
            </a:r>
            <a:r>
              <a:rPr lang="uk-UA" sz="2800" dirty="0" smtClean="0">
                <a:effectLst/>
              </a:rPr>
              <a:t> теорія грошей</a:t>
            </a:r>
            <a:r>
              <a:rPr lang="en-US" sz="2800" dirty="0" smtClean="0">
                <a:effectLst/>
              </a:rPr>
              <a:t>. </a:t>
            </a:r>
            <a:endParaRPr lang="uk-UA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268760"/>
            <a:ext cx="7848872" cy="504056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uk-UA" sz="2400" dirty="0" smtClean="0"/>
              <a:t>зачатки </a:t>
            </a:r>
            <a:r>
              <a:rPr lang="uk-UA" sz="2400" dirty="0" err="1"/>
              <a:t>металістичної</a:t>
            </a:r>
            <a:r>
              <a:rPr lang="uk-UA" sz="2400" dirty="0"/>
              <a:t> теорії з'явилися ще в античні часи, коли другий великий поділ праці (виділення ремесла із землеробства) зумовив появу металів в ролі загальних еквівалентів: заліза та олова, свинцю та міді, срібла та золота;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/>
              <a:t>подальший розвиток </a:t>
            </a:r>
            <a:r>
              <a:rPr lang="uk-UA" sz="2400" dirty="0" err="1"/>
              <a:t>металістична</a:t>
            </a:r>
            <a:r>
              <a:rPr lang="uk-UA" sz="2400" dirty="0"/>
              <a:t> теорія одержала в епоху первісного нагромадження капіталу, коли вона відіграла певну прогресивну роль у боротьбі проти псування монети;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uk-UA" sz="2400" dirty="0"/>
              <a:t>у закінченому вигляді теорія була сформульована меркантилістами, які пов'язували теорію з вченням про гроші як про багатство нації.</a:t>
            </a:r>
          </a:p>
          <a:p>
            <a:pPr marL="18288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50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effectLst/>
              </a:rPr>
              <a:t>Представники металічної теорії грошей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uk-UA" sz="2800" dirty="0" smtClean="0">
                <a:effectLst/>
              </a:rPr>
              <a:t>у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>
                <a:effectLst/>
              </a:rPr>
              <a:t>XVII-XVIII </a:t>
            </a:r>
            <a:r>
              <a:rPr lang="uk-UA" sz="2800" dirty="0" smtClean="0">
                <a:effectLst/>
              </a:rPr>
              <a:t>століттях</a:t>
            </a:r>
            <a:r>
              <a:rPr lang="en-US" sz="2800" dirty="0" smtClean="0">
                <a:effectLst/>
              </a:rPr>
              <a:t> </a:t>
            </a:r>
            <a:endParaRPr lang="uk-UA" sz="28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122632" y="1844824"/>
            <a:ext cx="5776356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err="1" smtClean="0">
                <a:effectLst/>
              </a:rPr>
              <a:t>Уільям</a:t>
            </a:r>
            <a:r>
              <a:rPr lang="uk-UA" sz="4000" dirty="0" smtClean="0">
                <a:effectLst/>
              </a:rPr>
              <a:t> </a:t>
            </a:r>
            <a:r>
              <a:rPr lang="uk-UA" sz="4000" dirty="0" err="1" smtClean="0">
                <a:effectLst/>
              </a:rPr>
              <a:t>Стаффорд</a:t>
            </a:r>
            <a:endParaRPr lang="en-US" sz="4000" dirty="0" smtClean="0">
              <a:effectLst/>
            </a:endParaRPr>
          </a:p>
          <a:p>
            <a:r>
              <a:rPr lang="uk-UA" sz="2000" dirty="0">
                <a:effectLst/>
              </a:rPr>
              <a:t>(</a:t>
            </a:r>
            <a:r>
              <a:rPr lang="en-US" sz="2000" dirty="0">
                <a:effectLst/>
              </a:rPr>
              <a:t>1554</a:t>
            </a:r>
            <a:r>
              <a:rPr lang="uk-UA" sz="2000" dirty="0">
                <a:effectLst/>
              </a:rPr>
              <a:t>–</a:t>
            </a:r>
            <a:r>
              <a:rPr lang="en-US" sz="2000" dirty="0">
                <a:effectLst/>
              </a:rPr>
              <a:t>1612</a:t>
            </a:r>
            <a:r>
              <a:rPr lang="uk-UA" sz="2000" dirty="0">
                <a:effectLst/>
              </a:rPr>
              <a:t>)</a:t>
            </a:r>
          </a:p>
        </p:txBody>
      </p:sp>
      <p:pic>
        <p:nvPicPr>
          <p:cNvPr id="6146" name="Picture 2" descr="http://img1.liveinternet.ru/images/attach/c/1/55/881/55881387_PortraitOfWilliamStaffordfDerby2121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84784"/>
            <a:ext cx="2520280" cy="3209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omas Mu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690" y="3429000"/>
            <a:ext cx="238125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 txBox="1">
            <a:spLocks/>
          </p:cNvSpPr>
          <p:nvPr/>
        </p:nvSpPr>
        <p:spPr>
          <a:xfrm>
            <a:off x="234454" y="4904327"/>
            <a:ext cx="5776356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uk-UA" sz="4000" dirty="0" smtClean="0">
                <a:effectLst/>
              </a:rPr>
              <a:t>Томас </a:t>
            </a:r>
            <a:r>
              <a:rPr lang="uk-UA" sz="4000" dirty="0" err="1" smtClean="0">
                <a:effectLst/>
              </a:rPr>
              <a:t>Мен</a:t>
            </a:r>
            <a:endParaRPr lang="en-US" sz="4000" dirty="0">
              <a:effectLst/>
            </a:endParaRPr>
          </a:p>
          <a:p>
            <a:pPr algn="r"/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1571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1641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6199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80920" cy="914400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effectLst/>
              </a:rPr>
              <a:t>Представники металічної теорії грошей</a:t>
            </a:r>
            <a:r>
              <a:rPr lang="en-US" sz="2800" dirty="0" smtClean="0">
                <a:effectLst/>
              </a:rPr>
              <a:t/>
            </a:r>
            <a:br>
              <a:rPr lang="en-US" sz="2800" dirty="0" smtClean="0">
                <a:effectLst/>
              </a:rPr>
            </a:br>
            <a:r>
              <a:rPr lang="uk-UA" sz="2800" dirty="0" smtClean="0">
                <a:effectLst/>
              </a:rPr>
              <a:t>у</a:t>
            </a:r>
            <a:r>
              <a:rPr lang="en-US" sz="2800" dirty="0" smtClean="0">
                <a:effectLst/>
              </a:rPr>
              <a:t> XVII-XVIII </a:t>
            </a:r>
            <a:r>
              <a:rPr lang="uk-UA" sz="2800" dirty="0" smtClean="0">
                <a:effectLst/>
              </a:rPr>
              <a:t>століттях</a:t>
            </a:r>
            <a:r>
              <a:rPr lang="en-US" sz="2800" dirty="0" smtClean="0">
                <a:effectLst/>
              </a:rPr>
              <a:t> </a:t>
            </a:r>
            <a:endParaRPr lang="uk-UA" sz="2800" dirty="0"/>
          </a:p>
        </p:txBody>
      </p:sp>
      <p:sp>
        <p:nvSpPr>
          <p:cNvPr id="4" name="Заголовок 2"/>
          <p:cNvSpPr txBox="1">
            <a:spLocks/>
          </p:cNvSpPr>
          <p:nvPr/>
        </p:nvSpPr>
        <p:spPr>
          <a:xfrm>
            <a:off x="3122632" y="1844824"/>
            <a:ext cx="5776356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err="1" smtClean="0">
                <a:effectLst/>
              </a:rPr>
              <a:t>Дадлі</a:t>
            </a:r>
            <a:r>
              <a:rPr lang="uk-UA" sz="4000" dirty="0" smtClean="0">
                <a:effectLst/>
              </a:rPr>
              <a:t> </a:t>
            </a:r>
            <a:r>
              <a:rPr lang="uk-UA" sz="4000" dirty="0" err="1" smtClean="0">
                <a:effectLst/>
              </a:rPr>
              <a:t>Норт</a:t>
            </a:r>
            <a:endParaRPr lang="en-US" sz="4000" dirty="0" smtClean="0">
              <a:effectLst/>
            </a:endParaRPr>
          </a:p>
          <a:p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1641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1691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sp>
        <p:nvSpPr>
          <p:cNvPr id="7" name="Заголовок 2"/>
          <p:cNvSpPr txBox="1">
            <a:spLocks/>
          </p:cNvSpPr>
          <p:nvPr/>
        </p:nvSpPr>
        <p:spPr>
          <a:xfrm>
            <a:off x="379820" y="4653136"/>
            <a:ext cx="5776356" cy="13681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uk-UA" sz="4000" dirty="0" smtClean="0">
                <a:effectLst/>
              </a:rPr>
              <a:t>Антуан де </a:t>
            </a:r>
            <a:r>
              <a:rPr lang="uk-UA" sz="4000" dirty="0" err="1" smtClean="0">
                <a:effectLst/>
              </a:rPr>
              <a:t>Монкретьєн</a:t>
            </a:r>
            <a:endParaRPr lang="en-US" sz="4000" dirty="0">
              <a:effectLst/>
            </a:endParaRPr>
          </a:p>
          <a:p>
            <a:pPr algn="r"/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1576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1621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pic>
        <p:nvPicPr>
          <p:cNvPr id="7170" name="Picture 2" descr="http://upload.wikimedia.org/wikipedia/commons/thumb/1/13/Dudley_North.jpg/220px-Dudley_Nor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06277"/>
            <a:ext cx="2520280" cy="2944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laurechantrel.free.fr/images/Sir_William_Petty-SP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6728" y="3068960"/>
            <a:ext cx="2495550" cy="300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27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04664"/>
            <a:ext cx="8208912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b="1" i="1" dirty="0"/>
              <a:t>Помилковість поглядів </a:t>
            </a:r>
            <a:r>
              <a:rPr lang="uk-UA" sz="2800" b="1" i="1" dirty="0" smtClean="0"/>
              <a:t>меркантилістів:</a:t>
            </a:r>
            <a:endParaRPr lang="uk-UA" sz="2800" b="1" i="1" dirty="0"/>
          </a:p>
          <a:p>
            <a:pPr lvl="0"/>
            <a:r>
              <a:rPr lang="uk-UA" sz="2800" dirty="0"/>
              <a:t>визнання золота і срібла грошима за їх природою;</a:t>
            </a:r>
          </a:p>
          <a:p>
            <a:pPr lvl="0"/>
            <a:r>
              <a:rPr lang="uk-UA" sz="2800" dirty="0"/>
              <a:t>ототожнення грошей з товарами;</a:t>
            </a:r>
          </a:p>
          <a:p>
            <a:pPr lvl="0"/>
            <a:r>
              <a:rPr lang="uk-UA" sz="2800" dirty="0"/>
              <a:t>нерозуміння суті грошей як товару особливого роду, який виконує специфічну суспільну функцію загального еквівалента;</a:t>
            </a:r>
          </a:p>
          <a:p>
            <a:pPr lvl="0"/>
            <a:r>
              <a:rPr lang="uk-UA" sz="2800" dirty="0"/>
              <a:t>ігнорування того, що гроші - це історична категорія.</a:t>
            </a:r>
          </a:p>
        </p:txBody>
      </p:sp>
    </p:spTree>
    <p:extLst>
      <p:ext uri="{BB962C8B-B14F-4D97-AF65-F5344CB8AC3E}">
        <p14:creationId xmlns:p14="http://schemas.microsoft.com/office/powerpoint/2010/main" val="8364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07975" y="465137"/>
            <a:ext cx="8224465" cy="5891833"/>
          </a:xfrm>
        </p:spPr>
        <p:txBody>
          <a:bodyPr>
            <a:normAutofit/>
          </a:bodyPr>
          <a:lstStyle/>
          <a:p>
            <a:pPr marL="18288" indent="0">
              <a:spcAft>
                <a:spcPts val="1200"/>
              </a:spcAft>
              <a:buNone/>
            </a:pPr>
            <a:r>
              <a:rPr lang="uk-UA" sz="2800" i="1" dirty="0"/>
              <a:t>В сучасних умовах </a:t>
            </a:r>
            <a:r>
              <a:rPr lang="uk-UA" sz="2800" i="1" dirty="0" err="1" smtClean="0"/>
              <a:t>металістична</a:t>
            </a:r>
            <a:r>
              <a:rPr lang="uk-UA" sz="2800" i="1" dirty="0" smtClean="0"/>
              <a:t/>
            </a:r>
            <a:br>
              <a:rPr lang="uk-UA" sz="2800" i="1" dirty="0" smtClean="0"/>
            </a:br>
            <a:r>
              <a:rPr lang="uk-UA" sz="2800" i="1" dirty="0" smtClean="0"/>
              <a:t>теорія </a:t>
            </a:r>
            <a:r>
              <a:rPr lang="uk-UA" sz="2800" i="1" dirty="0"/>
              <a:t>грошей </a:t>
            </a:r>
            <a:r>
              <a:rPr lang="uk-UA" sz="2800" i="1" dirty="0" smtClean="0"/>
              <a:t>виявилася</a:t>
            </a:r>
            <a:br>
              <a:rPr lang="uk-UA" sz="2800" i="1" dirty="0" smtClean="0"/>
            </a:br>
            <a:r>
              <a:rPr lang="uk-UA" sz="2800" i="1" dirty="0" smtClean="0"/>
              <a:t>неприйнятною</a:t>
            </a:r>
            <a:r>
              <a:rPr lang="uk-UA" sz="2800" i="1" dirty="0"/>
              <a:t>. Це </a:t>
            </a:r>
            <a:r>
              <a:rPr lang="uk-UA" sz="2800" i="1" dirty="0" smtClean="0"/>
              <a:t>пояснюється</a:t>
            </a:r>
            <a:br>
              <a:rPr lang="uk-UA" sz="2800" i="1" dirty="0" smtClean="0"/>
            </a:br>
            <a:r>
              <a:rPr lang="uk-UA" sz="2800" i="1" dirty="0" smtClean="0"/>
              <a:t>наступним:</a:t>
            </a:r>
          </a:p>
          <a:p>
            <a:pPr marL="18288" indent="0">
              <a:spcAft>
                <a:spcPts val="1200"/>
              </a:spcAft>
              <a:buNone/>
            </a:pPr>
            <a:r>
              <a:rPr lang="en-US" sz="2400" dirty="0" smtClean="0">
                <a:effectLst/>
              </a:rPr>
              <a:t>• </a:t>
            </a:r>
            <a:r>
              <a:rPr lang="uk-UA" sz="2400" dirty="0"/>
              <a:t>повернення до </a:t>
            </a:r>
            <a:r>
              <a:rPr lang="uk-UA" sz="2400" dirty="0" err="1"/>
              <a:t>металістичної</a:t>
            </a:r>
            <a:r>
              <a:rPr lang="uk-UA" sz="2400" dirty="0"/>
              <a:t> валюти поставило б грошові системи у залежність від виробництва золота, а це, в свою чергу, послабило б втручання держави в грошово-кредитну і валютну сфери</a:t>
            </a:r>
            <a:r>
              <a:rPr lang="uk-UA" sz="2400" dirty="0" smtClean="0"/>
              <a:t>;</a:t>
            </a:r>
          </a:p>
          <a:p>
            <a:pPr marL="18288" indent="0">
              <a:spcAft>
                <a:spcPts val="1200"/>
              </a:spcAft>
              <a:buNone/>
            </a:pPr>
            <a:r>
              <a:rPr lang="en-US" sz="2400" dirty="0" smtClean="0">
                <a:effectLst/>
              </a:rPr>
              <a:t>			• </a:t>
            </a:r>
            <a:r>
              <a:rPr lang="uk-UA" sz="2400" dirty="0"/>
              <a:t>впровадження золотого грошового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			обігу </a:t>
            </a:r>
            <a:r>
              <a:rPr lang="uk-UA" sz="2400" dirty="0"/>
              <a:t>збільшило б витрати обігу і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			призвело </a:t>
            </a:r>
            <a:r>
              <a:rPr lang="uk-UA" sz="2400" dirty="0"/>
              <a:t>до зменшення середньої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			норми </a:t>
            </a:r>
            <a:r>
              <a:rPr lang="uk-UA" sz="2400" dirty="0"/>
              <a:t>прибутку</a:t>
            </a:r>
          </a:p>
        </p:txBody>
      </p:sp>
      <p:pic>
        <p:nvPicPr>
          <p:cNvPr id="8194" name="Picture 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metal money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6715" y="226891"/>
            <a:ext cx="3287943" cy="167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metal money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8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metal money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7" name="AutoShape 10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metal money&quot;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8" name="AutoShape 12" descr="&amp;Rcy;&amp;iecy;&amp;zcy;&amp;ucy;&amp;lcy;&amp;softcy;&amp;tcy;&amp;acy;&amp;tcy; &amp;pcy;&amp;ocy;&amp;shcy;&amp;ucy;&amp;kcy;&amp;ucy; &amp;zcy;&amp;ocy;&amp;bcy;&amp;rcy;&amp;acy;&amp;zhcy;&amp;iecy;&amp;ncy;&amp;softcy; &amp;zcy;&amp;acy; &amp;zcy;&amp;acy;&amp;pcy;&amp;icy;&amp;tcy;&amp;ocy;&amp;mcy; &quot;metal money&quot;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20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10" y="414908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1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96944" cy="91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effectLst/>
              </a:rPr>
              <a:t>3.</a:t>
            </a:r>
            <a:r>
              <a:rPr lang="uk-UA" sz="2800" dirty="0" smtClean="0">
                <a:effectLst/>
              </a:rPr>
              <a:t> Теорія грошей класичної школи політичної економії</a:t>
            </a:r>
            <a:r>
              <a:rPr lang="en-US" sz="2800" dirty="0" smtClean="0">
                <a:effectLst/>
              </a:rPr>
              <a:t> </a:t>
            </a:r>
            <a:endParaRPr lang="uk-UA" sz="2800" dirty="0"/>
          </a:p>
        </p:txBody>
      </p:sp>
      <p:pic>
        <p:nvPicPr>
          <p:cNvPr id="9218" name="Picture 2" descr="A sketch of Adam Smith facing to the 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8912"/>
            <a:ext cx="2399163" cy="3086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3082731" y="1362472"/>
            <a:ext cx="5472608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smtClean="0">
                <a:effectLst/>
              </a:rPr>
              <a:t>Адам Сміт</a:t>
            </a:r>
            <a:endParaRPr lang="en-US" sz="4000" dirty="0" smtClean="0">
              <a:effectLst/>
            </a:endParaRPr>
          </a:p>
          <a:p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1723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1790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3082731" y="2708920"/>
            <a:ext cx="5472608" cy="15841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uk-UA" sz="2400" dirty="0">
                <a:effectLst/>
              </a:rPr>
              <a:t>В</a:t>
            </a:r>
            <a:r>
              <a:rPr lang="uk-UA" sz="2400" dirty="0" smtClean="0">
                <a:effectLst/>
              </a:rPr>
              <a:t>ін </a:t>
            </a:r>
            <a:r>
              <a:rPr lang="uk-UA" sz="2400" dirty="0">
                <a:effectLst/>
              </a:rPr>
              <a:t>визнав і розмежував поняття споживчої та мінової вартості, а також рівнозначність усіх видів продуктивної праці з точки зору створення </a:t>
            </a:r>
            <a:r>
              <a:rPr lang="uk-UA" sz="2400" dirty="0" smtClean="0">
                <a:effectLst/>
              </a:rPr>
              <a:t>вартості</a:t>
            </a:r>
            <a:r>
              <a:rPr lang="uk-UA" sz="2400" dirty="0">
                <a:effectLst/>
              </a:rPr>
              <a:t>.</a:t>
            </a:r>
            <a:endParaRPr lang="uk-UA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5" y="4797152"/>
            <a:ext cx="81598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>
              <a:buNone/>
            </a:pPr>
            <a:r>
              <a:rPr lang="uk-UA" sz="2400" dirty="0" smtClean="0"/>
              <a:t>А. Сміт розумів</a:t>
            </a:r>
            <a:r>
              <a:rPr lang="uk-UA" sz="2400" dirty="0"/>
              <a:t>, що основою мінової вартості є субстанція вартості, тобто праця різної виробничої діяльності людини</a:t>
            </a:r>
          </a:p>
        </p:txBody>
      </p:sp>
    </p:spTree>
    <p:extLst>
      <p:ext uri="{BB962C8B-B14F-4D97-AF65-F5344CB8AC3E}">
        <p14:creationId xmlns:p14="http://schemas.microsoft.com/office/powerpoint/2010/main" val="120255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7864" y="1219106"/>
            <a:ext cx="5616624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300" dirty="0" smtClean="0"/>
              <a:t>Він визнав </a:t>
            </a:r>
            <a:r>
              <a:rPr lang="uk-UA" sz="2300" dirty="0"/>
              <a:t>і розмежував поняття споживчої та мінової вартості, а також рівнозначність усіх видів продуктивної праці з точки зору створення </a:t>
            </a:r>
            <a:r>
              <a:rPr lang="uk-UA" sz="2300" dirty="0" smtClean="0"/>
              <a:t>вартості; запропонував </a:t>
            </a:r>
            <a:r>
              <a:rPr lang="uk-UA" sz="2300" dirty="0"/>
              <a:t>створити грошову систему, яка максимально відповідала б потребам розвитку капіталістичного господарства. </a:t>
            </a:r>
          </a:p>
        </p:txBody>
      </p:sp>
      <p:pic>
        <p:nvPicPr>
          <p:cNvPr id="5" name="Picture 4" descr="Portrait of David Ricardo by Thomas Philli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40" y="351857"/>
            <a:ext cx="2716792" cy="3509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2"/>
          <p:cNvSpPr txBox="1">
            <a:spLocks/>
          </p:cNvSpPr>
          <p:nvPr/>
        </p:nvSpPr>
        <p:spPr>
          <a:xfrm>
            <a:off x="3347864" y="116632"/>
            <a:ext cx="5472608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err="1" smtClean="0">
                <a:effectLst/>
              </a:rPr>
              <a:t>Давід</a:t>
            </a:r>
            <a:r>
              <a:rPr lang="uk-UA" sz="4000" dirty="0" smtClean="0">
                <a:effectLst/>
              </a:rPr>
              <a:t> Рікардо</a:t>
            </a:r>
            <a:endParaRPr lang="en-US" sz="4000" dirty="0" smtClean="0">
              <a:effectLst/>
            </a:endParaRPr>
          </a:p>
          <a:p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1772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1823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717032"/>
            <a:ext cx="862144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300" b="1" i="1" dirty="0" smtClean="0"/>
              <a:t>	Основні </a:t>
            </a:r>
            <a:r>
              <a:rPr lang="uk-UA" sz="2300" b="1" i="1" dirty="0"/>
              <a:t>ідеї системи такі:</a:t>
            </a:r>
            <a:endParaRPr lang="ru-RU" sz="2300" b="1" i="1" dirty="0"/>
          </a:p>
          <a:p>
            <a:pPr marL="342900" lvl="0" indent="-342900">
              <a:buFont typeface="Courier New" pitchFamily="49" charset="0"/>
              <a:buChar char="o"/>
            </a:pPr>
            <a:r>
              <a:rPr lang="uk-UA" sz="2300" dirty="0"/>
              <a:t>стійкий грошовий оборот — найважливіша умова зростання економіки;</a:t>
            </a:r>
            <a:endParaRPr lang="ru-RU" sz="2300" dirty="0"/>
          </a:p>
          <a:p>
            <a:pPr marL="342900" lvl="0" indent="-342900">
              <a:buFont typeface="Courier New" pitchFamily="49" charset="0"/>
              <a:buChar char="o"/>
            </a:pPr>
            <a:r>
              <a:rPr lang="uk-UA" sz="2300" dirty="0"/>
              <a:t>така стійкість можлива лише за грошової системи, заснованої на золоті;</a:t>
            </a:r>
            <a:endParaRPr lang="ru-RU" sz="2300" dirty="0"/>
          </a:p>
          <a:p>
            <a:pPr marL="342900" lvl="0" indent="-342900">
              <a:buFont typeface="Courier New" pitchFamily="49" charset="0"/>
              <a:buChar char="o"/>
            </a:pPr>
            <a:r>
              <a:rPr lang="uk-UA" sz="2300" dirty="0"/>
              <a:t>золото в обороті може бути значною мірою або повністю замінено паперовими грошима, розмінними за твердим паритетом на золото.</a:t>
            </a:r>
            <a:endParaRPr lang="ru-RU" sz="2300" dirty="0"/>
          </a:p>
        </p:txBody>
      </p:sp>
    </p:spTree>
    <p:extLst>
      <p:ext uri="{BB962C8B-B14F-4D97-AF65-F5344CB8AC3E}">
        <p14:creationId xmlns:p14="http://schemas.microsoft.com/office/powerpoint/2010/main" val="3462956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2656"/>
            <a:ext cx="8352928" cy="914400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</a:rPr>
              <a:t>4. </a:t>
            </a:r>
            <a:r>
              <a:rPr lang="uk-UA" sz="2800" dirty="0" smtClean="0">
                <a:effectLst/>
              </a:rPr>
              <a:t>Теорія К. Маркса про походження і суть грошей</a:t>
            </a:r>
            <a:r>
              <a:rPr lang="en-US" sz="2800" dirty="0" smtClean="0">
                <a:effectLst/>
              </a:rPr>
              <a:t>.</a:t>
            </a:r>
            <a:endParaRPr lang="uk-UA" sz="2800" dirty="0"/>
          </a:p>
        </p:txBody>
      </p:sp>
      <p:pic>
        <p:nvPicPr>
          <p:cNvPr id="10242" name="Picture 2" descr="Karl Marx 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164" y="1404713"/>
            <a:ext cx="2808312" cy="3995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3419872" y="1124744"/>
            <a:ext cx="5472608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smtClean="0">
                <a:effectLst/>
              </a:rPr>
              <a:t>Карл Маркс</a:t>
            </a:r>
            <a:endParaRPr lang="en-US" sz="4000" dirty="0" smtClean="0">
              <a:effectLst/>
            </a:endParaRPr>
          </a:p>
          <a:p>
            <a:r>
              <a:rPr lang="uk-UA" sz="2000" dirty="0" smtClean="0">
                <a:effectLst/>
              </a:rPr>
              <a:t>(</a:t>
            </a:r>
            <a:r>
              <a:rPr lang="en-US" sz="2000" dirty="0" smtClean="0">
                <a:effectLst/>
              </a:rPr>
              <a:t>1818</a:t>
            </a:r>
            <a:r>
              <a:rPr lang="uk-UA" sz="2000" dirty="0" smtClean="0">
                <a:effectLst/>
              </a:rPr>
              <a:t>–</a:t>
            </a:r>
            <a:r>
              <a:rPr lang="en-US" sz="2000" dirty="0" smtClean="0">
                <a:effectLst/>
              </a:rPr>
              <a:t>1883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19872" y="2276872"/>
            <a:ext cx="52438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/>
              <a:t>К. Маркс показав, що розвиток грошових відносин пов'язаний із вирішенням суперечностей між особливою властивістю товару (споживчою вартістю) і його загальною властивістю (вартістю</a:t>
            </a:r>
            <a:r>
              <a:rPr lang="uk-UA" sz="2400" dirty="0" smtClean="0"/>
              <a:t>).</a:t>
            </a:r>
          </a:p>
          <a:p>
            <a:r>
              <a:rPr lang="uk-UA" sz="2400" dirty="0" smtClean="0"/>
              <a:t>У </a:t>
            </a:r>
            <a:r>
              <a:rPr lang="uk-UA" sz="2400" dirty="0"/>
              <a:t>К. Маркса мінова вартість - це єдино можливий спосіб вираження вартості, її необхідна форма прояву. </a:t>
            </a:r>
          </a:p>
        </p:txBody>
      </p:sp>
    </p:spTree>
    <p:extLst>
      <p:ext uri="{BB962C8B-B14F-4D97-AF65-F5344CB8AC3E}">
        <p14:creationId xmlns:p14="http://schemas.microsoft.com/office/powerpoint/2010/main" val="349575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476672"/>
            <a:ext cx="8352928" cy="597666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uk-UA" sz="2400" b="1" i="1" dirty="0"/>
              <a:t>Внесок К. Маркса в теорію грошей полягає в тому, що він виводить суть грошей з аналізу суперечності товару. </a:t>
            </a:r>
            <a:endParaRPr lang="uk-UA" sz="2400" b="1" i="1" dirty="0" smtClean="0"/>
          </a:p>
          <a:p>
            <a:pPr marL="0" indent="0">
              <a:buNone/>
            </a:pPr>
            <a:r>
              <a:rPr lang="uk-UA" sz="2400" dirty="0"/>
              <a:t>В товарі-еквіваленті (грошах) реалізуються суперечності якісної і кількісної сторін вартості, а саме внаслідок того, що всі товари вимірюють свою мінову вартість в одному особливому товарі, що цей виділений товар стає адекватним буттям мінової вартості та її буттям як загального еквіваленту.</a:t>
            </a:r>
            <a:endParaRPr lang="ru-RU" sz="2400" dirty="0"/>
          </a:p>
          <a:p>
            <a:pPr marL="0" indent="0">
              <a:buNone/>
            </a:pPr>
            <a:r>
              <a:rPr lang="uk-UA" sz="2400" b="1" i="1" dirty="0" smtClean="0"/>
              <a:t>К</a:t>
            </a:r>
            <a:r>
              <a:rPr lang="uk-UA" sz="2400" b="1" i="1" dirty="0"/>
              <a:t>. Маркс визначив три особливості загального еквіваленту:</a:t>
            </a:r>
            <a:endParaRPr lang="ru-RU" sz="2400" b="1" i="1" dirty="0"/>
          </a:p>
          <a:p>
            <a:pPr lvl="0"/>
            <a:r>
              <a:rPr lang="uk-UA" sz="2400" dirty="0"/>
              <a:t>його споживча вартість стає формою виявлення своєї протилежності - вартості;</a:t>
            </a:r>
            <a:endParaRPr lang="ru-RU" sz="2400" dirty="0"/>
          </a:p>
          <a:p>
            <a:pPr lvl="0"/>
            <a:r>
              <a:rPr lang="uk-UA" sz="2400" dirty="0"/>
              <a:t>конкретна праця, затрачена на його виробництво, стає вираженням абстрактної людської праці;</a:t>
            </a:r>
            <a:endParaRPr lang="ru-RU" sz="2400" dirty="0"/>
          </a:p>
          <a:p>
            <a:pPr lvl="0"/>
            <a:r>
              <a:rPr lang="uk-UA" sz="2400" dirty="0"/>
              <a:t>своєю протилежністю стає і приватна праця (вона реалізується як праця в її безпосередній суспільній формі</a:t>
            </a:r>
            <a:r>
              <a:rPr lang="uk-UA" sz="2400" dirty="0" smtClean="0"/>
              <a:t>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6166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404664"/>
            <a:ext cx="7543800" cy="914400"/>
          </a:xfrm>
        </p:spPr>
        <p:txBody>
          <a:bodyPr/>
          <a:lstStyle/>
          <a:p>
            <a:pPr algn="ctr"/>
            <a:r>
              <a:rPr lang="uk-UA" sz="3200" dirty="0" smtClean="0"/>
              <a:t>Зміст</a:t>
            </a:r>
            <a:endParaRPr lang="uk-UA" sz="3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3657599"/>
          </a:xfrm>
        </p:spPr>
        <p:txBody>
          <a:bodyPr/>
          <a:lstStyle/>
          <a:p>
            <a:pPr marL="18288" indent="0">
              <a:buNone/>
            </a:pPr>
            <a:r>
              <a:rPr lang="en-US" sz="2400" dirty="0">
                <a:effectLst/>
              </a:rPr>
              <a:t>1. </a:t>
            </a:r>
            <a:r>
              <a:rPr lang="uk-UA" sz="2400" dirty="0" smtClean="0">
                <a:effectLst/>
              </a:rPr>
              <a:t>Номіналістична теорія грошей</a:t>
            </a:r>
            <a:r>
              <a:rPr lang="en-US" sz="2400" dirty="0" smtClean="0">
                <a:effectLst/>
              </a:rPr>
              <a:t>. </a:t>
            </a:r>
            <a:endParaRPr lang="uk-UA" sz="2400" dirty="0">
              <a:effectLst/>
            </a:endParaRPr>
          </a:p>
          <a:p>
            <a:pPr marL="18288" indent="0">
              <a:buNone/>
            </a:pPr>
            <a:r>
              <a:rPr lang="en-US" sz="2400" dirty="0">
                <a:effectLst/>
              </a:rPr>
              <a:t>2. </a:t>
            </a:r>
            <a:r>
              <a:rPr lang="uk-UA" sz="2400" dirty="0" err="1" smtClean="0">
                <a:effectLst/>
              </a:rPr>
              <a:t>Металістична</a:t>
            </a:r>
            <a:r>
              <a:rPr lang="uk-UA" sz="2400" dirty="0" smtClean="0">
                <a:effectLst/>
              </a:rPr>
              <a:t> теорія грошей</a:t>
            </a:r>
            <a:r>
              <a:rPr lang="en-US" sz="2400" dirty="0" smtClean="0">
                <a:effectLst/>
              </a:rPr>
              <a:t>. </a:t>
            </a:r>
            <a:endParaRPr lang="uk-UA" sz="2400" dirty="0">
              <a:effectLst/>
            </a:endParaRPr>
          </a:p>
          <a:p>
            <a:pPr marL="18288" indent="0">
              <a:buNone/>
            </a:pPr>
            <a:r>
              <a:rPr lang="en-US" sz="2400" dirty="0">
                <a:effectLst/>
              </a:rPr>
              <a:t>3. </a:t>
            </a:r>
            <a:r>
              <a:rPr lang="uk-UA" sz="2400" dirty="0" smtClean="0">
                <a:effectLst/>
              </a:rPr>
              <a:t>Теорія грошей класичної школи політичної економії</a:t>
            </a:r>
            <a:r>
              <a:rPr lang="en-US" sz="2400" dirty="0" smtClean="0">
                <a:effectLst/>
              </a:rPr>
              <a:t>. </a:t>
            </a:r>
            <a:endParaRPr lang="uk-UA" sz="2400" dirty="0">
              <a:effectLst/>
            </a:endParaRPr>
          </a:p>
          <a:p>
            <a:pPr marL="18288" indent="0">
              <a:buNone/>
            </a:pPr>
            <a:r>
              <a:rPr lang="en-US" sz="2400" dirty="0">
                <a:effectLst/>
              </a:rPr>
              <a:t>4. </a:t>
            </a:r>
            <a:r>
              <a:rPr lang="uk-UA" sz="2400" dirty="0" smtClean="0">
                <a:effectLst/>
              </a:rPr>
              <a:t>Теорія К. Маркса про походження і суть грошей</a:t>
            </a:r>
            <a:r>
              <a:rPr lang="en-US" sz="2400" dirty="0" smtClean="0">
                <a:effectLst/>
              </a:rPr>
              <a:t>.</a:t>
            </a:r>
            <a:endParaRPr lang="uk-UA" sz="2400" dirty="0">
              <a:effectLst/>
            </a:endParaRPr>
          </a:p>
          <a:p>
            <a:pPr marL="18288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3870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Полотно 1"/>
          <p:cNvGrpSpPr/>
          <p:nvPr/>
        </p:nvGrpSpPr>
        <p:grpSpPr>
          <a:xfrm>
            <a:off x="395536" y="679411"/>
            <a:ext cx="8352928" cy="5125853"/>
            <a:chOff x="0" y="-1"/>
            <a:chExt cx="6142990" cy="320040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0"/>
              <a:ext cx="6142990" cy="3200400"/>
            </a:xfrm>
            <a:prstGeom prst="rect">
              <a:avLst/>
            </a:prstGeom>
          </p:spPr>
        </p:sp>
        <p:sp>
          <p:nvSpPr>
            <p:cNvPr id="7" name="Прямоугольник 6"/>
            <p:cNvSpPr/>
            <p:nvPr/>
          </p:nvSpPr>
          <p:spPr>
            <a:xfrm>
              <a:off x="1833245" y="-1"/>
              <a:ext cx="2476500" cy="333375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2000" dirty="0">
                  <a:effectLst/>
                  <a:ea typeface="Calibri"/>
                  <a:cs typeface="Times New Roman"/>
                </a:rPr>
                <a:t>Кількісна теорія грошей</a:t>
              </a:r>
              <a:endParaRPr lang="ru-RU" sz="2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04350" y="559390"/>
              <a:ext cx="2237400" cy="35340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600" b="1" i="1">
                  <a:effectLst/>
                  <a:ea typeface="Calibri"/>
                  <a:cs typeface="Times New Roman"/>
                </a:rPr>
                <a:t>Абстрактна теорія грошей</a:t>
              </a:r>
              <a:endParaRPr lang="ru-RU" sz="1600">
                <a:effectLst/>
                <a:ea typeface="Calibri"/>
                <a:cs typeface="Times New Roman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437550" y="559390"/>
              <a:ext cx="2334600" cy="35306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uk-UA" sz="1600" b="1" i="1">
                  <a:effectLst/>
                  <a:latin typeface="Times New Roman"/>
                  <a:ea typeface="Calibri"/>
                </a:rPr>
                <a:t>Монетарна теорія грошей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0" y="1161075"/>
              <a:ext cx="828675" cy="86775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Номіналіс-тична теорія грошей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884850" y="1161075"/>
              <a:ext cx="772500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Державна теорія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723050" y="1161415"/>
              <a:ext cx="705825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Функціо-нальна теорія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504100" y="1160100"/>
              <a:ext cx="801075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Марксист-ська теорія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389925" y="1150915"/>
              <a:ext cx="772500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Класична кількісна теорія грошей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228125" y="1150915"/>
              <a:ext cx="933450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 dirty="0">
                  <a:effectLst/>
                  <a:latin typeface="Times New Roman"/>
                  <a:ea typeface="Calibri"/>
                </a:rPr>
                <a:t>Неокласична </a:t>
              </a:r>
              <a:r>
                <a:rPr lang="uk-UA" sz="1600" dirty="0" smtClean="0">
                  <a:effectLst/>
                  <a:latin typeface="Times New Roman"/>
                  <a:ea typeface="Calibri"/>
                </a:rPr>
                <a:t>кількісна теорія </a:t>
              </a:r>
              <a:r>
                <a:rPr lang="uk-UA" sz="1600" dirty="0">
                  <a:effectLst/>
                  <a:latin typeface="Times New Roman"/>
                  <a:ea typeface="Calibri"/>
                </a:rPr>
                <a:t>грошей</a:t>
              </a:r>
              <a:endParaRPr lang="ru-RU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219701" y="1150915"/>
              <a:ext cx="873554" cy="867410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Сучасний монетаризм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7" name="Соединительная линия уступом 16"/>
            <p:cNvCxnSpPr>
              <a:stCxn id="8" idx="2"/>
              <a:endCxn id="10" idx="0"/>
            </p:cNvCxnSpPr>
            <p:nvPr/>
          </p:nvCxnSpPr>
          <p:spPr>
            <a:xfrm rot="5400000">
              <a:off x="944551" y="382575"/>
              <a:ext cx="248285" cy="1308713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Соединительная линия уступом 17"/>
            <p:cNvCxnSpPr>
              <a:stCxn id="7" idx="2"/>
              <a:endCxn id="8" idx="0"/>
            </p:cNvCxnSpPr>
            <p:nvPr/>
          </p:nvCxnSpPr>
          <p:spPr>
            <a:xfrm rot="5400000">
              <a:off x="2284266" y="-227840"/>
              <a:ext cx="226016" cy="134844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Соединительная линия уступом 18"/>
            <p:cNvCxnSpPr>
              <a:stCxn id="7" idx="2"/>
              <a:endCxn id="9" idx="0"/>
            </p:cNvCxnSpPr>
            <p:nvPr/>
          </p:nvCxnSpPr>
          <p:spPr>
            <a:xfrm rot="16200000" flipH="1">
              <a:off x="3725165" y="-320296"/>
              <a:ext cx="226016" cy="153335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Соединительная линия уступом 19"/>
            <p:cNvCxnSpPr>
              <a:stCxn id="8" idx="2"/>
              <a:endCxn id="11" idx="0"/>
            </p:cNvCxnSpPr>
            <p:nvPr/>
          </p:nvCxnSpPr>
          <p:spPr>
            <a:xfrm rot="5400000">
              <a:off x="1372933" y="810957"/>
              <a:ext cx="248285" cy="45195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Соединительная линия уступом 20"/>
            <p:cNvCxnSpPr>
              <a:stCxn id="8" idx="2"/>
              <a:endCxn id="12" idx="0"/>
            </p:cNvCxnSpPr>
            <p:nvPr/>
          </p:nvCxnSpPr>
          <p:spPr>
            <a:xfrm rot="16200000" flipH="1">
              <a:off x="1775194" y="860646"/>
              <a:ext cx="248626" cy="35291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Соединительная линия уступом 21"/>
            <p:cNvCxnSpPr>
              <a:stCxn id="8" idx="2"/>
              <a:endCxn id="13" idx="0"/>
            </p:cNvCxnSpPr>
            <p:nvPr/>
          </p:nvCxnSpPr>
          <p:spPr>
            <a:xfrm rot="16200000" flipH="1">
              <a:off x="2190188" y="445651"/>
              <a:ext cx="247311" cy="1181587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Соединительная линия уступом 22"/>
            <p:cNvCxnSpPr>
              <a:stCxn id="9" idx="2"/>
              <a:endCxn id="14" idx="0"/>
            </p:cNvCxnSpPr>
            <p:nvPr/>
          </p:nvCxnSpPr>
          <p:spPr>
            <a:xfrm rot="5400000">
              <a:off x="4071281" y="617345"/>
              <a:ext cx="238465" cy="82867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Соединительная линия уступом 23"/>
            <p:cNvCxnSpPr>
              <a:stCxn id="9" idx="2"/>
              <a:endCxn id="15" idx="0"/>
            </p:cNvCxnSpPr>
            <p:nvPr/>
          </p:nvCxnSpPr>
          <p:spPr>
            <a:xfrm rot="16200000" flipH="1">
              <a:off x="4530618" y="986682"/>
              <a:ext cx="238465" cy="9000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Соединительная линия уступом 24"/>
            <p:cNvCxnSpPr>
              <a:stCxn id="9" idx="2"/>
              <a:endCxn id="16" idx="0"/>
            </p:cNvCxnSpPr>
            <p:nvPr/>
          </p:nvCxnSpPr>
          <p:spPr>
            <a:xfrm rot="16200000" flipH="1">
              <a:off x="5011432" y="505868"/>
              <a:ext cx="238465" cy="1051628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Прямоугольник 25"/>
            <p:cNvSpPr/>
            <p:nvPr/>
          </p:nvSpPr>
          <p:spPr>
            <a:xfrm>
              <a:off x="3238185" y="2256450"/>
              <a:ext cx="1283400" cy="629625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Кейнсіанська концепція монетарної теорії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4810554" y="2256790"/>
              <a:ext cx="1282700" cy="629285"/>
            </a:xfrm>
            <a:prstGeom prst="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="horz" wrap="square" lIns="36000" tIns="36000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600">
                  <a:effectLst/>
                  <a:latin typeface="Times New Roman"/>
                  <a:ea typeface="Calibri"/>
                </a:rPr>
                <a:t>Неокейнсіанська концепція монетарної теорії</a:t>
              </a:r>
              <a:endParaRPr lang="ru-RU" sz="16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28" name="Прямая со стрелкой 27"/>
            <p:cNvCxnSpPr>
              <a:stCxn id="15" idx="2"/>
              <a:endCxn id="26" idx="0"/>
            </p:cNvCxnSpPr>
            <p:nvPr/>
          </p:nvCxnSpPr>
          <p:spPr>
            <a:xfrm flipH="1">
              <a:off x="3879885" y="2018325"/>
              <a:ext cx="814965" cy="2381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Прямая со стрелкой 28"/>
            <p:cNvCxnSpPr>
              <a:stCxn id="15" idx="2"/>
              <a:endCxn id="27" idx="0"/>
            </p:cNvCxnSpPr>
            <p:nvPr/>
          </p:nvCxnSpPr>
          <p:spPr>
            <a:xfrm>
              <a:off x="4694850" y="2018325"/>
              <a:ext cx="757054" cy="2384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726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260648"/>
            <a:ext cx="7543800" cy="634008"/>
          </a:xfrm>
        </p:spPr>
        <p:txBody>
          <a:bodyPr/>
          <a:lstStyle/>
          <a:p>
            <a:r>
              <a:rPr lang="en-US" sz="2800" b="1" dirty="0">
                <a:effectLst/>
              </a:rPr>
              <a:t>1. </a:t>
            </a:r>
            <a:r>
              <a:rPr lang="uk-UA" sz="2800" b="1" dirty="0" smtClean="0">
                <a:effectLst/>
              </a:rPr>
              <a:t>Номіналістична теорія грошей</a:t>
            </a:r>
            <a:r>
              <a:rPr lang="en-US" sz="2800" b="1" dirty="0" smtClean="0">
                <a:effectLst/>
              </a:rPr>
              <a:t>. </a:t>
            </a:r>
            <a:endParaRPr lang="uk-UA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1052736"/>
            <a:ext cx="756084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600" i="1" dirty="0"/>
              <a:t>Суть номіналістичної теорії грошей полягає:</a:t>
            </a:r>
          </a:p>
          <a:p>
            <a:pPr lvl="0"/>
            <a:r>
              <a:rPr lang="uk-UA" sz="2600" dirty="0"/>
              <a:t>в запереченні товарної природи грошей і визначенні їх як умовних знаків, що позбавлені внутрішньої вартості;</a:t>
            </a:r>
          </a:p>
          <a:p>
            <a:pPr lvl="0"/>
            <a:r>
              <a:rPr lang="uk-UA" sz="2600" dirty="0"/>
              <a:t>гроші виникають як продукт погодженості між людьми з метою полегшення обміну або як наслідок законодавчих актів уряду;</a:t>
            </a:r>
          </a:p>
          <a:p>
            <a:pPr lvl="0"/>
            <a:r>
              <a:rPr lang="uk-UA" sz="2600" dirty="0"/>
              <a:t>вартість грошей не залежить від їх матеріального змісту і визначається лише найменуванням. Теорія заперечує функцію грошей як міри вартості і оголошує гроші ідеальним масштабом цін.</a:t>
            </a:r>
          </a:p>
        </p:txBody>
      </p:sp>
    </p:spTree>
    <p:extLst>
      <p:ext uri="{BB962C8B-B14F-4D97-AF65-F5344CB8AC3E}">
        <p14:creationId xmlns:p14="http://schemas.microsoft.com/office/powerpoint/2010/main" val="9671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70345"/>
            <a:ext cx="6408712" cy="914400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Джеймс Стюарт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2200" dirty="0"/>
              <a:t>(1712–1780)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6408712" cy="995190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uk-UA" sz="2400" dirty="0"/>
              <a:t>виступив з концепцією "ідеальної грошової одиниці", тобто гроші виконують тільки функцію масштабу цін</a:t>
            </a:r>
          </a:p>
        </p:txBody>
      </p:sp>
      <p:pic>
        <p:nvPicPr>
          <p:cNvPr id="2050" name="Picture 2" descr="http://upload.wikimedia.org/wikipedia/commons/0/07/Sir_James_Denham_Steuart._1713-178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3570"/>
            <a:ext cx="1647825" cy="221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2"/>
          <p:cNvSpPr txBox="1">
            <a:spLocks/>
          </p:cNvSpPr>
          <p:nvPr/>
        </p:nvSpPr>
        <p:spPr>
          <a:xfrm>
            <a:off x="2627784" y="3018656"/>
            <a:ext cx="6291852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>
                <a:effectLst/>
              </a:rPr>
              <a:t>Джордж </a:t>
            </a:r>
            <a:r>
              <a:rPr lang="uk-UA" sz="4000" dirty="0" err="1">
                <a:effectLst/>
              </a:rPr>
              <a:t>Берклі</a:t>
            </a:r>
            <a:endParaRPr lang="en-US" sz="4000" dirty="0">
              <a:effectLst/>
            </a:endParaRPr>
          </a:p>
          <a:p>
            <a:r>
              <a:rPr lang="uk-UA" sz="2000" dirty="0">
                <a:effectLst/>
              </a:rPr>
              <a:t>(1685–1753)</a:t>
            </a: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2713148" y="4077072"/>
            <a:ext cx="6096000" cy="9951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uk-UA" sz="2400" dirty="0">
                <a:effectLst/>
              </a:rPr>
              <a:t>розглядав гроші як відношення абстрактної вартості, позбавлене матеріального змісту</a:t>
            </a:r>
            <a:endParaRPr lang="uk-UA" sz="2400" dirty="0"/>
          </a:p>
        </p:txBody>
      </p:sp>
      <p:pic>
        <p:nvPicPr>
          <p:cNvPr id="2052" name="Picture 4" descr="John Smibert - Bishop George Berkeley - Google Art Projec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424" y="2948942"/>
            <a:ext cx="2095500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533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70345"/>
            <a:ext cx="5112568" cy="914400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Джон </a:t>
            </a:r>
            <a:r>
              <a:rPr lang="uk-UA" dirty="0" err="1" smtClean="0"/>
              <a:t>Беллерс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2200" dirty="0"/>
              <a:t>(</a:t>
            </a:r>
            <a:r>
              <a:rPr lang="uk-UA" sz="2200" dirty="0" smtClean="0"/>
              <a:t>1</a:t>
            </a:r>
            <a:r>
              <a:rPr lang="en-US" sz="2200" dirty="0" smtClean="0"/>
              <a:t>654</a:t>
            </a:r>
            <a:r>
              <a:rPr lang="uk-UA" sz="2200" dirty="0" smtClean="0"/>
              <a:t>–17</a:t>
            </a:r>
            <a:r>
              <a:rPr lang="en-US" sz="2200" dirty="0" smtClean="0"/>
              <a:t>25</a:t>
            </a:r>
            <a:r>
              <a:rPr lang="uk-UA" sz="2200" dirty="0" smtClean="0"/>
              <a:t>)</a:t>
            </a:r>
            <a:endParaRPr lang="uk-UA" sz="2200" dirty="0"/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2773807" y="3018656"/>
            <a:ext cx="6252356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smtClean="0">
                <a:effectLst/>
              </a:rPr>
              <a:t>Ніколас Барбон</a:t>
            </a:r>
            <a:endParaRPr lang="en-US" sz="4000" dirty="0">
              <a:effectLst/>
            </a:endParaRPr>
          </a:p>
          <a:p>
            <a:r>
              <a:rPr lang="uk-UA" sz="2000" dirty="0">
                <a:effectLst/>
              </a:rPr>
              <a:t>(</a:t>
            </a:r>
            <a:r>
              <a:rPr lang="uk-UA" sz="2000" dirty="0" smtClean="0">
                <a:effectLst/>
              </a:rPr>
              <a:t>16</a:t>
            </a:r>
            <a:r>
              <a:rPr lang="en-US" sz="2000" dirty="0" smtClean="0">
                <a:effectLst/>
              </a:rPr>
              <a:t>40</a:t>
            </a:r>
            <a:r>
              <a:rPr lang="uk-UA" sz="2000" dirty="0" smtClean="0">
                <a:effectLst/>
              </a:rPr>
              <a:t>–1</a:t>
            </a:r>
            <a:r>
              <a:rPr lang="en-US" sz="2000" dirty="0" smtClean="0">
                <a:effectLst/>
              </a:rPr>
              <a:t>698</a:t>
            </a:r>
            <a:r>
              <a:rPr lang="uk-UA" sz="2000" dirty="0" smtClean="0">
                <a:effectLst/>
              </a:rPr>
              <a:t>)</a:t>
            </a:r>
            <a:endParaRPr lang="uk-UA" sz="2000" dirty="0">
              <a:effectLst/>
            </a:endParaRP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436666" y="4437112"/>
            <a:ext cx="8239790" cy="15712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uk-UA" sz="2400" dirty="0">
                <a:effectLst/>
              </a:rPr>
              <a:t>стверджували, що гроші - це умовні знаки, які не мають нічого спільного з товарами (вартісна теорія грошей повністю ігнорується, грошова одиниця - це технічний інструмент обміну)</a:t>
            </a:r>
            <a:endParaRPr lang="uk-UA" sz="2400" dirty="0"/>
          </a:p>
        </p:txBody>
      </p:sp>
      <p:pic>
        <p:nvPicPr>
          <p:cNvPr id="3074" name="Picture 2" descr="http://www.cooesa.coop.br/RobertOw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12804"/>
            <a:ext cx="2304257" cy="230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Nicholas Barb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9" y="1412776"/>
            <a:ext cx="2095500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49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81104" y="332656"/>
            <a:ext cx="7719288" cy="9144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Георг Фрідріх </a:t>
            </a:r>
            <a:r>
              <a:rPr lang="uk-UA" dirty="0" err="1" smtClean="0"/>
              <a:t>Кнапп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2200" dirty="0"/>
              <a:t>(</a:t>
            </a:r>
            <a:r>
              <a:rPr lang="uk-UA" sz="2200" dirty="0" smtClean="0"/>
              <a:t>1</a:t>
            </a:r>
            <a:r>
              <a:rPr lang="en-US" sz="2200" dirty="0" smtClean="0"/>
              <a:t>842</a:t>
            </a:r>
            <a:r>
              <a:rPr lang="uk-UA" sz="2200" dirty="0" smtClean="0"/>
              <a:t>–1</a:t>
            </a:r>
            <a:r>
              <a:rPr lang="en-US" sz="2200" dirty="0" smtClean="0"/>
              <a:t>926</a:t>
            </a:r>
            <a:r>
              <a:rPr lang="uk-UA" sz="2200" dirty="0" smtClean="0"/>
              <a:t>)</a:t>
            </a:r>
            <a:endParaRPr lang="uk-UA" sz="2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412776"/>
            <a:ext cx="5256584" cy="4896544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uk-UA" sz="2400" dirty="0" smtClean="0"/>
              <a:t>Написав книгу </a:t>
            </a:r>
            <a:r>
              <a:rPr lang="uk-UA" sz="2400" dirty="0"/>
              <a:t>"Державна теорія </a:t>
            </a:r>
            <a:r>
              <a:rPr lang="uk-UA" sz="2400" dirty="0" smtClean="0"/>
              <a:t>грошей» </a:t>
            </a:r>
            <a:r>
              <a:rPr lang="en-US" sz="2400" dirty="0" err="1" smtClean="0"/>
              <a:t>München</a:t>
            </a:r>
            <a:r>
              <a:rPr lang="en-US" sz="2400" dirty="0" smtClean="0"/>
              <a:t> </a:t>
            </a:r>
            <a:r>
              <a:rPr lang="en-US" sz="2400" dirty="0"/>
              <a:t>u. Leipzig, </a:t>
            </a:r>
            <a:r>
              <a:rPr lang="en-US" sz="2400" dirty="0" err="1"/>
              <a:t>Duncker</a:t>
            </a:r>
            <a:r>
              <a:rPr lang="en-US" sz="2400" dirty="0"/>
              <a:t> &amp; </a:t>
            </a:r>
            <a:r>
              <a:rPr lang="en-US" sz="2400" dirty="0" err="1"/>
              <a:t>Humblot</a:t>
            </a:r>
            <a:r>
              <a:rPr lang="en-US" sz="2400" dirty="0"/>
              <a:t>, 1905. 3rd edition 1921.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hlinkClick r:id="rId2"/>
              </a:rPr>
              <a:t>English edition of 1924 in PDF format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  <a:effectLst/>
            </a:endParaRPr>
          </a:p>
          <a:p>
            <a:pPr marL="18288" indent="0">
              <a:buNone/>
            </a:pPr>
            <a:endParaRPr lang="en-US" sz="2400" dirty="0">
              <a:effectLst/>
            </a:endParaRPr>
          </a:p>
          <a:p>
            <a:pPr marL="18288" indent="0">
              <a:buNone/>
            </a:pPr>
            <a:r>
              <a:rPr lang="uk-UA" sz="2400" dirty="0"/>
              <a:t>Т. </a:t>
            </a:r>
            <a:r>
              <a:rPr lang="uk-UA" sz="2400" dirty="0" err="1"/>
              <a:t>Кнапп</a:t>
            </a:r>
            <a:r>
              <a:rPr lang="uk-UA" sz="2400" dirty="0"/>
              <a:t> стверджував, що гроші - це "продукт правопорядку", "</a:t>
            </a:r>
            <a:r>
              <a:rPr lang="uk-UA" sz="2400" dirty="0" err="1"/>
              <a:t>хартальний</a:t>
            </a:r>
            <a:r>
              <a:rPr lang="uk-UA" sz="2400" dirty="0"/>
              <a:t> платіжний засіб" (</a:t>
            </a:r>
            <a:r>
              <a:rPr lang="uk-UA" sz="2400" dirty="0" err="1"/>
              <a:t>харта</a:t>
            </a:r>
            <a:r>
              <a:rPr lang="uk-UA" sz="2400" dirty="0"/>
              <a:t> - знак), який за велінням держави має платіжну силу і опосередковує обмін товарів. Держава "створює" гроші і визначає їх вартість.</a:t>
            </a:r>
          </a:p>
        </p:txBody>
      </p:sp>
      <p:pic>
        <p:nvPicPr>
          <p:cNvPr id="4098" name="Picture 2" descr="http://www.orden-pourlemerite.de/plm/foto/knapp1842_z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959" y="1118786"/>
            <a:ext cx="2752725" cy="466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8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685801"/>
            <a:ext cx="8064896" cy="51194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i="1" dirty="0"/>
              <a:t>Т. </a:t>
            </a:r>
            <a:r>
              <a:rPr lang="uk-UA" sz="2800" b="1" i="1" dirty="0" err="1"/>
              <a:t>Кнапп</a:t>
            </a:r>
            <a:r>
              <a:rPr lang="uk-UA" sz="2800" b="1" i="1" dirty="0"/>
              <a:t> не враховував наступне:</a:t>
            </a:r>
          </a:p>
          <a:p>
            <a:pPr lvl="0"/>
            <a:r>
              <a:rPr lang="uk-UA" sz="2800" dirty="0"/>
              <a:t>гроші виникали стихійно у процесі розвитку товарного виробництва і обміну;</a:t>
            </a:r>
          </a:p>
          <a:p>
            <a:pPr lvl="0"/>
            <a:r>
              <a:rPr lang="uk-UA" sz="2800" dirty="0"/>
              <a:t>тільки після того, як золото (срібло) стало загальним еквівалентом і мірою вартості, виникає можливість формування масштабу цін;</a:t>
            </a:r>
          </a:p>
          <a:p>
            <a:pPr lvl="0"/>
            <a:r>
              <a:rPr lang="uk-UA" sz="2800" dirty="0"/>
              <a:t>гроші тільки тому можуть вимірювати і виражати величину вартості товару, що вони безпосередньо володіють внутрішньою вартістю;</a:t>
            </a:r>
          </a:p>
          <a:p>
            <a:pPr lvl="0"/>
            <a:r>
              <a:rPr lang="uk-UA" sz="2800" dirty="0"/>
              <a:t>функції державної влади щодо грошей - формальні.</a:t>
            </a:r>
          </a:p>
        </p:txBody>
      </p:sp>
    </p:spTree>
    <p:extLst>
      <p:ext uri="{BB962C8B-B14F-4D97-AF65-F5344CB8AC3E}">
        <p14:creationId xmlns:p14="http://schemas.microsoft.com/office/powerpoint/2010/main" val="298518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70345"/>
            <a:ext cx="3384376" cy="914400"/>
          </a:xfrm>
        </p:spPr>
        <p:txBody>
          <a:bodyPr>
            <a:normAutofit fontScale="90000"/>
          </a:bodyPr>
          <a:lstStyle/>
          <a:p>
            <a:pPr algn="r"/>
            <a:r>
              <a:rPr lang="uk-UA" dirty="0" smtClean="0"/>
              <a:t>Ф</a:t>
            </a:r>
            <a:r>
              <a:rPr lang="en-US" dirty="0" smtClean="0"/>
              <a:t>. </a:t>
            </a:r>
            <a:r>
              <a:rPr lang="uk-UA" dirty="0" err="1" smtClean="0"/>
              <a:t>Бендіксен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uk-UA" sz="2200" dirty="0"/>
              <a:t>(</a:t>
            </a:r>
            <a:r>
              <a:rPr lang="uk-UA" sz="2200" dirty="0" smtClean="0"/>
              <a:t>1</a:t>
            </a:r>
            <a:r>
              <a:rPr lang="en-US" sz="2200" dirty="0" smtClean="0"/>
              <a:t>864</a:t>
            </a:r>
            <a:r>
              <a:rPr lang="uk-UA" sz="2200" dirty="0" smtClean="0"/>
              <a:t>–1</a:t>
            </a:r>
            <a:r>
              <a:rPr lang="en-US" sz="2200" dirty="0" smtClean="0"/>
              <a:t>920</a:t>
            </a:r>
            <a:r>
              <a:rPr lang="uk-UA" sz="2200" dirty="0" smtClean="0"/>
              <a:t>)</a:t>
            </a:r>
            <a:endParaRPr lang="uk-UA" sz="22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51920" y="116632"/>
            <a:ext cx="4680520" cy="1728192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uk-UA" sz="2400" dirty="0"/>
              <a:t>"Гроші - це умовні знаки вартості, що виконують допоміжну роль засобу рахунку і виражають мінові пропорції. 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3122632" y="1844824"/>
            <a:ext cx="5776356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4000" dirty="0" err="1" smtClean="0">
                <a:effectLst/>
              </a:rPr>
              <a:t>Мілтон</a:t>
            </a:r>
            <a:r>
              <a:rPr lang="uk-UA" sz="4000" dirty="0" smtClean="0">
                <a:effectLst/>
              </a:rPr>
              <a:t> </a:t>
            </a:r>
            <a:r>
              <a:rPr lang="uk-UA" sz="4000" dirty="0" err="1" smtClean="0">
                <a:effectLst/>
              </a:rPr>
              <a:t>Фрідман</a:t>
            </a:r>
            <a:endParaRPr lang="en-US" sz="4000" dirty="0">
              <a:effectLst/>
            </a:endParaRPr>
          </a:p>
          <a:p>
            <a:r>
              <a:rPr lang="uk-UA" sz="2000" dirty="0">
                <a:effectLst/>
              </a:rPr>
              <a:t>(</a:t>
            </a:r>
            <a:r>
              <a:rPr lang="en-US" sz="2000" dirty="0">
                <a:effectLst/>
              </a:rPr>
              <a:t>1912</a:t>
            </a:r>
            <a:r>
              <a:rPr lang="uk-UA" sz="2000" dirty="0">
                <a:effectLst/>
              </a:rPr>
              <a:t>–</a:t>
            </a:r>
            <a:r>
              <a:rPr lang="en-US" sz="2000" dirty="0">
                <a:effectLst/>
              </a:rPr>
              <a:t>2006</a:t>
            </a:r>
            <a:r>
              <a:rPr lang="uk-UA" sz="2000" dirty="0">
                <a:effectLst/>
              </a:rPr>
              <a:t>)</a:t>
            </a:r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3131840" y="2903239"/>
            <a:ext cx="3240360" cy="16688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>
              <a:buNone/>
            </a:pPr>
            <a:r>
              <a:rPr lang="uk-UA" sz="2400" dirty="0">
                <a:effectLst/>
              </a:rPr>
              <a:t>гроші - це "експериментальна теоретична конструкція"</a:t>
            </a:r>
            <a:endParaRPr lang="uk-UA" sz="2400" dirty="0"/>
          </a:p>
        </p:txBody>
      </p:sp>
      <p:pic>
        <p:nvPicPr>
          <p:cNvPr id="5122" name="Picture 2" descr="Portrait of Milton Friedma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00240"/>
            <a:ext cx="2381250" cy="2971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2"/>
          <p:cNvSpPr txBox="1">
            <a:spLocks/>
          </p:cNvSpPr>
          <p:nvPr/>
        </p:nvSpPr>
        <p:spPr>
          <a:xfrm>
            <a:off x="539552" y="4671967"/>
            <a:ext cx="5688632" cy="105841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4000" dirty="0">
                <a:effectLst/>
              </a:rPr>
              <a:t>Paul Samuelson</a:t>
            </a:r>
          </a:p>
          <a:p>
            <a:pPr algn="r"/>
            <a:r>
              <a:rPr lang="uk-UA" sz="2000" dirty="0">
                <a:effectLst/>
              </a:rPr>
              <a:t>(</a:t>
            </a:r>
            <a:r>
              <a:rPr lang="en-US" sz="2000" dirty="0">
                <a:effectLst/>
              </a:rPr>
              <a:t>1915</a:t>
            </a:r>
            <a:r>
              <a:rPr lang="uk-UA" sz="2000" dirty="0">
                <a:effectLst/>
              </a:rPr>
              <a:t>–</a:t>
            </a:r>
            <a:r>
              <a:rPr lang="en-US" sz="2000" dirty="0">
                <a:effectLst/>
              </a:rPr>
              <a:t>2009</a:t>
            </a:r>
            <a:r>
              <a:rPr lang="uk-UA" sz="2000" dirty="0">
                <a:effectLst/>
              </a:rPr>
              <a:t>)</a:t>
            </a:r>
          </a:p>
        </p:txBody>
      </p:sp>
      <p:pic>
        <p:nvPicPr>
          <p:cNvPr id="5124" name="Picture 4" descr="Paul Samuels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738" y="3429000"/>
            <a:ext cx="238125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Объект 1"/>
          <p:cNvSpPr txBox="1">
            <a:spLocks/>
          </p:cNvSpPr>
          <p:nvPr/>
        </p:nvSpPr>
        <p:spPr>
          <a:xfrm>
            <a:off x="539552" y="5730382"/>
            <a:ext cx="5823440" cy="8344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r">
              <a:buNone/>
            </a:pPr>
            <a:r>
              <a:rPr lang="uk-UA" sz="2400" dirty="0" smtClean="0">
                <a:effectLst/>
              </a:rPr>
              <a:t>гроші – "</a:t>
            </a:r>
            <a:r>
              <a:rPr lang="uk-UA" sz="2400" dirty="0">
                <a:effectLst/>
              </a:rPr>
              <a:t>соціальною умовністю"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344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644</TotalTime>
  <Words>874</Words>
  <Application>Microsoft Office PowerPoint</Application>
  <PresentationFormat>Экран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Лекція 2 Теорії грошей</vt:lpstr>
      <vt:lpstr>Зміст</vt:lpstr>
      <vt:lpstr>Презентация PowerPoint</vt:lpstr>
      <vt:lpstr>1. Номіналістична теорія грошей. </vt:lpstr>
      <vt:lpstr>Джеймс Стюарт (1712–1780)</vt:lpstr>
      <vt:lpstr>Джон Беллерс (1654–1725)</vt:lpstr>
      <vt:lpstr>Георг Фрідріх Кнапп (1842–1926)</vt:lpstr>
      <vt:lpstr>Презентация PowerPoint</vt:lpstr>
      <vt:lpstr>Ф. Бендіксен (1864–1920)</vt:lpstr>
      <vt:lpstr>2. Металістична теорія грошей. </vt:lpstr>
      <vt:lpstr>Представники металічної теорії грошей у XVII-XVIII століттях </vt:lpstr>
      <vt:lpstr>Представники металічної теорії грошей у XVII-XVIII століттях </vt:lpstr>
      <vt:lpstr>Презентация PowerPoint</vt:lpstr>
      <vt:lpstr>Презентация PowerPoint</vt:lpstr>
      <vt:lpstr>3. Теорія грошей класичної школи політичної економії </vt:lpstr>
      <vt:lpstr>Презентация PowerPoint</vt:lpstr>
      <vt:lpstr>4. Теорія К. Маркса про походження і суть грошей.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Богма Сергій Дмитрович</dc:creator>
  <cp:lastModifiedBy>Кур'янов Олексій Олегович</cp:lastModifiedBy>
  <cp:revision>31</cp:revision>
  <dcterms:created xsi:type="dcterms:W3CDTF">2015-02-11T07:44:09Z</dcterms:created>
  <dcterms:modified xsi:type="dcterms:W3CDTF">2015-02-12T11:31:18Z</dcterms:modified>
</cp:coreProperties>
</file>