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E5AD74-6B00-41E0-BE69-101A7A552E4A}" type="doc">
      <dgm:prSet loTypeId="urn:microsoft.com/office/officeart/2005/8/layout/hProcess3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51058555-4A02-4568-B227-0F5A7B7C3A49}">
      <dgm:prSet phldrT="[Текст]" custT="1"/>
      <dgm:spPr/>
      <dgm:t>
        <a:bodyPr/>
        <a:lstStyle/>
        <a:p>
          <a:r>
            <a:rPr lang="uk-UA" sz="1600" b="1" dirty="0" smtClean="0">
              <a:solidFill>
                <a:srgbClr val="0033CC"/>
              </a:solidFill>
            </a:rPr>
            <a:t>Результатом </a:t>
          </a:r>
          <a:r>
            <a:rPr lang="uk-UA" sz="1600" b="1" dirty="0" err="1" smtClean="0">
              <a:solidFill>
                <a:srgbClr val="0033CC"/>
              </a:solidFill>
            </a:rPr>
            <a:t>инновационной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err="1" smtClean="0">
              <a:solidFill>
                <a:srgbClr val="0033CC"/>
              </a:solidFill>
            </a:rPr>
            <a:t>деятельности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err="1" smtClean="0"/>
            <a:t>является</a:t>
          </a:r>
          <a:r>
            <a:rPr lang="uk-UA" sz="1600" b="1" dirty="0" smtClean="0"/>
            <a:t> </a:t>
          </a:r>
          <a:r>
            <a:rPr lang="uk-UA" sz="1600" b="1" dirty="0" err="1" smtClean="0">
              <a:solidFill>
                <a:srgbClr val="0033CC"/>
              </a:solidFill>
            </a:rPr>
            <a:t>интеллектуальный</a:t>
          </a:r>
          <a:r>
            <a:rPr lang="uk-UA" sz="1600" b="1" dirty="0" smtClean="0">
              <a:solidFill>
                <a:srgbClr val="0033CC"/>
              </a:solidFill>
            </a:rPr>
            <a:t> продукт</a:t>
          </a:r>
          <a:r>
            <a:rPr lang="uk-UA" sz="1600" b="1" dirty="0" smtClean="0"/>
            <a:t>, без </a:t>
          </a:r>
          <a:r>
            <a:rPr lang="uk-UA" sz="1600" b="1" dirty="0" err="1" smtClean="0"/>
            <a:t>которого</a:t>
          </a:r>
          <a:r>
            <a:rPr lang="uk-UA" sz="1600" b="1" dirty="0" smtClean="0"/>
            <a:t> </a:t>
          </a:r>
          <a:r>
            <a:rPr lang="uk-UA" sz="1600" b="1" dirty="0" err="1" smtClean="0"/>
            <a:t>невозможно</a:t>
          </a:r>
          <a:r>
            <a:rPr lang="uk-UA" sz="1600" b="1" dirty="0" smtClean="0"/>
            <a:t> </a:t>
          </a:r>
          <a:r>
            <a:rPr lang="uk-UA" sz="1600" b="1" dirty="0" err="1" smtClean="0"/>
            <a:t>создать</a:t>
          </a:r>
          <a:r>
            <a:rPr lang="uk-UA" sz="1600" b="1" dirty="0" smtClean="0"/>
            <a:t> </a:t>
          </a:r>
          <a:r>
            <a:rPr lang="uk-UA" sz="1600" b="1" dirty="0" err="1" smtClean="0"/>
            <a:t>конкурентоспособное</a:t>
          </a:r>
          <a:r>
            <a:rPr lang="uk-UA" sz="1600" b="1" dirty="0" smtClean="0"/>
            <a:t> </a:t>
          </a:r>
          <a:r>
            <a:rPr lang="uk-UA" sz="1600" b="1" dirty="0" err="1" smtClean="0"/>
            <a:t>производство</a:t>
          </a:r>
          <a:r>
            <a:rPr lang="uk-UA" sz="1600" b="1" dirty="0" smtClean="0"/>
            <a:t> и </a:t>
          </a:r>
          <a:r>
            <a:rPr lang="uk-UA" sz="1600" b="1" dirty="0" err="1" smtClean="0"/>
            <a:t>продукцию</a:t>
          </a:r>
          <a:endParaRPr lang="ru-RU" sz="1600" b="1" dirty="0"/>
        </a:p>
      </dgm:t>
    </dgm:pt>
    <dgm:pt modelId="{02BCAAAE-B60F-4350-9D60-5A9635F75DA0}" type="parTrans" cxnId="{9E5040B4-4D8C-4FD6-AE85-C69DEEF85EE3}">
      <dgm:prSet/>
      <dgm:spPr/>
      <dgm:t>
        <a:bodyPr/>
        <a:lstStyle/>
        <a:p>
          <a:endParaRPr lang="ru-RU"/>
        </a:p>
      </dgm:t>
    </dgm:pt>
    <dgm:pt modelId="{6062A89C-3968-4C64-9D2E-CF0E9238E38B}" type="sibTrans" cxnId="{9E5040B4-4D8C-4FD6-AE85-C69DEEF85EE3}">
      <dgm:prSet/>
      <dgm:spPr/>
      <dgm:t>
        <a:bodyPr/>
        <a:lstStyle/>
        <a:p>
          <a:endParaRPr lang="ru-RU"/>
        </a:p>
      </dgm:t>
    </dgm:pt>
    <dgm:pt modelId="{DA037BD6-6402-4540-80DA-7590D1E69A58}">
      <dgm:prSet phldrT="[Текст]" custT="1"/>
      <dgm:spPr/>
      <dgm:t>
        <a:bodyPr/>
        <a:lstStyle/>
        <a:p>
          <a:r>
            <a:rPr lang="uk-UA" sz="1600" b="1" dirty="0" err="1" smtClean="0"/>
            <a:t>Поэтому</a:t>
          </a:r>
          <a:r>
            <a:rPr lang="uk-UA" sz="1600" b="1" dirty="0" smtClean="0"/>
            <a:t> </a:t>
          </a:r>
          <a:r>
            <a:rPr lang="uk-UA" sz="1600" b="1" dirty="0" err="1" smtClean="0"/>
            <a:t>важнейшей</a:t>
          </a:r>
          <a:r>
            <a:rPr lang="uk-UA" sz="1600" b="1" dirty="0" smtClean="0"/>
            <a:t> </a:t>
          </a:r>
          <a:r>
            <a:rPr lang="uk-UA" sz="1600" b="1" dirty="0" err="1" smtClean="0"/>
            <a:t>экономической</a:t>
          </a:r>
          <a:r>
            <a:rPr lang="uk-UA" sz="1600" b="1" dirty="0" smtClean="0"/>
            <a:t> </a:t>
          </a:r>
          <a:r>
            <a:rPr lang="uk-UA" sz="1600" b="1" dirty="0" err="1" smtClean="0">
              <a:solidFill>
                <a:srgbClr val="0033CC"/>
              </a:solidFill>
            </a:rPr>
            <a:t>целью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err="1" smtClean="0">
              <a:solidFill>
                <a:srgbClr val="0033CC"/>
              </a:solidFill>
            </a:rPr>
            <a:t>передовых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err="1" smtClean="0">
              <a:solidFill>
                <a:srgbClr val="0033CC"/>
              </a:solidFill>
            </a:rPr>
            <a:t>компаний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smtClean="0"/>
            <a:t>и </a:t>
          </a:r>
          <a:r>
            <a:rPr lang="uk-UA" sz="1600" b="1" dirty="0" err="1" smtClean="0"/>
            <a:t>стран</a:t>
          </a:r>
          <a:r>
            <a:rPr lang="uk-UA" sz="1600" b="1" dirty="0" smtClean="0"/>
            <a:t> </a:t>
          </a:r>
          <a:r>
            <a:rPr lang="uk-UA" sz="1600" b="1" dirty="0" err="1" smtClean="0"/>
            <a:t>является</a:t>
          </a:r>
          <a:r>
            <a:rPr lang="uk-UA" sz="1600" b="1" dirty="0" smtClean="0"/>
            <a:t> </a:t>
          </a:r>
          <a:r>
            <a:rPr lang="uk-UA" sz="1600" b="1" dirty="0" err="1" smtClean="0">
              <a:solidFill>
                <a:srgbClr val="0033CC"/>
              </a:solidFill>
            </a:rPr>
            <a:t>поддержание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err="1" smtClean="0">
              <a:solidFill>
                <a:srgbClr val="0033CC"/>
              </a:solidFill>
            </a:rPr>
            <a:t>способности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err="1" smtClean="0">
              <a:solidFill>
                <a:srgbClr val="0033CC"/>
              </a:solidFill>
            </a:rPr>
            <a:t>национальной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err="1" smtClean="0">
              <a:solidFill>
                <a:srgbClr val="0033CC"/>
              </a:solidFill>
            </a:rPr>
            <a:t>экономики</a:t>
          </a:r>
          <a:r>
            <a:rPr lang="uk-UA" sz="1600" b="1" dirty="0" smtClean="0">
              <a:solidFill>
                <a:srgbClr val="0033CC"/>
              </a:solidFill>
            </a:rPr>
            <a:t> к </a:t>
          </a:r>
          <a:r>
            <a:rPr lang="uk-UA" sz="1600" b="1" dirty="0" err="1" smtClean="0">
              <a:solidFill>
                <a:srgbClr val="0033CC"/>
              </a:solidFill>
            </a:rPr>
            <a:t>инновационному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err="1" smtClean="0">
              <a:solidFill>
                <a:srgbClr val="0033CC"/>
              </a:solidFill>
            </a:rPr>
            <a:t>развитию</a:t>
          </a:r>
          <a:r>
            <a:rPr lang="uk-UA" sz="1600" b="1" dirty="0" smtClean="0">
              <a:solidFill>
                <a:srgbClr val="0033CC"/>
              </a:solidFill>
            </a:rPr>
            <a:t> </a:t>
          </a:r>
          <a:r>
            <a:rPr lang="uk-UA" sz="1600" b="1" dirty="0" smtClean="0"/>
            <a:t>и </a:t>
          </a:r>
          <a:r>
            <a:rPr lang="uk-UA" sz="1600" b="1" dirty="0" err="1" smtClean="0"/>
            <a:t>эффективному</a:t>
          </a:r>
          <a:r>
            <a:rPr lang="uk-UA" sz="1600" b="1" dirty="0" smtClean="0"/>
            <a:t> </a:t>
          </a:r>
          <a:r>
            <a:rPr lang="uk-UA" sz="1600" b="1" dirty="0" err="1" smtClean="0"/>
            <a:t>использованию</a:t>
          </a:r>
          <a:r>
            <a:rPr lang="uk-UA" sz="1600" b="1" dirty="0" smtClean="0"/>
            <a:t> </a:t>
          </a:r>
          <a:r>
            <a:rPr lang="uk-UA" sz="1600" b="1" dirty="0" err="1" smtClean="0"/>
            <a:t>новейших</a:t>
          </a:r>
          <a:r>
            <a:rPr lang="uk-UA" sz="1600" b="1" dirty="0" smtClean="0"/>
            <a:t> </a:t>
          </a:r>
          <a:r>
            <a:rPr lang="uk-UA" sz="1600" b="1" dirty="0" err="1" smtClean="0"/>
            <a:t>технологий</a:t>
          </a:r>
          <a:endParaRPr lang="ru-RU" sz="1600" b="1" dirty="0"/>
        </a:p>
      </dgm:t>
    </dgm:pt>
    <dgm:pt modelId="{D7CE3702-147E-49D6-B402-96A1BB1CC846}" type="parTrans" cxnId="{012A02F1-9C09-431F-9417-C92D64AD5CF1}">
      <dgm:prSet/>
      <dgm:spPr/>
      <dgm:t>
        <a:bodyPr/>
        <a:lstStyle/>
        <a:p>
          <a:endParaRPr lang="ru-RU"/>
        </a:p>
      </dgm:t>
    </dgm:pt>
    <dgm:pt modelId="{25E4DE7A-031D-4ED0-B410-69A1E7A5039B}" type="sibTrans" cxnId="{012A02F1-9C09-431F-9417-C92D64AD5CF1}">
      <dgm:prSet/>
      <dgm:spPr/>
      <dgm:t>
        <a:bodyPr/>
        <a:lstStyle/>
        <a:p>
          <a:endParaRPr lang="ru-RU"/>
        </a:p>
      </dgm:t>
    </dgm:pt>
    <dgm:pt modelId="{062E0885-8458-4CC7-9253-8F269D8958CB}">
      <dgm:prSet custT="1"/>
      <dgm:spPr/>
      <dgm:t>
        <a:bodyPr/>
        <a:lstStyle/>
        <a:p>
          <a:r>
            <a:rPr lang="ru-RU" sz="1800" b="1" dirty="0" smtClean="0">
              <a:solidFill>
                <a:schemeClr val="accent5">
                  <a:lumMod val="50000"/>
                </a:schemeClr>
              </a:solidFill>
            </a:rPr>
            <a:t>Успешное и </a:t>
          </a:r>
          <a:r>
            <a:rPr lang="ru-RU" sz="1800" b="1" dirty="0" err="1" smtClean="0">
              <a:solidFill>
                <a:schemeClr val="accent5">
                  <a:lumMod val="50000"/>
                </a:schemeClr>
              </a:solidFill>
            </a:rPr>
            <a:t>долгоросрочное</a:t>
          </a:r>
          <a:r>
            <a:rPr lang="ru-RU" sz="1800" b="1" dirty="0" smtClean="0">
              <a:solidFill>
                <a:schemeClr val="accent5">
                  <a:lumMod val="50000"/>
                </a:schemeClr>
              </a:solidFill>
            </a:rPr>
            <a:t> </a:t>
          </a:r>
          <a:r>
            <a:rPr lang="ru-RU" sz="1800" b="1" dirty="0" err="1" smtClean="0">
              <a:solidFill>
                <a:schemeClr val="accent5">
                  <a:lumMod val="50000"/>
                </a:schemeClr>
              </a:solidFill>
            </a:rPr>
            <a:t>функцонирование</a:t>
          </a:r>
          <a:r>
            <a:rPr lang="ru-RU" sz="1800" b="1" dirty="0" smtClean="0">
              <a:solidFill>
                <a:schemeClr val="accent5">
                  <a:lumMod val="50000"/>
                </a:schemeClr>
              </a:solidFill>
            </a:rPr>
            <a:t> предприятия на мировом рынке</a:t>
          </a:r>
          <a:endParaRPr lang="ru-RU" sz="1800" b="1" dirty="0">
            <a:solidFill>
              <a:schemeClr val="accent5">
                <a:lumMod val="50000"/>
              </a:schemeClr>
            </a:solidFill>
          </a:endParaRPr>
        </a:p>
      </dgm:t>
    </dgm:pt>
    <dgm:pt modelId="{FEF11D86-D7B5-4339-B713-B8B002B61E12}" type="parTrans" cxnId="{22063D40-376D-4ED0-A336-A0144279F780}">
      <dgm:prSet/>
      <dgm:spPr/>
      <dgm:t>
        <a:bodyPr/>
        <a:lstStyle/>
        <a:p>
          <a:endParaRPr lang="ru-RU"/>
        </a:p>
      </dgm:t>
    </dgm:pt>
    <dgm:pt modelId="{1683F8DD-6508-4D11-B9D1-F66D4FB84B18}" type="sibTrans" cxnId="{22063D40-376D-4ED0-A336-A0144279F780}">
      <dgm:prSet/>
      <dgm:spPr/>
      <dgm:t>
        <a:bodyPr/>
        <a:lstStyle/>
        <a:p>
          <a:endParaRPr lang="ru-RU"/>
        </a:p>
      </dgm:t>
    </dgm:pt>
    <dgm:pt modelId="{FE30BBF2-553C-4AEB-B597-A441605B1A2F}" type="pres">
      <dgm:prSet presAssocID="{FDE5AD74-6B00-41E0-BE69-101A7A552E4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FD0DFF-1D77-4053-8CC2-5F8B043C4F86}" type="pres">
      <dgm:prSet presAssocID="{FDE5AD74-6B00-41E0-BE69-101A7A552E4A}" presName="dummy" presStyleCnt="0"/>
      <dgm:spPr/>
    </dgm:pt>
    <dgm:pt modelId="{31B3458C-6345-4945-B17E-D23B1C564440}" type="pres">
      <dgm:prSet presAssocID="{FDE5AD74-6B00-41E0-BE69-101A7A552E4A}" presName="linH" presStyleCnt="0"/>
      <dgm:spPr/>
    </dgm:pt>
    <dgm:pt modelId="{809011C0-76D6-4775-B788-0ADFE04A1DA0}" type="pres">
      <dgm:prSet presAssocID="{FDE5AD74-6B00-41E0-BE69-101A7A552E4A}" presName="padding1" presStyleCnt="0"/>
      <dgm:spPr/>
    </dgm:pt>
    <dgm:pt modelId="{9562F447-D6F6-4A4F-B9DE-7E59776FB0DB}" type="pres">
      <dgm:prSet presAssocID="{51058555-4A02-4568-B227-0F5A7B7C3A49}" presName="linV" presStyleCnt="0"/>
      <dgm:spPr/>
    </dgm:pt>
    <dgm:pt modelId="{AC58986C-1032-49A7-AE32-8AF41639E763}" type="pres">
      <dgm:prSet presAssocID="{51058555-4A02-4568-B227-0F5A7B7C3A49}" presName="spVertical1" presStyleCnt="0"/>
      <dgm:spPr/>
    </dgm:pt>
    <dgm:pt modelId="{24CB380D-4D2D-413E-9C48-1E8B183DD374}" type="pres">
      <dgm:prSet presAssocID="{51058555-4A02-4568-B227-0F5A7B7C3A49}" presName="parTx" presStyleLbl="revTx" presStyleIdx="0" presStyleCnt="3" custScaleX="138799" custScaleY="79701" custLinFactY="400000" custLinFactNeighborX="-31851" custLinFactNeighborY="4090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E91029-5919-42B1-9B35-590712737146}" type="pres">
      <dgm:prSet presAssocID="{51058555-4A02-4568-B227-0F5A7B7C3A49}" presName="spVertical2" presStyleCnt="0"/>
      <dgm:spPr/>
    </dgm:pt>
    <dgm:pt modelId="{33722039-B2D7-4D0B-82CE-000F417732AB}" type="pres">
      <dgm:prSet presAssocID="{51058555-4A02-4568-B227-0F5A7B7C3A49}" presName="spVertical3" presStyleCnt="0"/>
      <dgm:spPr/>
    </dgm:pt>
    <dgm:pt modelId="{0B009B03-3A66-4F70-87A4-5975044C7571}" type="pres">
      <dgm:prSet presAssocID="{6062A89C-3968-4C64-9D2E-CF0E9238E38B}" presName="space" presStyleCnt="0"/>
      <dgm:spPr/>
    </dgm:pt>
    <dgm:pt modelId="{78A1F414-EA7E-48A7-ADAE-1A738241FE28}" type="pres">
      <dgm:prSet presAssocID="{DA037BD6-6402-4540-80DA-7590D1E69A58}" presName="linV" presStyleCnt="0"/>
      <dgm:spPr/>
    </dgm:pt>
    <dgm:pt modelId="{7285C3E3-7F89-412C-BCDB-2F9570609650}" type="pres">
      <dgm:prSet presAssocID="{DA037BD6-6402-4540-80DA-7590D1E69A58}" presName="spVertical1" presStyleCnt="0"/>
      <dgm:spPr/>
    </dgm:pt>
    <dgm:pt modelId="{714869A1-0501-4C08-BCB2-7E7BF2729DA1}" type="pres">
      <dgm:prSet presAssocID="{DA037BD6-6402-4540-80DA-7590D1E69A58}" presName="parTx" presStyleLbl="revTx" presStyleIdx="1" presStyleCnt="3" custScaleX="151415" custScaleY="107663" custLinFactY="296454" custLinFactNeighborX="-46120" custLinFactNeighborY="3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60C820-6566-476B-A68F-8D595EB013FE}" type="pres">
      <dgm:prSet presAssocID="{DA037BD6-6402-4540-80DA-7590D1E69A58}" presName="spVertical2" presStyleCnt="0"/>
      <dgm:spPr/>
    </dgm:pt>
    <dgm:pt modelId="{EDA22B5C-B6A5-45BC-8B2E-BA45677D8B36}" type="pres">
      <dgm:prSet presAssocID="{DA037BD6-6402-4540-80DA-7590D1E69A58}" presName="spVertical3" presStyleCnt="0"/>
      <dgm:spPr/>
    </dgm:pt>
    <dgm:pt modelId="{48EB9C08-7CF3-440B-88D7-1648C2CBE08D}" type="pres">
      <dgm:prSet presAssocID="{25E4DE7A-031D-4ED0-B410-69A1E7A5039B}" presName="space" presStyleCnt="0"/>
      <dgm:spPr/>
    </dgm:pt>
    <dgm:pt modelId="{0F0105F2-585C-40DB-BA0B-65BF9A34E79A}" type="pres">
      <dgm:prSet presAssocID="{062E0885-8458-4CC7-9253-8F269D8958CB}" presName="linV" presStyleCnt="0"/>
      <dgm:spPr/>
    </dgm:pt>
    <dgm:pt modelId="{2D91A4D4-927C-4DBB-999E-D7A5A7F646A5}" type="pres">
      <dgm:prSet presAssocID="{062E0885-8458-4CC7-9253-8F269D8958CB}" presName="spVertical1" presStyleCnt="0"/>
      <dgm:spPr/>
    </dgm:pt>
    <dgm:pt modelId="{E6F10A9A-896E-4E0B-8F63-13B7D31F2D2B}" type="pres">
      <dgm:prSet presAssocID="{062E0885-8458-4CC7-9253-8F269D8958CB}" presName="parTx" presStyleLbl="revTx" presStyleIdx="2" presStyleCnt="3" custScaleX="148897" custLinFactY="297500" custLinFactNeighborX="-56945" custLinFactNeighborY="3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251B0-9F19-441F-B5D7-137F67D91BA1}" type="pres">
      <dgm:prSet presAssocID="{062E0885-8458-4CC7-9253-8F269D8958CB}" presName="spVertical2" presStyleCnt="0"/>
      <dgm:spPr/>
    </dgm:pt>
    <dgm:pt modelId="{246CDC7E-50E2-47C7-8130-B7F425E50A0D}" type="pres">
      <dgm:prSet presAssocID="{062E0885-8458-4CC7-9253-8F269D8958CB}" presName="spVertical3" presStyleCnt="0"/>
      <dgm:spPr/>
    </dgm:pt>
    <dgm:pt modelId="{F8CF224F-9182-4083-9BE9-DFD7DE998C1C}" type="pres">
      <dgm:prSet presAssocID="{FDE5AD74-6B00-41E0-BE69-101A7A552E4A}" presName="padding2" presStyleCnt="0"/>
      <dgm:spPr/>
    </dgm:pt>
    <dgm:pt modelId="{DBCB7614-67A6-4ABF-BE77-BDBD79D458E1}" type="pres">
      <dgm:prSet presAssocID="{FDE5AD74-6B00-41E0-BE69-101A7A552E4A}" presName="negArrow" presStyleCnt="0"/>
      <dgm:spPr/>
    </dgm:pt>
    <dgm:pt modelId="{51870BD5-1573-470D-ADB5-7465B8C065EE}" type="pres">
      <dgm:prSet presAssocID="{FDE5AD74-6B00-41E0-BE69-101A7A552E4A}" presName="backgroundArrow" presStyleLbl="node1" presStyleIdx="0" presStyleCnt="1" custScaleY="247240" custLinFactNeighborX="817"/>
      <dgm:sp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</dgm:spPr>
    </dgm:pt>
  </dgm:ptLst>
  <dgm:cxnLst>
    <dgm:cxn modelId="{4DCFADA0-FD49-4B46-B2C6-E04509D5F138}" type="presOf" srcId="{51058555-4A02-4568-B227-0F5A7B7C3A49}" destId="{24CB380D-4D2D-413E-9C48-1E8B183DD374}" srcOrd="0" destOrd="0" presId="urn:microsoft.com/office/officeart/2005/8/layout/hProcess3"/>
    <dgm:cxn modelId="{36260488-7542-482D-A239-4DCC8BE4BDF7}" type="presOf" srcId="{FDE5AD74-6B00-41E0-BE69-101A7A552E4A}" destId="{FE30BBF2-553C-4AEB-B597-A441605B1A2F}" srcOrd="0" destOrd="0" presId="urn:microsoft.com/office/officeart/2005/8/layout/hProcess3"/>
    <dgm:cxn modelId="{012A02F1-9C09-431F-9417-C92D64AD5CF1}" srcId="{FDE5AD74-6B00-41E0-BE69-101A7A552E4A}" destId="{DA037BD6-6402-4540-80DA-7590D1E69A58}" srcOrd="1" destOrd="0" parTransId="{D7CE3702-147E-49D6-B402-96A1BB1CC846}" sibTransId="{25E4DE7A-031D-4ED0-B410-69A1E7A5039B}"/>
    <dgm:cxn modelId="{35893C9E-E93F-4C07-9E1A-B7E7A6361EC4}" type="presOf" srcId="{062E0885-8458-4CC7-9253-8F269D8958CB}" destId="{E6F10A9A-896E-4E0B-8F63-13B7D31F2D2B}" srcOrd="0" destOrd="0" presId="urn:microsoft.com/office/officeart/2005/8/layout/hProcess3"/>
    <dgm:cxn modelId="{22063D40-376D-4ED0-A336-A0144279F780}" srcId="{FDE5AD74-6B00-41E0-BE69-101A7A552E4A}" destId="{062E0885-8458-4CC7-9253-8F269D8958CB}" srcOrd="2" destOrd="0" parTransId="{FEF11D86-D7B5-4339-B713-B8B002B61E12}" sibTransId="{1683F8DD-6508-4D11-B9D1-F66D4FB84B18}"/>
    <dgm:cxn modelId="{D0718775-88E9-4CF7-911E-476DE1146502}" type="presOf" srcId="{DA037BD6-6402-4540-80DA-7590D1E69A58}" destId="{714869A1-0501-4C08-BCB2-7E7BF2729DA1}" srcOrd="0" destOrd="0" presId="urn:microsoft.com/office/officeart/2005/8/layout/hProcess3"/>
    <dgm:cxn modelId="{9E5040B4-4D8C-4FD6-AE85-C69DEEF85EE3}" srcId="{FDE5AD74-6B00-41E0-BE69-101A7A552E4A}" destId="{51058555-4A02-4568-B227-0F5A7B7C3A49}" srcOrd="0" destOrd="0" parTransId="{02BCAAAE-B60F-4350-9D60-5A9635F75DA0}" sibTransId="{6062A89C-3968-4C64-9D2E-CF0E9238E38B}"/>
    <dgm:cxn modelId="{AC95FE96-2C98-43B8-84D2-2A9EFBEC0693}" type="presParOf" srcId="{FE30BBF2-553C-4AEB-B597-A441605B1A2F}" destId="{9CFD0DFF-1D77-4053-8CC2-5F8B043C4F86}" srcOrd="0" destOrd="0" presId="urn:microsoft.com/office/officeart/2005/8/layout/hProcess3"/>
    <dgm:cxn modelId="{32056F0B-6D7E-483C-85CA-378912ACCA88}" type="presParOf" srcId="{FE30BBF2-553C-4AEB-B597-A441605B1A2F}" destId="{31B3458C-6345-4945-B17E-D23B1C564440}" srcOrd="1" destOrd="0" presId="urn:microsoft.com/office/officeart/2005/8/layout/hProcess3"/>
    <dgm:cxn modelId="{709F99B8-D01F-4B95-A0E5-3CBCDE87689D}" type="presParOf" srcId="{31B3458C-6345-4945-B17E-D23B1C564440}" destId="{809011C0-76D6-4775-B788-0ADFE04A1DA0}" srcOrd="0" destOrd="0" presId="urn:microsoft.com/office/officeart/2005/8/layout/hProcess3"/>
    <dgm:cxn modelId="{C6D42F9A-82E8-4D01-9C28-9EA219C52059}" type="presParOf" srcId="{31B3458C-6345-4945-B17E-D23B1C564440}" destId="{9562F447-D6F6-4A4F-B9DE-7E59776FB0DB}" srcOrd="1" destOrd="0" presId="urn:microsoft.com/office/officeart/2005/8/layout/hProcess3"/>
    <dgm:cxn modelId="{AA1A6724-B799-440F-8114-A89FD6BFAF01}" type="presParOf" srcId="{9562F447-D6F6-4A4F-B9DE-7E59776FB0DB}" destId="{AC58986C-1032-49A7-AE32-8AF41639E763}" srcOrd="0" destOrd="0" presId="urn:microsoft.com/office/officeart/2005/8/layout/hProcess3"/>
    <dgm:cxn modelId="{710C003F-2B62-4B44-9B8C-A2591A1190D7}" type="presParOf" srcId="{9562F447-D6F6-4A4F-B9DE-7E59776FB0DB}" destId="{24CB380D-4D2D-413E-9C48-1E8B183DD374}" srcOrd="1" destOrd="0" presId="urn:microsoft.com/office/officeart/2005/8/layout/hProcess3"/>
    <dgm:cxn modelId="{47E2908C-7181-4268-A187-BC953EF5032E}" type="presParOf" srcId="{9562F447-D6F6-4A4F-B9DE-7E59776FB0DB}" destId="{A5E91029-5919-42B1-9B35-590712737146}" srcOrd="2" destOrd="0" presId="urn:microsoft.com/office/officeart/2005/8/layout/hProcess3"/>
    <dgm:cxn modelId="{659AF366-40B2-42D1-AE37-863A6C8648D3}" type="presParOf" srcId="{9562F447-D6F6-4A4F-B9DE-7E59776FB0DB}" destId="{33722039-B2D7-4D0B-82CE-000F417732AB}" srcOrd="3" destOrd="0" presId="urn:microsoft.com/office/officeart/2005/8/layout/hProcess3"/>
    <dgm:cxn modelId="{97C73D49-6023-45E4-9DA2-0F5576CB6D39}" type="presParOf" srcId="{31B3458C-6345-4945-B17E-D23B1C564440}" destId="{0B009B03-3A66-4F70-87A4-5975044C7571}" srcOrd="2" destOrd="0" presId="urn:microsoft.com/office/officeart/2005/8/layout/hProcess3"/>
    <dgm:cxn modelId="{AC6CF3AA-EE4D-43EB-B1D1-42E0A483C0FC}" type="presParOf" srcId="{31B3458C-6345-4945-B17E-D23B1C564440}" destId="{78A1F414-EA7E-48A7-ADAE-1A738241FE28}" srcOrd="3" destOrd="0" presId="urn:microsoft.com/office/officeart/2005/8/layout/hProcess3"/>
    <dgm:cxn modelId="{C191180C-ED9C-4F95-A5A5-081FFF0F1B8F}" type="presParOf" srcId="{78A1F414-EA7E-48A7-ADAE-1A738241FE28}" destId="{7285C3E3-7F89-412C-BCDB-2F9570609650}" srcOrd="0" destOrd="0" presId="urn:microsoft.com/office/officeart/2005/8/layout/hProcess3"/>
    <dgm:cxn modelId="{23AE8EB9-ECB6-4F4F-A2B6-9791A321C4F0}" type="presParOf" srcId="{78A1F414-EA7E-48A7-ADAE-1A738241FE28}" destId="{714869A1-0501-4C08-BCB2-7E7BF2729DA1}" srcOrd="1" destOrd="0" presId="urn:microsoft.com/office/officeart/2005/8/layout/hProcess3"/>
    <dgm:cxn modelId="{C33A1EDF-92A8-4E42-A7FD-3C1F8B1E724D}" type="presParOf" srcId="{78A1F414-EA7E-48A7-ADAE-1A738241FE28}" destId="{DB60C820-6566-476B-A68F-8D595EB013FE}" srcOrd="2" destOrd="0" presId="urn:microsoft.com/office/officeart/2005/8/layout/hProcess3"/>
    <dgm:cxn modelId="{FFF125AE-3263-4564-A7E2-BAA565A65DB6}" type="presParOf" srcId="{78A1F414-EA7E-48A7-ADAE-1A738241FE28}" destId="{EDA22B5C-B6A5-45BC-8B2E-BA45677D8B36}" srcOrd="3" destOrd="0" presId="urn:microsoft.com/office/officeart/2005/8/layout/hProcess3"/>
    <dgm:cxn modelId="{F0B77389-4951-46E4-AAA0-B90D52419A6D}" type="presParOf" srcId="{31B3458C-6345-4945-B17E-D23B1C564440}" destId="{48EB9C08-7CF3-440B-88D7-1648C2CBE08D}" srcOrd="4" destOrd="0" presId="urn:microsoft.com/office/officeart/2005/8/layout/hProcess3"/>
    <dgm:cxn modelId="{EC1642C0-6CBB-40F7-85E8-62347B94CD52}" type="presParOf" srcId="{31B3458C-6345-4945-B17E-D23B1C564440}" destId="{0F0105F2-585C-40DB-BA0B-65BF9A34E79A}" srcOrd="5" destOrd="0" presId="urn:microsoft.com/office/officeart/2005/8/layout/hProcess3"/>
    <dgm:cxn modelId="{A0FF6281-D726-4005-9588-3EBD089CBADC}" type="presParOf" srcId="{0F0105F2-585C-40DB-BA0B-65BF9A34E79A}" destId="{2D91A4D4-927C-4DBB-999E-D7A5A7F646A5}" srcOrd="0" destOrd="0" presId="urn:microsoft.com/office/officeart/2005/8/layout/hProcess3"/>
    <dgm:cxn modelId="{EC371E7C-A91C-43EF-875E-D803B565FD28}" type="presParOf" srcId="{0F0105F2-585C-40DB-BA0B-65BF9A34E79A}" destId="{E6F10A9A-896E-4E0B-8F63-13B7D31F2D2B}" srcOrd="1" destOrd="0" presId="urn:microsoft.com/office/officeart/2005/8/layout/hProcess3"/>
    <dgm:cxn modelId="{A33DE014-9B94-4012-A9E9-886D06A98AFC}" type="presParOf" srcId="{0F0105F2-585C-40DB-BA0B-65BF9A34E79A}" destId="{A4C251B0-9F19-441F-B5D7-137F67D91BA1}" srcOrd="2" destOrd="0" presId="urn:microsoft.com/office/officeart/2005/8/layout/hProcess3"/>
    <dgm:cxn modelId="{90D87C49-D565-4EC1-AADD-E303737C5197}" type="presParOf" srcId="{0F0105F2-585C-40DB-BA0B-65BF9A34E79A}" destId="{246CDC7E-50E2-47C7-8130-B7F425E50A0D}" srcOrd="3" destOrd="0" presId="urn:microsoft.com/office/officeart/2005/8/layout/hProcess3"/>
    <dgm:cxn modelId="{64B5EF1E-2F9C-413A-8AC9-D0C72003AAF3}" type="presParOf" srcId="{31B3458C-6345-4945-B17E-D23B1C564440}" destId="{F8CF224F-9182-4083-9BE9-DFD7DE998C1C}" srcOrd="6" destOrd="0" presId="urn:microsoft.com/office/officeart/2005/8/layout/hProcess3"/>
    <dgm:cxn modelId="{B7E92CA0-4749-4BC5-8732-CCDF1C68DB87}" type="presParOf" srcId="{31B3458C-6345-4945-B17E-D23B1C564440}" destId="{DBCB7614-67A6-4ABF-BE77-BDBD79D458E1}" srcOrd="7" destOrd="0" presId="urn:microsoft.com/office/officeart/2005/8/layout/hProcess3"/>
    <dgm:cxn modelId="{E53226A6-1BF1-4725-8A47-44004E9B705A}" type="presParOf" srcId="{31B3458C-6345-4945-B17E-D23B1C564440}" destId="{51870BD5-1573-470D-ADB5-7465B8C065EE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41E3FD-B064-45F5-9FFD-CD5F0AFEF448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4BD638-8801-448F-A239-80A1A3EF8A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A8FA1-8C3A-4108-9388-50D3B349CF66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DC415-923D-4F80-9DA2-0CE377898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D7BCA-502E-4FDE-8BA7-6545F8343361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FE0F7-A217-467D-893C-6DC523FC3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0FDD2-5700-42D1-A9DA-63DAE95E1BC4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2F597-8891-40E8-A15D-1BCB8C199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76DC90F-FF67-47CC-9838-2AE03E482A3F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435C48-E5C7-4229-BA32-C15C44EFE7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CFD4E-7737-44BA-AC33-3CB6B41FF475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4C6D1-761D-4735-9A85-5B0252510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974956-0AAD-4B00-9D10-C759D8AF9BF6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A5936D-CC69-4859-AF5D-340C30F6D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D7A96-C20F-494C-8EAE-153200EC4813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D9D52-0243-4C9B-BA65-64100291AD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F90CEA-A3CA-4D4A-8745-75C2E78439C3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36E3D8-C3BA-4525-9E35-573F1E900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B3F935-D11C-4DF0-84F6-CD391C97B4DF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442647-979D-491D-860D-F1969FB4E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5CDCAC-AAEB-44BD-A8DE-EFA311A812F8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4B9B88-8BB7-462A-8B5D-148DCC060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8E8720D-846D-4232-A745-FE3893B011B9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160079BB-0E56-439E-A407-3BFD9F354D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1" r:id="rId2"/>
    <p:sldLayoutId id="2147483757" r:id="rId3"/>
    <p:sldLayoutId id="2147483752" r:id="rId4"/>
    <p:sldLayoutId id="2147483758" r:id="rId5"/>
    <p:sldLayoutId id="2147483753" r:id="rId6"/>
    <p:sldLayoutId id="2147483759" r:id="rId7"/>
    <p:sldLayoutId id="2147483760" r:id="rId8"/>
    <p:sldLayoutId id="2147483761" r:id="rId9"/>
    <p:sldLayoutId id="2147483754" r:id="rId10"/>
    <p:sldLayoutId id="21474837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750" y="1196975"/>
            <a:ext cx="8062913" cy="25923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2">
                    <a:satMod val="130000"/>
                  </a:schemeClr>
                </a:solidFill>
                <a:effectLst/>
              </a:rPr>
              <a:t/>
            </a:r>
            <a:br>
              <a:rPr lang="uk-UA" b="1" dirty="0" smtClean="0">
                <a:solidFill>
                  <a:schemeClr val="tx2">
                    <a:satMod val="130000"/>
                  </a:schemeClr>
                </a:solidFill>
                <a:effectLst/>
              </a:rPr>
            </a:br>
            <a:r>
              <a:rPr lang="uk-UA" b="1" dirty="0">
                <a:solidFill>
                  <a:schemeClr val="tx2">
                    <a:satMod val="130000"/>
                  </a:schemeClr>
                </a:solidFill>
                <a:effectLst/>
              </a:rPr>
              <a:t/>
            </a:r>
            <a:br>
              <a:rPr lang="uk-UA" b="1" dirty="0">
                <a:solidFill>
                  <a:schemeClr val="tx2">
                    <a:satMod val="130000"/>
                  </a:schemeClr>
                </a:solidFill>
                <a:effectLst/>
              </a:rPr>
            </a:br>
            <a:r>
              <a:rPr lang="uk-UA" b="1" dirty="0" smtClean="0">
                <a:solidFill>
                  <a:schemeClr val="tx2">
                    <a:satMod val="130000"/>
                  </a:schemeClr>
                </a:solidFill>
                <a:effectLst/>
              </a:rPr>
              <a:t/>
            </a:r>
            <a:br>
              <a:rPr lang="uk-UA" b="1" dirty="0" smtClean="0">
                <a:solidFill>
                  <a:schemeClr val="tx2">
                    <a:satMod val="130000"/>
                  </a:schemeClr>
                </a:solidFill>
                <a:effectLst/>
              </a:rPr>
            </a:br>
            <a:r>
              <a:rPr lang="uk-UA" b="1" dirty="0" smtClean="0">
                <a:solidFill>
                  <a:schemeClr val="tx2">
                    <a:satMod val="130000"/>
                  </a:schemeClr>
                </a:solidFill>
                <a:effectLst/>
              </a:rPr>
              <a:t/>
            </a:r>
            <a:br>
              <a:rPr lang="uk-UA" b="1" dirty="0" smtClean="0">
                <a:solidFill>
                  <a:schemeClr val="tx2">
                    <a:satMod val="130000"/>
                  </a:schemeClr>
                </a:solidFill>
                <a:effectLst/>
              </a:rPr>
            </a:br>
            <a:r>
              <a:rPr lang="uk-UA" b="1" dirty="0" smtClean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uk-UA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b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Инновации</a:t>
            </a:r>
            <a:r>
              <a:rPr lang="uk-UA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b="1" dirty="0" smtClean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err="1" smtClean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</a:t>
            </a:r>
            <a:r>
              <a:rPr lang="uk-UA" b="1" dirty="0" smtClean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uk-UA" b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</a:t>
            </a:r>
            <a:r>
              <a:rPr lang="uk-UA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</a:t>
            </a:r>
            <a:r>
              <a:rPr lang="uk-UA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uk-UA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450" y="3500438"/>
            <a:ext cx="7345363" cy="28813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1.1. Становление и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теории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1.2.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роль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хозяйствования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мировые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2987675" y="6165850"/>
            <a:ext cx="2879725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Лектор: Никитина А.В.</a:t>
            </a: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0"/>
            <a:ext cx="198120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908050"/>
            <a:ext cx="7499350" cy="5689600"/>
          </a:xfrm>
        </p:spPr>
        <p:txBody>
          <a:bodyPr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 err="1"/>
              <a:t>Сегодня</a:t>
            </a:r>
            <a:r>
              <a:rPr lang="uk-UA" b="1" dirty="0"/>
              <a:t> </a:t>
            </a:r>
            <a:r>
              <a:rPr lang="uk-UA" b="1" dirty="0" err="1"/>
              <a:t>мировой</a:t>
            </a:r>
            <a:r>
              <a:rPr lang="uk-UA" b="1" dirty="0"/>
              <a:t> </a:t>
            </a:r>
            <a:r>
              <a:rPr lang="uk-UA" b="1" dirty="0" err="1"/>
              <a:t>рынок</a:t>
            </a:r>
            <a:r>
              <a:rPr lang="uk-UA" b="1" dirty="0"/>
              <a:t> </a:t>
            </a:r>
            <a:r>
              <a:rPr lang="uk-UA" b="1" dirty="0" err="1"/>
              <a:t>высоких</a:t>
            </a:r>
            <a:r>
              <a:rPr lang="uk-UA" b="1" dirty="0"/>
              <a:t> </a:t>
            </a:r>
            <a:r>
              <a:rPr lang="uk-UA" b="1" dirty="0" err="1"/>
              <a:t>технологий</a:t>
            </a:r>
            <a:r>
              <a:rPr lang="uk-UA" b="1" dirty="0"/>
              <a:t> </a:t>
            </a:r>
            <a:r>
              <a:rPr lang="uk-UA" b="1" dirty="0" err="1"/>
              <a:t>составляет</a:t>
            </a:r>
            <a:r>
              <a:rPr lang="uk-UA" b="1" dirty="0"/>
              <a:t> </a:t>
            </a:r>
            <a:r>
              <a:rPr lang="uk-UA" b="1" dirty="0" err="1"/>
              <a:t>примерно</a:t>
            </a:r>
            <a:r>
              <a:rPr lang="uk-UA" b="1" dirty="0"/>
              <a:t> 2 </a:t>
            </a:r>
            <a:r>
              <a:rPr lang="uk-UA" b="1" dirty="0" err="1"/>
              <a:t>триллиона</a:t>
            </a:r>
            <a:r>
              <a:rPr lang="uk-UA" b="1" dirty="0"/>
              <a:t> </a:t>
            </a:r>
            <a:r>
              <a:rPr lang="uk-UA" b="1" dirty="0" err="1"/>
              <a:t>долларов</a:t>
            </a:r>
            <a:r>
              <a:rPr lang="uk-UA" b="1" dirty="0"/>
              <a:t>, </a:t>
            </a:r>
            <a:r>
              <a:rPr lang="uk-UA" b="1" dirty="0" err="1"/>
              <a:t>из</a:t>
            </a:r>
            <a:r>
              <a:rPr lang="uk-UA" b="1" dirty="0"/>
              <a:t> </a:t>
            </a:r>
            <a:r>
              <a:rPr lang="uk-UA" b="1" dirty="0" err="1" smtClean="0"/>
              <a:t>которых</a:t>
            </a:r>
            <a:r>
              <a:rPr lang="uk-UA" b="1" dirty="0" smtClean="0"/>
              <a:t>: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 smtClean="0"/>
              <a:t>на </a:t>
            </a:r>
            <a:r>
              <a:rPr lang="uk-UA" b="1" dirty="0"/>
              <a:t>долю США </a:t>
            </a:r>
            <a:r>
              <a:rPr lang="uk-UA" b="1" dirty="0" err="1"/>
              <a:t>приходится</a:t>
            </a:r>
            <a:r>
              <a:rPr lang="uk-UA" b="1" dirty="0"/>
              <a:t> 39%, </a:t>
            </a:r>
            <a:endParaRPr lang="uk-UA" b="1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 err="1" smtClean="0"/>
              <a:t>Японию</a:t>
            </a:r>
            <a:r>
              <a:rPr lang="uk-UA" b="1" dirty="0" smtClean="0"/>
              <a:t> </a:t>
            </a:r>
            <a:r>
              <a:rPr lang="uk-UA" b="1" dirty="0"/>
              <a:t>- 30%, </a:t>
            </a:r>
            <a:endParaRPr lang="uk-UA" b="1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 err="1" smtClean="0"/>
              <a:t>Германию</a:t>
            </a:r>
            <a:r>
              <a:rPr lang="uk-UA" b="1" dirty="0" smtClean="0"/>
              <a:t> </a:t>
            </a:r>
            <a:r>
              <a:rPr lang="uk-UA" b="1" dirty="0"/>
              <a:t>- 16%. </a:t>
            </a:r>
            <a:endParaRPr lang="uk-UA" b="1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 smtClean="0"/>
              <a:t>В </a:t>
            </a:r>
            <a:r>
              <a:rPr lang="uk-UA" b="1" dirty="0"/>
              <a:t>мире на </a:t>
            </a:r>
            <a:r>
              <a:rPr lang="uk-UA" b="1" dirty="0">
                <a:solidFill>
                  <a:srgbClr val="FF0000"/>
                </a:solidFill>
              </a:rPr>
              <a:t>одного ученого </a:t>
            </a:r>
            <a:r>
              <a:rPr lang="uk-UA" b="1" dirty="0" err="1"/>
              <a:t>приходится</a:t>
            </a:r>
            <a:r>
              <a:rPr lang="uk-UA" b="1" dirty="0"/>
              <a:t> </a:t>
            </a:r>
            <a:r>
              <a:rPr lang="uk-UA" b="1" dirty="0">
                <a:solidFill>
                  <a:srgbClr val="FF0000"/>
                </a:solidFill>
              </a:rPr>
              <a:t>10 </a:t>
            </a:r>
            <a:r>
              <a:rPr lang="uk-UA" b="1" dirty="0" err="1">
                <a:solidFill>
                  <a:srgbClr val="FF0000"/>
                </a:solidFill>
              </a:rPr>
              <a:t>менеджеров</a:t>
            </a:r>
            <a:r>
              <a:rPr lang="uk-UA" b="1" dirty="0"/>
              <a:t>, </a:t>
            </a:r>
            <a:r>
              <a:rPr lang="uk-UA" b="1" dirty="0" err="1"/>
              <a:t>которые</a:t>
            </a:r>
            <a:r>
              <a:rPr lang="uk-UA" b="1" dirty="0"/>
              <a:t> </a:t>
            </a:r>
            <a:r>
              <a:rPr lang="uk-UA" b="1" dirty="0" err="1"/>
              <a:t>отбирают</a:t>
            </a:r>
            <a:r>
              <a:rPr lang="uk-UA" b="1" dirty="0"/>
              <a:t> </a:t>
            </a:r>
            <a:r>
              <a:rPr lang="uk-UA" b="1" dirty="0" err="1"/>
              <a:t>перспективные</a:t>
            </a:r>
            <a:r>
              <a:rPr lang="uk-UA" b="1" dirty="0"/>
              <a:t> </a:t>
            </a:r>
            <a:r>
              <a:rPr lang="uk-UA" b="1" dirty="0" err="1"/>
              <a:t>научно-технические</a:t>
            </a:r>
            <a:r>
              <a:rPr lang="uk-UA" b="1" dirty="0"/>
              <a:t> </a:t>
            </a:r>
            <a:r>
              <a:rPr lang="uk-UA" b="1" dirty="0" err="1"/>
              <a:t>достижения</a:t>
            </a:r>
            <a:r>
              <a:rPr lang="uk-UA" b="1" dirty="0"/>
              <a:t>, </a:t>
            </a:r>
            <a:r>
              <a:rPr lang="uk-UA" b="1" dirty="0" err="1"/>
              <a:t>своевременно</a:t>
            </a:r>
            <a:r>
              <a:rPr lang="uk-UA" b="1" dirty="0"/>
              <a:t> </a:t>
            </a:r>
            <a:r>
              <a:rPr lang="uk-UA" b="1" dirty="0" err="1"/>
              <a:t>патентуют</a:t>
            </a:r>
            <a:r>
              <a:rPr lang="uk-UA" b="1" dirty="0"/>
              <a:t> </a:t>
            </a:r>
            <a:r>
              <a:rPr lang="uk-UA" b="1" dirty="0" err="1"/>
              <a:t>изобретения</a:t>
            </a:r>
            <a:r>
              <a:rPr lang="uk-UA" b="1" dirty="0"/>
              <a:t>, </a:t>
            </a:r>
            <a:r>
              <a:rPr lang="uk-UA" b="1" dirty="0" err="1"/>
              <a:t>занимаются</a:t>
            </a:r>
            <a:r>
              <a:rPr lang="uk-UA" b="1" dirty="0"/>
              <a:t> </a:t>
            </a:r>
            <a:r>
              <a:rPr lang="uk-UA" b="1" dirty="0" err="1"/>
              <a:t>продвижением</a:t>
            </a:r>
            <a:r>
              <a:rPr lang="uk-UA" b="1" dirty="0"/>
              <a:t> </a:t>
            </a:r>
            <a:r>
              <a:rPr lang="uk-UA" b="1" dirty="0" err="1"/>
              <a:t>наукоемких</a:t>
            </a:r>
            <a:r>
              <a:rPr lang="uk-UA" b="1" dirty="0"/>
              <a:t> </a:t>
            </a:r>
            <a:r>
              <a:rPr lang="uk-UA" b="1" dirty="0" err="1"/>
              <a:t>товаров</a:t>
            </a:r>
            <a:r>
              <a:rPr lang="uk-UA" b="1" dirty="0"/>
              <a:t> на </a:t>
            </a:r>
            <a:r>
              <a:rPr lang="uk-UA" b="1" dirty="0" err="1"/>
              <a:t>рынок</a:t>
            </a:r>
            <a:r>
              <a:rPr lang="uk-UA" b="1" dirty="0"/>
              <a:t>. </a:t>
            </a:r>
            <a:endParaRPr lang="ru-RU" b="1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450" y="0"/>
            <a:ext cx="6337300" cy="6921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мировые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1" dirty="0" err="1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endParaRPr lang="ru-RU" sz="2000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043608" y="692696"/>
          <a:ext cx="789084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87450" y="0"/>
            <a:ext cx="6337300" cy="6921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мировые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1" dirty="0" err="1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endParaRPr lang="ru-RU" sz="2000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2"/>
          <p:cNvSpPr>
            <a:spLocks noGrp="1"/>
          </p:cNvSpPr>
          <p:nvPr>
            <p:ph idx="1"/>
          </p:nvPr>
        </p:nvSpPr>
        <p:spPr>
          <a:xfrm>
            <a:off x="1116013" y="1125538"/>
            <a:ext cx="7497762" cy="5472112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0033CC"/>
                </a:solidFill>
              </a:rPr>
              <a:t>Наукоемкость производства </a:t>
            </a:r>
            <a:r>
              <a:rPr lang="uk-UA" b="1" smtClean="0"/>
              <a:t>определяется как отношение затрат на исследования и разработки к объему продаж.</a:t>
            </a:r>
          </a:p>
          <a:p>
            <a:pPr eaLnBrk="1" hangingPunct="1"/>
            <a:r>
              <a:rPr lang="uk-UA" b="1" i="1" smtClean="0"/>
              <a:t>Именно этот показатель используется для классификации отраслей и производств по степени наукоемкости и для проведения различного анализа инновационного процесса</a:t>
            </a:r>
            <a:r>
              <a:rPr lang="uk-UA" i="1" smtClean="0"/>
              <a:t>. </a:t>
            </a:r>
            <a:endParaRPr lang="ru-RU" i="1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87450" y="0"/>
            <a:ext cx="6337300" cy="692150"/>
          </a:xfrm>
          <a:prstGeom prst="rect">
            <a:avLst/>
          </a:prstGeom>
        </p:spPr>
        <p:txBody>
          <a:bodyPr anchor="ctr"/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uk-UA" sz="2000" b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1.3. Современные мировые тенденции </a:t>
            </a:r>
            <a:br>
              <a:rPr lang="uk-UA" sz="2000" b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инноваций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4913" y="0"/>
            <a:ext cx="7129462" cy="431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Становление и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теории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0113" y="476250"/>
            <a:ext cx="8243887" cy="5761038"/>
          </a:xfrm>
        </p:spPr>
        <p:txBody>
          <a:bodyPr>
            <a:normAutofit fontScale="92500" lnSpcReduction="20000"/>
          </a:bodyPr>
          <a:lstStyle/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uk-UA" sz="2600" b="1" dirty="0" smtClean="0"/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600" b="1" dirty="0" smtClean="0"/>
              <a:t>Адам </a:t>
            </a:r>
            <a:r>
              <a:rPr lang="uk-UA" sz="2600" b="1" dirty="0" err="1" smtClean="0"/>
              <a:t>Смитт</a:t>
            </a:r>
            <a:r>
              <a:rPr lang="uk-UA" sz="2600" b="1" dirty="0" smtClean="0"/>
              <a:t> </a:t>
            </a:r>
            <a:r>
              <a:rPr lang="uk-UA" sz="2600" b="1" dirty="0"/>
              <a:t>(1723-1790</a:t>
            </a:r>
            <a:r>
              <a:rPr lang="uk-UA" sz="2600" b="1" dirty="0" smtClean="0"/>
              <a:t>)</a:t>
            </a:r>
            <a:r>
              <a:rPr lang="uk-UA" b="1" dirty="0" smtClean="0"/>
              <a:t> </a:t>
            </a:r>
            <a:r>
              <a:rPr lang="uk-UA" sz="2400" i="1" dirty="0" err="1" smtClean="0"/>
              <a:t>утверждал</a:t>
            </a:r>
            <a:r>
              <a:rPr lang="uk-UA" sz="2400" i="1" dirty="0" smtClean="0"/>
              <a:t>, </a:t>
            </a:r>
            <a:r>
              <a:rPr lang="uk-UA" sz="2400" i="1" dirty="0" err="1" smtClean="0"/>
              <a:t>что</a:t>
            </a:r>
            <a:r>
              <a:rPr lang="uk-UA" sz="2400" i="1" dirty="0" smtClean="0"/>
              <a:t> </a:t>
            </a:r>
            <a:r>
              <a:rPr lang="uk-UA" sz="2400" i="1" dirty="0" err="1" smtClean="0"/>
              <a:t>прогресс</a:t>
            </a:r>
            <a:r>
              <a:rPr lang="uk-UA" sz="2400" i="1" dirty="0" smtClean="0"/>
              <a:t> в </a:t>
            </a:r>
            <a:r>
              <a:rPr lang="uk-UA" sz="2400" i="1" dirty="0" err="1"/>
              <a:t>развитии</a:t>
            </a:r>
            <a:r>
              <a:rPr lang="uk-UA" sz="2400" i="1" dirty="0"/>
              <a:t> </a:t>
            </a:r>
            <a:r>
              <a:rPr lang="uk-UA" sz="2400" i="1" dirty="0" err="1"/>
              <a:t>производительной</a:t>
            </a:r>
            <a:r>
              <a:rPr lang="uk-UA" sz="2400" i="1" dirty="0"/>
              <a:t> </a:t>
            </a:r>
            <a:r>
              <a:rPr lang="uk-UA" sz="2400" i="1" dirty="0" err="1"/>
              <a:t>силы</a:t>
            </a:r>
            <a:r>
              <a:rPr lang="uk-UA" sz="2400" i="1" dirty="0"/>
              <a:t> труда </a:t>
            </a:r>
            <a:r>
              <a:rPr lang="uk-UA" sz="2400" i="1" dirty="0" err="1"/>
              <a:t>является</a:t>
            </a:r>
            <a:r>
              <a:rPr lang="uk-UA" sz="2400" i="1" dirty="0"/>
              <a:t> </a:t>
            </a:r>
            <a:r>
              <a:rPr lang="uk-UA" sz="2400" i="1" dirty="0" err="1"/>
              <a:t>следствием</a:t>
            </a:r>
            <a:r>
              <a:rPr lang="uk-UA" sz="2400" i="1" dirty="0"/>
              <a:t> </a:t>
            </a:r>
            <a:r>
              <a:rPr lang="uk-UA" sz="2400" i="1" dirty="0" err="1"/>
              <a:t>процесса</a:t>
            </a:r>
            <a:r>
              <a:rPr lang="uk-UA" sz="2400" i="1" dirty="0"/>
              <a:t> </a:t>
            </a:r>
            <a:r>
              <a:rPr lang="uk-UA" sz="2400" i="1" dirty="0" err="1"/>
              <a:t>разделения</a:t>
            </a:r>
            <a:r>
              <a:rPr lang="uk-UA" sz="2400" i="1" dirty="0"/>
              <a:t> труда, </a:t>
            </a:r>
            <a:r>
              <a:rPr lang="uk-UA" sz="2400" i="1" dirty="0" err="1"/>
              <a:t>который</a:t>
            </a:r>
            <a:r>
              <a:rPr lang="uk-UA" sz="2400" i="1" dirty="0"/>
              <a:t> в свою </a:t>
            </a:r>
            <a:r>
              <a:rPr lang="uk-UA" sz="2400" i="1" dirty="0" err="1"/>
              <a:t>очередь</a:t>
            </a:r>
            <a:r>
              <a:rPr lang="uk-UA" sz="2400" i="1" dirty="0"/>
              <a:t> </a:t>
            </a:r>
            <a:r>
              <a:rPr lang="uk-UA" sz="2400" i="1" dirty="0" err="1"/>
              <a:t>дает</a:t>
            </a:r>
            <a:r>
              <a:rPr lang="uk-UA" sz="2400" i="1" dirty="0"/>
              <a:t> </a:t>
            </a:r>
            <a:r>
              <a:rPr lang="uk-UA" sz="2400" i="1" dirty="0" err="1"/>
              <a:t>толчок</a:t>
            </a:r>
            <a:r>
              <a:rPr lang="uk-UA" sz="2400" i="1" dirty="0"/>
              <a:t> к </a:t>
            </a:r>
            <a:r>
              <a:rPr lang="uk-UA" sz="2400" i="1" dirty="0" err="1"/>
              <a:t>изобретениям</a:t>
            </a:r>
            <a:r>
              <a:rPr lang="uk-UA" sz="2400" i="1" dirty="0"/>
              <a:t> </a:t>
            </a:r>
            <a:r>
              <a:rPr lang="uk-UA" sz="2400" i="1" dirty="0" smtClean="0"/>
              <a:t>машин </a:t>
            </a:r>
            <a:r>
              <a:rPr lang="uk-UA" sz="2000" i="1" dirty="0" smtClean="0"/>
              <a:t>(</a:t>
            </a:r>
            <a:r>
              <a:rPr lang="uk-UA" sz="2000" dirty="0" smtClean="0"/>
              <a:t>«</a:t>
            </a:r>
            <a:r>
              <a:rPr lang="uk-UA" sz="2000" dirty="0" err="1" smtClean="0"/>
              <a:t>Исследование</a:t>
            </a:r>
            <a:r>
              <a:rPr lang="uk-UA" sz="2000" dirty="0" smtClean="0"/>
              <a:t> </a:t>
            </a:r>
            <a:r>
              <a:rPr lang="uk-UA" sz="2000" dirty="0" err="1"/>
              <a:t>природы</a:t>
            </a:r>
            <a:r>
              <a:rPr lang="uk-UA" sz="2000" dirty="0"/>
              <a:t> и </a:t>
            </a:r>
            <a:r>
              <a:rPr lang="uk-UA" sz="2000" dirty="0" err="1"/>
              <a:t>факторов</a:t>
            </a:r>
            <a:r>
              <a:rPr lang="uk-UA" sz="2000" dirty="0"/>
              <a:t> </a:t>
            </a:r>
            <a:r>
              <a:rPr lang="uk-UA" sz="2000" dirty="0" err="1"/>
              <a:t>богатства</a:t>
            </a:r>
            <a:r>
              <a:rPr lang="uk-UA" sz="2000" dirty="0"/>
              <a:t> </a:t>
            </a:r>
            <a:r>
              <a:rPr lang="uk-UA" sz="2000" dirty="0" err="1" smtClean="0"/>
              <a:t>наций</a:t>
            </a:r>
            <a:r>
              <a:rPr lang="uk-UA" sz="2000" dirty="0" smtClean="0"/>
              <a:t>»)</a:t>
            </a:r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000" dirty="0"/>
              <a:t>Он </a:t>
            </a:r>
            <a:r>
              <a:rPr lang="uk-UA" sz="2000" dirty="0" err="1"/>
              <a:t>объясняет</a:t>
            </a:r>
            <a:r>
              <a:rPr lang="uk-UA" sz="2000" dirty="0"/>
              <a:t> </a:t>
            </a:r>
            <a:r>
              <a:rPr lang="uk-UA" sz="2000" dirty="0" err="1"/>
              <a:t>это</a:t>
            </a:r>
            <a:r>
              <a:rPr lang="uk-UA" sz="2000" dirty="0"/>
              <a:t> тем, </a:t>
            </a:r>
            <a:r>
              <a:rPr lang="uk-UA" sz="2000" dirty="0" err="1"/>
              <a:t>что</a:t>
            </a:r>
            <a:r>
              <a:rPr lang="uk-UA" sz="2000" dirty="0"/>
              <a:t> </a:t>
            </a:r>
            <a:r>
              <a:rPr lang="uk-UA" sz="2000" dirty="0" err="1"/>
              <a:t>когда</a:t>
            </a:r>
            <a:r>
              <a:rPr lang="uk-UA" sz="2000" dirty="0"/>
              <a:t> </a:t>
            </a:r>
            <a:r>
              <a:rPr lang="uk-UA" sz="2000" dirty="0" err="1"/>
              <a:t>рабочий</a:t>
            </a:r>
            <a:r>
              <a:rPr lang="uk-UA" sz="2000" dirty="0"/>
              <a:t> </a:t>
            </a:r>
            <a:r>
              <a:rPr lang="uk-UA" sz="2000" dirty="0" err="1"/>
              <a:t>выполняет</a:t>
            </a:r>
            <a:r>
              <a:rPr lang="uk-UA" sz="2000" dirty="0"/>
              <a:t> </a:t>
            </a:r>
            <a:r>
              <a:rPr lang="uk-UA" sz="2000" dirty="0" err="1"/>
              <a:t>какую</a:t>
            </a:r>
            <a:r>
              <a:rPr lang="uk-UA" sz="2000" dirty="0"/>
              <a:t>-то одну </a:t>
            </a:r>
            <a:r>
              <a:rPr lang="uk-UA" sz="2000" dirty="0" err="1"/>
              <a:t>специализированную</a:t>
            </a:r>
            <a:r>
              <a:rPr lang="uk-UA" sz="2000" dirty="0"/>
              <a:t> </a:t>
            </a:r>
            <a:r>
              <a:rPr lang="uk-UA" sz="2000" dirty="0" err="1"/>
              <a:t>операцию</a:t>
            </a:r>
            <a:r>
              <a:rPr lang="uk-UA" sz="2000" dirty="0"/>
              <a:t>, его </a:t>
            </a:r>
            <a:r>
              <a:rPr lang="uk-UA" sz="2000" dirty="0" err="1"/>
              <a:t>внимание</a:t>
            </a:r>
            <a:r>
              <a:rPr lang="uk-UA" sz="2000" dirty="0"/>
              <a:t> </a:t>
            </a:r>
            <a:r>
              <a:rPr lang="uk-UA" sz="2000" dirty="0" err="1"/>
              <a:t>сконцентрировано</a:t>
            </a:r>
            <a:r>
              <a:rPr lang="uk-UA" sz="2000" dirty="0"/>
              <a:t> на </a:t>
            </a:r>
            <a:r>
              <a:rPr lang="uk-UA" sz="2000" dirty="0" err="1"/>
              <a:t>этой</a:t>
            </a:r>
            <a:r>
              <a:rPr lang="uk-UA" sz="2000" dirty="0"/>
              <a:t> </a:t>
            </a:r>
            <a:r>
              <a:rPr lang="uk-UA" sz="2000" dirty="0" err="1"/>
              <a:t>операции</a:t>
            </a:r>
            <a:r>
              <a:rPr lang="uk-UA" sz="2000" dirty="0"/>
              <a:t> и он </a:t>
            </a:r>
            <a:r>
              <a:rPr lang="uk-UA" sz="2000" dirty="0" err="1"/>
              <a:t>находит</a:t>
            </a:r>
            <a:r>
              <a:rPr lang="uk-UA" sz="2000" dirty="0"/>
              <a:t> </a:t>
            </a:r>
            <a:r>
              <a:rPr lang="uk-UA" sz="2000" dirty="0" err="1"/>
              <a:t>более</a:t>
            </a:r>
            <a:r>
              <a:rPr lang="uk-UA" sz="2000" dirty="0"/>
              <a:t> </a:t>
            </a:r>
            <a:r>
              <a:rPr lang="uk-UA" sz="2000" dirty="0" err="1"/>
              <a:t>простой</a:t>
            </a:r>
            <a:r>
              <a:rPr lang="uk-UA" sz="2000" dirty="0"/>
              <a:t> и </a:t>
            </a:r>
            <a:r>
              <a:rPr lang="uk-UA" sz="2000" dirty="0" err="1"/>
              <a:t>скорейшее</a:t>
            </a:r>
            <a:r>
              <a:rPr lang="uk-UA" sz="2000" dirty="0"/>
              <a:t> </a:t>
            </a:r>
            <a:r>
              <a:rPr lang="uk-UA" sz="2000" dirty="0" err="1"/>
              <a:t>способ</a:t>
            </a:r>
            <a:r>
              <a:rPr lang="uk-UA" sz="2000" dirty="0"/>
              <a:t> </a:t>
            </a:r>
            <a:r>
              <a:rPr lang="uk-UA" sz="2000" dirty="0" err="1"/>
              <a:t>выполнения</a:t>
            </a:r>
            <a:r>
              <a:rPr lang="uk-UA" sz="2000" dirty="0"/>
              <a:t> </a:t>
            </a:r>
            <a:r>
              <a:rPr lang="uk-UA" sz="2000" dirty="0" err="1"/>
              <a:t>этой</a:t>
            </a:r>
            <a:r>
              <a:rPr lang="uk-UA" sz="2000" dirty="0"/>
              <a:t> </a:t>
            </a:r>
            <a:r>
              <a:rPr lang="uk-UA" sz="2000" dirty="0" err="1"/>
              <a:t>операции</a:t>
            </a:r>
            <a:r>
              <a:rPr lang="uk-UA" sz="2000" dirty="0"/>
              <a:t>. </a:t>
            </a:r>
            <a:r>
              <a:rPr lang="uk-UA" sz="1800" i="1" dirty="0" err="1" smtClean="0"/>
              <a:t>Исторические</a:t>
            </a:r>
            <a:r>
              <a:rPr lang="uk-UA" sz="1800" i="1" dirty="0" smtClean="0"/>
              <a:t> </a:t>
            </a:r>
            <a:r>
              <a:rPr lang="uk-UA" sz="1800" i="1" dirty="0" err="1"/>
              <a:t>факты</a:t>
            </a:r>
            <a:r>
              <a:rPr lang="uk-UA" sz="1800" i="1" dirty="0"/>
              <a:t> </a:t>
            </a:r>
            <a:r>
              <a:rPr lang="uk-UA" sz="1800" i="1" dirty="0" err="1"/>
              <a:t>действительно</a:t>
            </a:r>
            <a:r>
              <a:rPr lang="uk-UA" sz="1800" i="1" dirty="0"/>
              <a:t> об </a:t>
            </a:r>
            <a:r>
              <a:rPr lang="uk-UA" sz="1800" i="1" dirty="0" err="1"/>
              <a:t>этом</a:t>
            </a:r>
            <a:r>
              <a:rPr lang="uk-UA" sz="1800" i="1" dirty="0"/>
              <a:t> </a:t>
            </a:r>
            <a:r>
              <a:rPr lang="uk-UA" sz="1800" i="1" dirty="0" err="1"/>
              <a:t>свидетельствуют</a:t>
            </a:r>
            <a:r>
              <a:rPr lang="uk-UA" sz="1800" i="1" dirty="0"/>
              <a:t> - </a:t>
            </a:r>
            <a:r>
              <a:rPr lang="uk-UA" sz="1800" i="1" dirty="0" err="1"/>
              <a:t>большинство</a:t>
            </a:r>
            <a:r>
              <a:rPr lang="uk-UA" sz="1800" i="1" dirty="0"/>
              <a:t> </a:t>
            </a:r>
            <a:r>
              <a:rPr lang="uk-UA" sz="1800" i="1" dirty="0" err="1"/>
              <a:t>изобретений</a:t>
            </a:r>
            <a:r>
              <a:rPr lang="uk-UA" sz="1800" i="1" dirty="0"/>
              <a:t> того </a:t>
            </a:r>
            <a:r>
              <a:rPr lang="uk-UA" sz="1800" i="1" dirty="0" err="1"/>
              <a:t>времени</a:t>
            </a:r>
            <a:r>
              <a:rPr lang="uk-UA" sz="1800" i="1" dirty="0"/>
              <a:t> </a:t>
            </a:r>
            <a:r>
              <a:rPr lang="uk-UA" sz="1800" i="1" dirty="0" err="1"/>
              <a:t>были</a:t>
            </a:r>
            <a:r>
              <a:rPr lang="uk-UA" sz="1800" i="1" dirty="0"/>
              <a:t> </a:t>
            </a:r>
            <a:r>
              <a:rPr lang="uk-UA" sz="1800" i="1" dirty="0" err="1"/>
              <a:t>сделаны</a:t>
            </a:r>
            <a:r>
              <a:rPr lang="uk-UA" sz="1800" i="1" dirty="0"/>
              <a:t> </a:t>
            </a:r>
            <a:r>
              <a:rPr lang="uk-UA" sz="1800" i="1" dirty="0" err="1"/>
              <a:t>простыми</a:t>
            </a:r>
            <a:r>
              <a:rPr lang="uk-UA" sz="1800" i="1" dirty="0"/>
              <a:t> </a:t>
            </a:r>
            <a:r>
              <a:rPr lang="uk-UA" sz="1800" i="1" dirty="0" err="1"/>
              <a:t>рабочими</a:t>
            </a:r>
            <a:r>
              <a:rPr lang="uk-UA" sz="1800" i="1" dirty="0"/>
              <a:t>. </a:t>
            </a:r>
            <a:r>
              <a:rPr lang="uk-UA" sz="1800" i="1" dirty="0" err="1"/>
              <a:t>Например</a:t>
            </a:r>
            <a:r>
              <a:rPr lang="uk-UA" sz="1800" i="1" dirty="0"/>
              <a:t>: </a:t>
            </a:r>
            <a:r>
              <a:rPr lang="uk-UA" sz="1800" i="1" u="sng" dirty="0" err="1"/>
              <a:t>ткацкий</a:t>
            </a:r>
            <a:r>
              <a:rPr lang="uk-UA" sz="1800" i="1" u="sng" dirty="0"/>
              <a:t> "</a:t>
            </a:r>
            <a:r>
              <a:rPr lang="uk-UA" sz="1800" i="1" u="sng" dirty="0" err="1"/>
              <a:t>челнок</a:t>
            </a:r>
            <a:r>
              <a:rPr lang="uk-UA" sz="1800" i="1" u="sng" dirty="0"/>
              <a:t>"</a:t>
            </a:r>
            <a:r>
              <a:rPr lang="uk-UA" sz="1800" i="1" dirty="0"/>
              <a:t> (</a:t>
            </a:r>
            <a:r>
              <a:rPr lang="uk-UA" sz="1800" i="1" dirty="0" err="1"/>
              <a:t>Дж</a:t>
            </a:r>
            <a:r>
              <a:rPr lang="uk-UA" sz="1800" i="1" dirty="0"/>
              <a:t>. Кей, 1733), </a:t>
            </a:r>
            <a:r>
              <a:rPr lang="uk-UA" sz="1800" i="1" u="sng" dirty="0" err="1"/>
              <a:t>прядильные</a:t>
            </a:r>
            <a:r>
              <a:rPr lang="uk-UA" sz="1800" i="1" u="sng" dirty="0"/>
              <a:t> </a:t>
            </a:r>
            <a:r>
              <a:rPr lang="uk-UA" sz="1800" i="1" u="sng" dirty="0" err="1"/>
              <a:t>машины</a:t>
            </a:r>
            <a:r>
              <a:rPr lang="uk-UA" sz="1800" i="1" u="sng" dirty="0"/>
              <a:t> </a:t>
            </a:r>
            <a:r>
              <a:rPr lang="uk-UA" sz="1800" i="1" dirty="0"/>
              <a:t>(</a:t>
            </a:r>
            <a:r>
              <a:rPr lang="uk-UA" sz="1800" i="1" dirty="0" err="1"/>
              <a:t>Дж</a:t>
            </a:r>
            <a:r>
              <a:rPr lang="uk-UA" sz="1800" i="1" dirty="0"/>
              <a:t>. </a:t>
            </a:r>
            <a:r>
              <a:rPr lang="uk-UA" sz="1800" i="1" dirty="0" err="1"/>
              <a:t>Харгривс</a:t>
            </a:r>
            <a:r>
              <a:rPr lang="uk-UA" sz="1800" i="1" dirty="0"/>
              <a:t>, </a:t>
            </a:r>
            <a:r>
              <a:rPr lang="uk-UA" sz="1800" i="1" dirty="0" err="1"/>
              <a:t>Р.Аркрайт</a:t>
            </a:r>
            <a:r>
              <a:rPr lang="uk-UA" sz="1800" i="1" dirty="0"/>
              <a:t>, 1768), </a:t>
            </a:r>
            <a:r>
              <a:rPr lang="uk-UA" sz="1800" i="1" u="sng" dirty="0" err="1"/>
              <a:t>механический</a:t>
            </a:r>
            <a:r>
              <a:rPr lang="uk-UA" sz="1800" i="1" u="sng" dirty="0"/>
              <a:t> </a:t>
            </a:r>
            <a:r>
              <a:rPr lang="uk-UA" sz="1800" i="1" u="sng" dirty="0" err="1"/>
              <a:t>ткацкий</a:t>
            </a:r>
            <a:r>
              <a:rPr lang="uk-UA" sz="1800" i="1" u="sng" dirty="0"/>
              <a:t> </a:t>
            </a:r>
            <a:r>
              <a:rPr lang="uk-UA" sz="1800" i="1" u="sng" dirty="0" smtClean="0"/>
              <a:t>станок</a:t>
            </a:r>
          </a:p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i="1" dirty="0" smtClean="0"/>
              <a:t>(Э</a:t>
            </a:r>
            <a:r>
              <a:rPr lang="uk-UA" sz="1800" i="1" dirty="0"/>
              <a:t>. </a:t>
            </a:r>
            <a:r>
              <a:rPr lang="uk-UA" sz="1800" i="1" dirty="0" err="1" smtClean="0"/>
              <a:t>Картрайт</a:t>
            </a:r>
            <a:r>
              <a:rPr lang="uk-UA" sz="1800" i="1" dirty="0"/>
              <a:t>, 1785), </a:t>
            </a:r>
            <a:r>
              <a:rPr lang="uk-UA" sz="1800" i="1" u="sng" dirty="0" err="1"/>
              <a:t>токарный</a:t>
            </a:r>
            <a:r>
              <a:rPr lang="uk-UA" sz="1800" i="1" u="sng" dirty="0"/>
              <a:t> станок </a:t>
            </a:r>
            <a:r>
              <a:rPr lang="uk-UA" sz="1800" i="1" dirty="0"/>
              <a:t>(Г. </a:t>
            </a:r>
            <a:r>
              <a:rPr lang="uk-UA" sz="1800" i="1" dirty="0" err="1"/>
              <a:t>Модсли</a:t>
            </a:r>
            <a:r>
              <a:rPr lang="uk-UA" sz="1800" i="1" dirty="0"/>
              <a:t>, 1797</a:t>
            </a:r>
            <a:r>
              <a:rPr lang="uk-UA" sz="1800" i="1" dirty="0" smtClean="0"/>
              <a:t>)</a:t>
            </a:r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uk-UA" sz="2600" b="1" dirty="0" smtClean="0"/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600" b="1" dirty="0" smtClean="0"/>
              <a:t>Карл </a:t>
            </a:r>
            <a:r>
              <a:rPr lang="uk-UA" sz="2600" b="1" dirty="0"/>
              <a:t>Маркс (1818-1883)</a:t>
            </a:r>
            <a:r>
              <a:rPr lang="uk-UA" sz="1800" b="1" dirty="0"/>
              <a:t> </a:t>
            </a:r>
            <a:r>
              <a:rPr lang="uk-UA" sz="2400" i="1" dirty="0" err="1"/>
              <a:t>признавал</a:t>
            </a:r>
            <a:r>
              <a:rPr lang="uk-UA" sz="2400" i="1" dirty="0"/>
              <a:t> </a:t>
            </a:r>
            <a:r>
              <a:rPr lang="uk-UA" sz="2400" i="1" dirty="0" err="1" smtClean="0"/>
              <a:t>вывод</a:t>
            </a:r>
            <a:r>
              <a:rPr lang="uk-UA" sz="2400" i="1" dirty="0" smtClean="0"/>
              <a:t>, </a:t>
            </a:r>
            <a:r>
              <a:rPr lang="uk-UA" sz="2400" i="1" dirty="0" err="1" smtClean="0"/>
              <a:t>сделанный</a:t>
            </a:r>
            <a:r>
              <a:rPr lang="uk-UA" sz="2400" i="1" dirty="0" smtClean="0"/>
              <a:t> </a:t>
            </a:r>
            <a:r>
              <a:rPr lang="uk-UA" sz="2400" i="1" dirty="0" err="1" smtClean="0"/>
              <a:t>А.Смиттом</a:t>
            </a:r>
            <a:r>
              <a:rPr lang="uk-UA" sz="2400" i="1" dirty="0" smtClean="0"/>
              <a:t>, </a:t>
            </a:r>
            <a:r>
              <a:rPr lang="uk-UA" sz="2400" i="1" dirty="0"/>
              <a:t>и </a:t>
            </a:r>
            <a:r>
              <a:rPr lang="uk-UA" sz="2400" i="1" dirty="0" err="1"/>
              <a:t>считал</a:t>
            </a:r>
            <a:r>
              <a:rPr lang="uk-UA" sz="2400" i="1" dirty="0"/>
              <a:t> </a:t>
            </a:r>
            <a:r>
              <a:rPr lang="uk-UA" sz="2400" i="1" dirty="0" err="1">
                <a:solidFill>
                  <a:srgbClr val="C00000"/>
                </a:solidFill>
              </a:rPr>
              <a:t>научно-технический</a:t>
            </a:r>
            <a:r>
              <a:rPr lang="uk-UA" sz="2400" i="1" dirty="0">
                <a:solidFill>
                  <a:srgbClr val="C00000"/>
                </a:solidFill>
              </a:rPr>
              <a:t> </a:t>
            </a:r>
            <a:r>
              <a:rPr lang="uk-UA" sz="2400" i="1" dirty="0" err="1">
                <a:solidFill>
                  <a:srgbClr val="C00000"/>
                </a:solidFill>
              </a:rPr>
              <a:t>прогресс</a:t>
            </a:r>
            <a:r>
              <a:rPr lang="uk-UA" sz="2400" i="1" dirty="0">
                <a:solidFill>
                  <a:srgbClr val="C00000"/>
                </a:solidFill>
              </a:rPr>
              <a:t> </a:t>
            </a:r>
            <a:r>
              <a:rPr lang="uk-UA" sz="2400" i="1" dirty="0" err="1">
                <a:solidFill>
                  <a:srgbClr val="C00000"/>
                </a:solidFill>
              </a:rPr>
              <a:t>следствием</a:t>
            </a:r>
            <a:r>
              <a:rPr lang="uk-UA" sz="2400" i="1" dirty="0">
                <a:solidFill>
                  <a:srgbClr val="C00000"/>
                </a:solidFill>
              </a:rPr>
              <a:t>, а не </a:t>
            </a:r>
            <a:r>
              <a:rPr lang="uk-UA" sz="2400" i="1" dirty="0" err="1">
                <a:solidFill>
                  <a:srgbClr val="C00000"/>
                </a:solidFill>
              </a:rPr>
              <a:t>причиной</a:t>
            </a:r>
            <a:r>
              <a:rPr lang="uk-UA" sz="2400" i="1" dirty="0">
                <a:solidFill>
                  <a:srgbClr val="C00000"/>
                </a:solidFill>
              </a:rPr>
              <a:t> </a:t>
            </a:r>
            <a:r>
              <a:rPr lang="uk-UA" sz="2400" i="1" dirty="0" err="1">
                <a:solidFill>
                  <a:srgbClr val="C00000"/>
                </a:solidFill>
              </a:rPr>
              <a:t>развития</a:t>
            </a:r>
            <a:r>
              <a:rPr lang="uk-UA" sz="2400" i="1" dirty="0">
                <a:solidFill>
                  <a:srgbClr val="C00000"/>
                </a:solidFill>
              </a:rPr>
              <a:t> </a:t>
            </a:r>
            <a:r>
              <a:rPr lang="uk-UA" sz="2400" i="1" dirty="0" err="1">
                <a:solidFill>
                  <a:srgbClr val="C00000"/>
                </a:solidFill>
              </a:rPr>
              <a:t>производства</a:t>
            </a:r>
            <a:r>
              <a:rPr lang="uk-UA" sz="2400" i="1" dirty="0"/>
              <a:t>.</a:t>
            </a:r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100" b="1" i="1" dirty="0"/>
              <a:t>Факторами </a:t>
            </a:r>
            <a:r>
              <a:rPr lang="uk-UA" sz="2100" b="1" i="1" dirty="0" err="1"/>
              <a:t>производства</a:t>
            </a:r>
            <a:r>
              <a:rPr lang="uk-UA" sz="2100" b="1" i="1" dirty="0"/>
              <a:t> признавалась труд и </a:t>
            </a:r>
            <a:r>
              <a:rPr lang="uk-UA" sz="2100" b="1" i="1" dirty="0" err="1"/>
              <a:t>капиталл</a:t>
            </a:r>
            <a:r>
              <a:rPr lang="uk-UA" sz="2100" b="1" i="1" dirty="0"/>
              <a:t>, а не </a:t>
            </a:r>
            <a:r>
              <a:rPr lang="uk-UA" sz="2100" b="1" i="1" dirty="0" err="1"/>
              <a:t>научно-технический</a:t>
            </a:r>
            <a:r>
              <a:rPr lang="uk-UA" sz="2100" b="1" i="1" dirty="0"/>
              <a:t> </a:t>
            </a:r>
            <a:r>
              <a:rPr lang="uk-UA" sz="2100" b="1" i="1" dirty="0" err="1"/>
              <a:t>прогресс</a:t>
            </a:r>
            <a:r>
              <a:rPr lang="uk-UA" sz="2100" b="1" i="1" dirty="0"/>
              <a:t>.</a:t>
            </a:r>
            <a:endParaRPr lang="ru-RU" sz="2100" b="1" i="1" dirty="0"/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/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1800" i="1" dirty="0"/>
          </a:p>
        </p:txBody>
      </p:sp>
      <p:sp>
        <p:nvSpPr>
          <p:cNvPr id="4" name="Рамка 3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836613"/>
            <a:ext cx="8172450" cy="5411787"/>
          </a:xfrm>
        </p:spPr>
        <p:txBody>
          <a:bodyPr>
            <a:normAutofit lnSpcReduction="10000"/>
          </a:bodyPr>
          <a:lstStyle/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smtClean="0">
                <a:solidFill>
                  <a:srgbClr val="0033CC"/>
                </a:solidFill>
              </a:rPr>
              <a:t>Неоклассическая </a:t>
            </a:r>
            <a:r>
              <a:rPr lang="uk-UA" sz="2400" b="1" dirty="0">
                <a:solidFill>
                  <a:srgbClr val="0033CC"/>
                </a:solidFill>
              </a:rPr>
              <a:t>школа</a:t>
            </a:r>
            <a:r>
              <a:rPr lang="uk-UA" sz="2400" dirty="0">
                <a:solidFill>
                  <a:srgbClr val="0033CC"/>
                </a:solidFill>
              </a:rPr>
              <a:t> </a:t>
            </a:r>
            <a:r>
              <a:rPr lang="uk-UA" sz="1800" b="1" dirty="0" smtClean="0"/>
              <a:t>(</a:t>
            </a:r>
            <a:r>
              <a:rPr lang="uk-UA" sz="1800" b="1" dirty="0" err="1" smtClean="0"/>
              <a:t>период</a:t>
            </a:r>
            <a:r>
              <a:rPr lang="uk-UA" sz="1800" b="1" dirty="0" smtClean="0"/>
              <a:t> </a:t>
            </a:r>
            <a:r>
              <a:rPr lang="uk-UA" sz="1800" b="1" dirty="0"/>
              <a:t>с 1870 по 1930 гг. </a:t>
            </a:r>
            <a:r>
              <a:rPr lang="uk-UA" sz="1800" b="1" dirty="0" smtClean="0"/>
              <a:t>)</a:t>
            </a:r>
          </a:p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>
                <a:solidFill>
                  <a:srgbClr val="C00000"/>
                </a:solidFill>
              </a:rPr>
              <a:t>Представители: </a:t>
            </a:r>
            <a:r>
              <a:rPr lang="uk-UA" sz="1800" b="1" dirty="0" err="1" smtClean="0"/>
              <a:t>В.Джевонс</a:t>
            </a:r>
            <a:r>
              <a:rPr lang="uk-UA" sz="1800" b="1" dirty="0" smtClean="0"/>
              <a:t>, </a:t>
            </a:r>
            <a:r>
              <a:rPr lang="uk-UA" sz="1800" b="1" dirty="0" err="1" smtClean="0"/>
              <a:t>К.Мангер</a:t>
            </a:r>
            <a:r>
              <a:rPr lang="uk-UA" sz="1800" b="1" dirty="0" smtClean="0"/>
              <a:t>, </a:t>
            </a:r>
            <a:r>
              <a:rPr lang="uk-UA" sz="1800" b="1" dirty="0" err="1" smtClean="0"/>
              <a:t>А.Маршалл</a:t>
            </a:r>
            <a:r>
              <a:rPr lang="uk-UA" sz="1800" b="1" dirty="0" smtClean="0"/>
              <a:t>, Л</a:t>
            </a:r>
            <a:r>
              <a:rPr lang="uk-UA" sz="1800" b="1" dirty="0"/>
              <a:t>. </a:t>
            </a:r>
            <a:r>
              <a:rPr lang="uk-UA" sz="1800" b="1" dirty="0" err="1" smtClean="0"/>
              <a:t>Вальрас</a:t>
            </a:r>
            <a:endParaRPr lang="uk-UA" sz="1800" b="1" dirty="0" smtClean="0"/>
          </a:p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000" b="1" i="1" dirty="0"/>
              <a:t>Представители </a:t>
            </a:r>
            <a:r>
              <a:rPr lang="uk-UA" sz="2000" b="1" i="1" dirty="0" err="1"/>
              <a:t>этой</a:t>
            </a:r>
            <a:r>
              <a:rPr lang="uk-UA" sz="2000" b="1" i="1" dirty="0"/>
              <a:t> </a:t>
            </a:r>
            <a:r>
              <a:rPr lang="uk-UA" sz="2000" b="1" i="1" dirty="0" err="1"/>
              <a:t>школы</a:t>
            </a:r>
            <a:r>
              <a:rPr lang="uk-UA" sz="2000" b="1" i="1" dirty="0"/>
              <a:t> </a:t>
            </a:r>
            <a:r>
              <a:rPr lang="uk-UA" sz="2000" b="1" i="1" dirty="0" err="1"/>
              <a:t>исследовали</a:t>
            </a:r>
            <a:r>
              <a:rPr lang="uk-UA" sz="2000" b="1" i="1" dirty="0"/>
              <a:t> </a:t>
            </a:r>
            <a:r>
              <a:rPr lang="uk-UA" sz="2000" b="1" i="1" dirty="0" err="1"/>
              <a:t>условия</a:t>
            </a:r>
            <a:r>
              <a:rPr lang="uk-UA" sz="2000" b="1" i="1" dirty="0"/>
              <a:t> </a:t>
            </a:r>
            <a:r>
              <a:rPr lang="uk-UA" sz="2000" b="1" i="1" dirty="0" err="1"/>
              <a:t>общего</a:t>
            </a:r>
            <a:r>
              <a:rPr lang="uk-UA" sz="2000" b="1" i="1" dirty="0"/>
              <a:t> </a:t>
            </a:r>
            <a:r>
              <a:rPr lang="uk-UA" sz="2000" b="1" i="1" dirty="0" err="1"/>
              <a:t>равновесия</a:t>
            </a:r>
            <a:r>
              <a:rPr lang="uk-UA" sz="2000" b="1" i="1" dirty="0"/>
              <a:t> </a:t>
            </a:r>
            <a:r>
              <a:rPr lang="uk-UA" sz="2000" b="1" i="1" dirty="0" err="1"/>
              <a:t>рыночной</a:t>
            </a:r>
            <a:r>
              <a:rPr lang="uk-UA" sz="2000" b="1" i="1" dirty="0"/>
              <a:t> </a:t>
            </a:r>
            <a:r>
              <a:rPr lang="uk-UA" sz="2000" b="1" i="1" dirty="0" err="1"/>
              <a:t>экономической</a:t>
            </a:r>
            <a:r>
              <a:rPr lang="uk-UA" sz="2000" b="1" i="1" dirty="0"/>
              <a:t> </a:t>
            </a:r>
            <a:r>
              <a:rPr lang="uk-UA" sz="2000" b="1" i="1" dirty="0" err="1"/>
              <a:t>системы</a:t>
            </a:r>
            <a:r>
              <a:rPr lang="uk-UA" sz="2000" b="1" i="1" dirty="0"/>
              <a:t>, при </a:t>
            </a:r>
            <a:r>
              <a:rPr lang="uk-UA" sz="2000" b="1" i="1" dirty="0" err="1"/>
              <a:t>которых</a:t>
            </a:r>
            <a:r>
              <a:rPr lang="uk-UA" sz="2000" b="1" i="1" dirty="0"/>
              <a:t> </a:t>
            </a:r>
            <a:r>
              <a:rPr lang="uk-UA" sz="2000" b="1" i="1" dirty="0" err="1"/>
              <a:t>наиболее</a:t>
            </a:r>
            <a:r>
              <a:rPr lang="uk-UA" sz="2000" b="1" i="1" dirty="0"/>
              <a:t> </a:t>
            </a:r>
            <a:r>
              <a:rPr lang="uk-UA" sz="2000" b="1" i="1" dirty="0" err="1"/>
              <a:t>эффективно</a:t>
            </a:r>
            <a:r>
              <a:rPr lang="uk-UA" sz="2000" b="1" i="1" dirty="0"/>
              <a:t> </a:t>
            </a:r>
            <a:r>
              <a:rPr lang="uk-UA" sz="2000" b="1" i="1" dirty="0" err="1"/>
              <a:t>используются</a:t>
            </a:r>
            <a:r>
              <a:rPr lang="uk-UA" sz="2000" b="1" i="1" dirty="0"/>
              <a:t> </a:t>
            </a:r>
            <a:r>
              <a:rPr lang="uk-UA" sz="2000" b="1" i="1" dirty="0" err="1"/>
              <a:t>имеющиеся</a:t>
            </a:r>
            <a:r>
              <a:rPr lang="uk-UA" sz="2000" b="1" i="1" dirty="0"/>
              <a:t> </a:t>
            </a:r>
            <a:r>
              <a:rPr lang="uk-UA" sz="2000" b="1" i="1" dirty="0" err="1"/>
              <a:t>ресурсы</a:t>
            </a:r>
            <a:r>
              <a:rPr lang="uk-UA" sz="2000" b="1" i="1" dirty="0"/>
              <a:t>, в том </a:t>
            </a:r>
            <a:r>
              <a:rPr lang="uk-UA" sz="2000" b="1" i="1" dirty="0" err="1"/>
              <a:t>числе</a:t>
            </a:r>
            <a:r>
              <a:rPr lang="uk-UA" sz="2000" b="1" i="1" dirty="0"/>
              <a:t> и </a:t>
            </a:r>
            <a:r>
              <a:rPr lang="uk-UA" sz="2000" b="1" i="1" dirty="0" err="1"/>
              <a:t>технология</a:t>
            </a:r>
            <a:r>
              <a:rPr lang="uk-UA" sz="2000" b="1" i="1" dirty="0"/>
              <a:t>. </a:t>
            </a:r>
            <a:endParaRPr lang="uk-UA" sz="2000" b="1" i="1" dirty="0" smtClean="0"/>
          </a:p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err="1" smtClean="0">
                <a:solidFill>
                  <a:srgbClr val="0033CC"/>
                </a:solidFill>
              </a:rPr>
              <a:t>Кейнсианская</a:t>
            </a:r>
            <a:r>
              <a:rPr lang="uk-UA" sz="2400" b="1" dirty="0" smtClean="0">
                <a:solidFill>
                  <a:srgbClr val="0033CC"/>
                </a:solidFill>
              </a:rPr>
              <a:t> </a:t>
            </a:r>
            <a:r>
              <a:rPr lang="uk-UA" sz="2400" b="1" dirty="0" err="1" smtClean="0">
                <a:solidFill>
                  <a:srgbClr val="0033CC"/>
                </a:solidFill>
              </a:rPr>
              <a:t>теория</a:t>
            </a:r>
            <a:r>
              <a:rPr lang="uk-UA" sz="2400" b="1" dirty="0" smtClean="0">
                <a:solidFill>
                  <a:srgbClr val="0033CC"/>
                </a:solidFill>
              </a:rPr>
              <a:t> </a:t>
            </a:r>
            <a:r>
              <a:rPr lang="uk-UA" sz="1800" b="1" dirty="0" smtClean="0"/>
              <a:t>(30-50 гг. ХХ ст.)</a:t>
            </a:r>
          </a:p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err="1" smtClean="0">
                <a:solidFill>
                  <a:srgbClr val="C00000"/>
                </a:solidFill>
              </a:rPr>
              <a:t>Основатель</a:t>
            </a:r>
            <a:r>
              <a:rPr lang="uk-UA" sz="1800" b="1" dirty="0" smtClean="0">
                <a:solidFill>
                  <a:srgbClr val="C00000"/>
                </a:solidFill>
              </a:rPr>
              <a:t> – </a:t>
            </a:r>
            <a:r>
              <a:rPr lang="uk-UA" sz="1800" b="1" dirty="0" err="1" smtClean="0"/>
              <a:t>Дж</a:t>
            </a:r>
            <a:r>
              <a:rPr lang="uk-UA" sz="1800" b="1" dirty="0" smtClean="0"/>
              <a:t>. Кейнс </a:t>
            </a:r>
            <a:r>
              <a:rPr lang="uk-UA" sz="1800" dirty="0"/>
              <a:t>(1883-1945</a:t>
            </a:r>
            <a:r>
              <a:rPr lang="uk-UA" sz="1800" dirty="0" smtClean="0"/>
              <a:t>)</a:t>
            </a:r>
          </a:p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000" b="1" i="1" dirty="0" err="1"/>
              <a:t>Кейнсианская</a:t>
            </a:r>
            <a:r>
              <a:rPr lang="uk-UA" sz="2000" b="1" i="1" dirty="0"/>
              <a:t> </a:t>
            </a:r>
            <a:r>
              <a:rPr lang="uk-UA" sz="2000" b="1" i="1" dirty="0" err="1"/>
              <a:t>теория</a:t>
            </a:r>
            <a:r>
              <a:rPr lang="uk-UA" sz="2000" b="1" i="1" dirty="0"/>
              <a:t> </a:t>
            </a:r>
            <a:r>
              <a:rPr lang="uk-UA" sz="2000" b="1" i="1" dirty="0" err="1"/>
              <a:t>рассматривала</a:t>
            </a:r>
            <a:r>
              <a:rPr lang="uk-UA" sz="2000" b="1" i="1" dirty="0"/>
              <a:t> </a:t>
            </a:r>
            <a:r>
              <a:rPr lang="uk-UA" sz="2000" b="1" i="1" dirty="0" err="1"/>
              <a:t>экономические</a:t>
            </a:r>
            <a:r>
              <a:rPr lang="uk-UA" sz="2000" b="1" i="1" dirty="0"/>
              <a:t> </a:t>
            </a:r>
            <a:r>
              <a:rPr lang="uk-UA" sz="2000" b="1" i="1" dirty="0" err="1"/>
              <a:t>процессы</a:t>
            </a:r>
            <a:r>
              <a:rPr lang="uk-UA" sz="2000" b="1" i="1" dirty="0"/>
              <a:t> в </a:t>
            </a:r>
            <a:r>
              <a:rPr lang="uk-UA" sz="2000" b="1" i="1" dirty="0" err="1"/>
              <a:t>краткосрочном</a:t>
            </a:r>
            <a:r>
              <a:rPr lang="uk-UA" sz="2000" b="1" i="1" dirty="0"/>
              <a:t> </a:t>
            </a:r>
            <a:r>
              <a:rPr lang="uk-UA" sz="2000" b="1" i="1" dirty="0" err="1"/>
              <a:t>периоде</a:t>
            </a:r>
            <a:r>
              <a:rPr lang="uk-UA" sz="2000" b="1" i="1" dirty="0"/>
              <a:t> при </a:t>
            </a:r>
            <a:r>
              <a:rPr lang="uk-UA" sz="2000" b="1" i="1" dirty="0" err="1" smtClean="0"/>
              <a:t>фиксированном</a:t>
            </a:r>
            <a:r>
              <a:rPr lang="uk-UA" sz="2000" b="1" i="1" dirty="0" smtClean="0"/>
              <a:t> </a:t>
            </a:r>
            <a:r>
              <a:rPr lang="uk-UA" sz="2000" b="1" i="1" dirty="0" err="1" smtClean="0"/>
              <a:t>уровне</a:t>
            </a:r>
            <a:r>
              <a:rPr lang="uk-UA" sz="2000" b="1" i="1" dirty="0" smtClean="0"/>
              <a:t> </a:t>
            </a:r>
            <a:r>
              <a:rPr lang="uk-UA" sz="2000" b="1" i="1" dirty="0" err="1"/>
              <a:t>цен</a:t>
            </a:r>
            <a:r>
              <a:rPr lang="uk-UA" sz="2000" b="1" i="1" dirty="0"/>
              <a:t> и </a:t>
            </a:r>
            <a:r>
              <a:rPr lang="uk-UA" sz="2000" b="1" i="1" dirty="0" err="1"/>
              <a:t>поэтому</a:t>
            </a:r>
            <a:r>
              <a:rPr lang="uk-UA" sz="2000" b="1" i="1" dirty="0"/>
              <a:t> </a:t>
            </a:r>
            <a:r>
              <a:rPr lang="uk-UA" sz="2000" b="1" i="1" dirty="0" err="1"/>
              <a:t>она</a:t>
            </a:r>
            <a:r>
              <a:rPr lang="uk-UA" sz="2000" b="1" i="1" dirty="0"/>
              <a:t> не могла </a:t>
            </a:r>
            <a:r>
              <a:rPr lang="uk-UA" sz="2000" b="1" i="1" dirty="0" err="1"/>
              <a:t>исследовать</a:t>
            </a:r>
            <a:r>
              <a:rPr lang="uk-UA" sz="2000" b="1" i="1" dirty="0"/>
              <a:t> </a:t>
            </a:r>
            <a:r>
              <a:rPr lang="uk-UA" sz="2000" b="1" i="1" dirty="0" err="1"/>
              <a:t>как</a:t>
            </a:r>
            <a:r>
              <a:rPr lang="uk-UA" sz="2000" b="1" i="1" dirty="0"/>
              <a:t> </a:t>
            </a:r>
            <a:r>
              <a:rPr lang="uk-UA" sz="2000" b="1" i="1" dirty="0" err="1"/>
              <a:t>технологические</a:t>
            </a:r>
            <a:r>
              <a:rPr lang="uk-UA" sz="2000" b="1" i="1" dirty="0"/>
              <a:t> </a:t>
            </a:r>
            <a:r>
              <a:rPr lang="uk-UA" sz="2000" b="1" i="1" dirty="0" err="1"/>
              <a:t>изменения</a:t>
            </a:r>
            <a:r>
              <a:rPr lang="uk-UA" sz="2000" b="1" i="1" dirty="0"/>
              <a:t> </a:t>
            </a:r>
            <a:r>
              <a:rPr lang="uk-UA" sz="2000" b="1" i="1" dirty="0" err="1"/>
              <a:t>влияют</a:t>
            </a:r>
            <a:r>
              <a:rPr lang="uk-UA" sz="2000" b="1" i="1" dirty="0"/>
              <a:t> </a:t>
            </a:r>
            <a:r>
              <a:rPr lang="uk-UA" sz="2000" b="1" i="1" dirty="0" err="1"/>
              <a:t>долгосрочное</a:t>
            </a:r>
            <a:r>
              <a:rPr lang="uk-UA" sz="2000" b="1" i="1" dirty="0"/>
              <a:t> </a:t>
            </a:r>
            <a:r>
              <a:rPr lang="uk-UA" sz="2000" b="1" i="1" dirty="0" err="1"/>
              <a:t>развитие</a:t>
            </a:r>
            <a:r>
              <a:rPr lang="uk-UA" sz="2000" b="1" i="1" dirty="0"/>
              <a:t> </a:t>
            </a:r>
            <a:r>
              <a:rPr lang="uk-UA" sz="2000" b="1" i="1" dirty="0" err="1"/>
              <a:t>общества</a:t>
            </a:r>
            <a:r>
              <a:rPr lang="uk-UA" sz="2000" b="1" i="1" dirty="0"/>
              <a:t>. </a:t>
            </a:r>
            <a:endParaRPr lang="uk-UA" sz="2000" b="1" i="1" dirty="0" smtClean="0"/>
          </a:p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200" b="1" dirty="0" err="1">
                <a:solidFill>
                  <a:srgbClr val="0033CC"/>
                </a:solidFill>
              </a:rPr>
              <a:t>Неоклассический</a:t>
            </a:r>
            <a:r>
              <a:rPr lang="uk-UA" sz="2200" b="1" dirty="0">
                <a:solidFill>
                  <a:srgbClr val="0033CC"/>
                </a:solidFill>
              </a:rPr>
              <a:t> </a:t>
            </a:r>
            <a:r>
              <a:rPr lang="uk-UA" sz="2200" b="1" dirty="0" err="1">
                <a:solidFill>
                  <a:srgbClr val="0033CC"/>
                </a:solidFill>
              </a:rPr>
              <a:t>ренессанс</a:t>
            </a:r>
            <a:r>
              <a:rPr lang="uk-UA" sz="2200" dirty="0">
                <a:solidFill>
                  <a:srgbClr val="0033CC"/>
                </a:solidFill>
              </a:rPr>
              <a:t> </a:t>
            </a:r>
            <a:r>
              <a:rPr lang="uk-UA" sz="1800" b="1" dirty="0" smtClean="0"/>
              <a:t>(</a:t>
            </a:r>
            <a:r>
              <a:rPr lang="uk-UA" sz="1800" b="1" dirty="0" err="1" smtClean="0"/>
              <a:t>вторая</a:t>
            </a:r>
            <a:r>
              <a:rPr lang="uk-UA" sz="1800" b="1" dirty="0" smtClean="0"/>
              <a:t> пол.50-х гг. </a:t>
            </a:r>
            <a:r>
              <a:rPr lang="uk-UA" sz="1800" b="1" dirty="0"/>
              <a:t>ХХ </a:t>
            </a:r>
            <a:r>
              <a:rPr lang="uk-UA" sz="1800" b="1" dirty="0" smtClean="0"/>
              <a:t>ст.)</a:t>
            </a:r>
            <a:endParaRPr lang="ru-RU" sz="1800" b="1" dirty="0"/>
          </a:p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000" b="1" dirty="0">
                <a:solidFill>
                  <a:srgbClr val="C00000"/>
                </a:solidFill>
              </a:rPr>
              <a:t>Представители: </a:t>
            </a:r>
            <a:r>
              <a:rPr lang="uk-UA" sz="1800" b="1" dirty="0" err="1" smtClean="0"/>
              <a:t>М.Абрамовиц</a:t>
            </a:r>
            <a:r>
              <a:rPr lang="uk-UA" sz="1800" b="1" dirty="0"/>
              <a:t>, </a:t>
            </a:r>
            <a:r>
              <a:rPr lang="uk-UA" sz="1800" b="1" dirty="0" err="1"/>
              <a:t>Э.Денисон</a:t>
            </a:r>
            <a:r>
              <a:rPr lang="uk-UA" sz="1800" b="1" dirty="0"/>
              <a:t>, Д. </a:t>
            </a:r>
            <a:r>
              <a:rPr lang="uk-UA" sz="1800" b="1" dirty="0" err="1" smtClean="0"/>
              <a:t>Кендрик</a:t>
            </a:r>
            <a:endParaRPr lang="uk-UA" sz="1800" b="1" dirty="0" smtClean="0"/>
          </a:p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i="1" dirty="0" err="1" smtClean="0"/>
              <a:t>Исследователи</a:t>
            </a:r>
            <a:r>
              <a:rPr lang="uk-UA" sz="1800" b="1" i="1" dirty="0" smtClean="0"/>
              <a:t> </a:t>
            </a:r>
            <a:r>
              <a:rPr lang="uk-UA" sz="1800" b="1" i="1" dirty="0" err="1"/>
              <a:t>выдвинули</a:t>
            </a:r>
            <a:r>
              <a:rPr lang="uk-UA" sz="1800" b="1" i="1" dirty="0"/>
              <a:t> </a:t>
            </a:r>
            <a:r>
              <a:rPr lang="uk-UA" sz="1800" b="1" i="1" dirty="0" err="1"/>
              <a:t>гипотезу</a:t>
            </a:r>
            <a:r>
              <a:rPr lang="uk-UA" sz="1800" b="1" i="1" dirty="0"/>
              <a:t>, </a:t>
            </a:r>
            <a:r>
              <a:rPr lang="uk-UA" sz="1800" b="1" i="1" dirty="0" err="1"/>
              <a:t>согласно</a:t>
            </a:r>
            <a:r>
              <a:rPr lang="uk-UA" sz="1800" b="1" i="1" dirty="0"/>
              <a:t> </a:t>
            </a:r>
            <a:r>
              <a:rPr lang="uk-UA" sz="1800" b="1" i="1" dirty="0" err="1"/>
              <a:t>которой</a:t>
            </a:r>
            <a:r>
              <a:rPr lang="uk-UA" sz="1800" b="1" i="1" dirty="0"/>
              <a:t> </a:t>
            </a:r>
            <a:r>
              <a:rPr lang="uk-UA" sz="1800" b="1" i="1" dirty="0" err="1"/>
              <a:t>дополнительный</a:t>
            </a:r>
            <a:r>
              <a:rPr lang="uk-UA" sz="1800" b="1" i="1" dirty="0"/>
              <a:t> темп роста </a:t>
            </a:r>
            <a:r>
              <a:rPr lang="uk-UA" sz="1800" b="1" i="1" dirty="0" err="1" smtClean="0"/>
              <a:t>экономики</a:t>
            </a:r>
            <a:r>
              <a:rPr lang="uk-UA" sz="1800" b="1" i="1" dirty="0" smtClean="0"/>
              <a:t> США </a:t>
            </a:r>
            <a:r>
              <a:rPr lang="uk-UA" sz="1800" b="1" i="1" dirty="0" err="1"/>
              <a:t>обусловлен</a:t>
            </a:r>
            <a:r>
              <a:rPr lang="uk-UA" sz="1800" b="1" i="1" dirty="0"/>
              <a:t> </a:t>
            </a:r>
            <a:r>
              <a:rPr lang="uk-UA" sz="1800" b="1" i="1" dirty="0" err="1">
                <a:solidFill>
                  <a:srgbClr val="FF0000"/>
                </a:solidFill>
              </a:rPr>
              <a:t>научно-техническим</a:t>
            </a:r>
            <a:r>
              <a:rPr lang="uk-UA" sz="1800" b="1" i="1" dirty="0">
                <a:solidFill>
                  <a:srgbClr val="FF0000"/>
                </a:solidFill>
              </a:rPr>
              <a:t> </a:t>
            </a:r>
            <a:r>
              <a:rPr lang="uk-UA" sz="1800" b="1" i="1" dirty="0" err="1">
                <a:solidFill>
                  <a:srgbClr val="FF0000"/>
                </a:solidFill>
              </a:rPr>
              <a:t>прогрессом</a:t>
            </a:r>
            <a:endParaRPr lang="ru-RU" sz="1800" b="1" i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2988" y="14288"/>
            <a:ext cx="7499350" cy="4175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Становление и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теории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ъект 2"/>
          <p:cNvSpPr>
            <a:spLocks noGrp="1"/>
          </p:cNvSpPr>
          <p:nvPr>
            <p:ph idx="1"/>
          </p:nvPr>
        </p:nvSpPr>
        <p:spPr>
          <a:xfrm>
            <a:off x="971550" y="836613"/>
            <a:ext cx="8172450" cy="5411787"/>
          </a:xfrm>
        </p:spPr>
        <p:txBody>
          <a:bodyPr/>
          <a:lstStyle/>
          <a:p>
            <a:pPr marL="80963" indent="0" algn="ctr" eaLnBrk="1" hangingPunct="1">
              <a:buFont typeface="Wingdings 2" pitchFamily="18" charset="2"/>
              <a:buNone/>
            </a:pPr>
            <a:r>
              <a:rPr lang="uk-UA" sz="2400" b="1" smtClean="0"/>
              <a:t>Определение инноваций по Йозефу Шумпетеру </a:t>
            </a:r>
            <a:r>
              <a:rPr lang="uk-UA" sz="1800" b="1" smtClean="0"/>
              <a:t>(1883-1950)</a:t>
            </a:r>
          </a:p>
          <a:p>
            <a:pPr marL="80963" indent="0" algn="ctr" eaLnBrk="1" hangingPunct="1">
              <a:buFont typeface="Wingdings 2" pitchFamily="18" charset="2"/>
              <a:buNone/>
            </a:pPr>
            <a:endParaRPr lang="uk-UA" sz="1800" b="1" i="1" smtClean="0"/>
          </a:p>
          <a:p>
            <a:pPr marL="80963" indent="0" algn="ctr" eaLnBrk="1" hangingPunct="1">
              <a:buFont typeface="Wingdings 2" pitchFamily="18" charset="2"/>
              <a:buNone/>
            </a:pPr>
            <a:r>
              <a:rPr lang="uk-UA" sz="2400" b="1" i="1" smtClean="0"/>
              <a:t>Понятие "инновация" </a:t>
            </a:r>
            <a:r>
              <a:rPr lang="uk-UA" sz="2400" b="1" i="1" smtClean="0">
                <a:solidFill>
                  <a:srgbClr val="FF0000"/>
                </a:solidFill>
              </a:rPr>
              <a:t>впервые</a:t>
            </a:r>
            <a:r>
              <a:rPr lang="uk-UA" sz="2400" b="1" i="1" smtClean="0"/>
              <a:t> был введен </a:t>
            </a:r>
          </a:p>
          <a:p>
            <a:pPr marL="80963" indent="0" algn="ctr" eaLnBrk="1" hangingPunct="1">
              <a:buFont typeface="Wingdings 2" pitchFamily="18" charset="2"/>
              <a:buNone/>
            </a:pPr>
            <a:r>
              <a:rPr lang="uk-UA" sz="2400" b="1" i="1" smtClean="0"/>
              <a:t>И. Шумпетером в его книге "Теория экономического развития" (1912), </a:t>
            </a:r>
            <a:r>
              <a:rPr lang="uk-UA" sz="2400" smtClean="0"/>
              <a:t>где этот термин назывался</a:t>
            </a:r>
          </a:p>
          <a:p>
            <a:pPr marL="80963" indent="0" algn="ctr" eaLnBrk="1" hangingPunct="1">
              <a:buFont typeface="Wingdings 2" pitchFamily="18" charset="2"/>
              <a:buNone/>
            </a:pPr>
            <a:r>
              <a:rPr lang="uk-UA" sz="2400" smtClean="0"/>
              <a:t> "</a:t>
            </a:r>
            <a:r>
              <a:rPr lang="uk-UA" sz="2400" smtClean="0">
                <a:solidFill>
                  <a:srgbClr val="FF0000"/>
                </a:solidFill>
              </a:rPr>
              <a:t>новая комбинация</a:t>
            </a:r>
            <a:r>
              <a:rPr lang="uk-UA" sz="2400" smtClean="0"/>
              <a:t>". </a:t>
            </a:r>
          </a:p>
          <a:p>
            <a:pPr marL="80963" indent="0" algn="ctr" eaLnBrk="1" hangingPunct="1">
              <a:buFont typeface="Wingdings 2" pitchFamily="18" charset="2"/>
              <a:buNone/>
            </a:pPr>
            <a:r>
              <a:rPr lang="uk-UA" sz="2400" b="1" smtClean="0">
                <a:solidFill>
                  <a:srgbClr val="0033CC"/>
                </a:solidFill>
              </a:rPr>
              <a:t>Под этим понятием он понимал </a:t>
            </a:r>
            <a:r>
              <a:rPr lang="uk-UA" sz="2400" b="1" smtClean="0">
                <a:solidFill>
                  <a:srgbClr val="00B050"/>
                </a:solidFill>
              </a:rPr>
              <a:t>другое качество </a:t>
            </a:r>
            <a:r>
              <a:rPr lang="uk-UA" sz="2400" b="1" smtClean="0">
                <a:solidFill>
                  <a:srgbClr val="0033CC"/>
                </a:solidFill>
              </a:rPr>
              <a:t>средств производства, которая достигается </a:t>
            </a:r>
            <a:r>
              <a:rPr lang="uk-UA" sz="2400" b="1" smtClean="0">
                <a:solidFill>
                  <a:srgbClr val="00B050"/>
                </a:solidFill>
              </a:rPr>
              <a:t>не путем мелких улучшений </a:t>
            </a:r>
            <a:r>
              <a:rPr lang="uk-UA" sz="2400" b="1" smtClean="0">
                <a:solidFill>
                  <a:srgbClr val="0033CC"/>
                </a:solidFill>
              </a:rPr>
              <a:t>старого оборудования или имеющейся организационной системы, а появляется рядом с ними, </a:t>
            </a:r>
            <a:r>
              <a:rPr lang="uk-UA" sz="2400" b="1" smtClean="0">
                <a:solidFill>
                  <a:srgbClr val="00B050"/>
                </a:solidFill>
              </a:rPr>
              <a:t>из-за введения новых средств производства</a:t>
            </a:r>
            <a:r>
              <a:rPr lang="uk-UA" sz="2400" b="1" smtClean="0">
                <a:solidFill>
                  <a:srgbClr val="0033CC"/>
                </a:solidFill>
              </a:rPr>
              <a:t> или систем его организации</a:t>
            </a:r>
            <a:r>
              <a:rPr lang="uk-UA" sz="1800" b="1" smtClean="0">
                <a:solidFill>
                  <a:srgbClr val="0033CC"/>
                </a:solidFill>
              </a:rPr>
              <a:t>.</a:t>
            </a:r>
            <a:endParaRPr lang="ru-RU" sz="1800" b="1" smtClean="0">
              <a:solidFill>
                <a:srgbClr val="0033CC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2988" y="14288"/>
            <a:ext cx="7499350" cy="4175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Становление и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теории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692150"/>
            <a:ext cx="7499350" cy="5556250"/>
          </a:xfrm>
        </p:spPr>
        <p:txBody>
          <a:bodyPr>
            <a:normAutofit fontScale="92500" lnSpcReduction="20000"/>
          </a:bodyPr>
          <a:lstStyle/>
          <a:p>
            <a:pPr marL="82296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b="1" i="1" dirty="0" err="1" smtClean="0"/>
              <a:t>Теория</a:t>
            </a:r>
            <a:r>
              <a:rPr lang="uk-UA" sz="2400" b="1" i="1" dirty="0" smtClean="0"/>
              <a:t> </a:t>
            </a:r>
            <a:r>
              <a:rPr lang="uk-UA" sz="2400" b="1" i="1" dirty="0"/>
              <a:t>«</a:t>
            </a:r>
            <a:r>
              <a:rPr lang="uk-UA" sz="2400" b="1" i="1" dirty="0" err="1" smtClean="0"/>
              <a:t>длинных</a:t>
            </a:r>
            <a:r>
              <a:rPr lang="uk-UA" sz="2400" b="1" i="1" dirty="0" smtClean="0"/>
              <a:t> </a:t>
            </a:r>
            <a:r>
              <a:rPr lang="uk-UA" sz="2400" b="1" i="1" dirty="0" err="1"/>
              <a:t>волн</a:t>
            </a:r>
            <a:r>
              <a:rPr lang="uk-UA" sz="2400" b="1" i="1" dirty="0"/>
              <a:t>» Н. </a:t>
            </a:r>
            <a:r>
              <a:rPr lang="uk-UA" sz="2400" b="1" i="1" dirty="0" err="1" smtClean="0"/>
              <a:t>Кондратьева</a:t>
            </a:r>
            <a:r>
              <a:rPr lang="uk-UA" sz="2400" b="1" i="1" dirty="0" smtClean="0"/>
              <a:t> </a:t>
            </a:r>
            <a:r>
              <a:rPr lang="uk-UA" sz="2400" dirty="0"/>
              <a:t>(1892-1938</a:t>
            </a:r>
            <a:r>
              <a:rPr lang="uk-UA" sz="2400" dirty="0" smtClean="0"/>
              <a:t>)</a:t>
            </a:r>
          </a:p>
          <a:p>
            <a:pPr marL="82296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000" dirty="0"/>
              <a:t>Н.Д. </a:t>
            </a:r>
            <a:r>
              <a:rPr lang="uk-UA" sz="2000" dirty="0" err="1"/>
              <a:t>Кондратьев</a:t>
            </a:r>
            <a:r>
              <a:rPr lang="uk-UA" sz="2000" dirty="0"/>
              <a:t> </a:t>
            </a:r>
            <a:r>
              <a:rPr lang="uk-UA" sz="2000" dirty="0" err="1"/>
              <a:t>осуществил</a:t>
            </a:r>
            <a:r>
              <a:rPr lang="uk-UA" sz="2000" dirty="0"/>
              <a:t> </a:t>
            </a:r>
            <a:r>
              <a:rPr lang="uk-UA" sz="2000" dirty="0" err="1"/>
              <a:t>анализ</a:t>
            </a:r>
            <a:r>
              <a:rPr lang="uk-UA" sz="2000" dirty="0"/>
              <a:t> </a:t>
            </a:r>
            <a:r>
              <a:rPr lang="uk-UA" sz="2000" dirty="0" err="1"/>
              <a:t>статистических</a:t>
            </a:r>
            <a:r>
              <a:rPr lang="uk-UA" sz="2000" dirty="0"/>
              <a:t> </a:t>
            </a:r>
            <a:r>
              <a:rPr lang="uk-UA" sz="2000" dirty="0" err="1"/>
              <a:t>данных</a:t>
            </a:r>
            <a:r>
              <a:rPr lang="uk-UA" sz="2000" dirty="0"/>
              <a:t> 4 </a:t>
            </a:r>
            <a:r>
              <a:rPr lang="uk-UA" sz="2000" dirty="0" err="1"/>
              <a:t>ведущих</a:t>
            </a:r>
            <a:r>
              <a:rPr lang="uk-UA" sz="2000" dirty="0"/>
              <a:t> </a:t>
            </a:r>
            <a:r>
              <a:rPr lang="uk-UA" sz="2000" dirty="0" err="1"/>
              <a:t>капиталистических</a:t>
            </a:r>
            <a:r>
              <a:rPr lang="uk-UA" sz="2000" dirty="0"/>
              <a:t> </a:t>
            </a:r>
            <a:r>
              <a:rPr lang="uk-UA" sz="2000" dirty="0" err="1"/>
              <a:t>стран</a:t>
            </a:r>
            <a:r>
              <a:rPr lang="uk-UA" sz="2000" dirty="0"/>
              <a:t> </a:t>
            </a:r>
            <a:r>
              <a:rPr lang="uk-UA" sz="2000" b="1" dirty="0"/>
              <a:t>- </a:t>
            </a:r>
            <a:r>
              <a:rPr lang="uk-UA" sz="2000" b="1" dirty="0" err="1"/>
              <a:t>Англии</a:t>
            </a:r>
            <a:r>
              <a:rPr lang="uk-UA" sz="2000" b="1" dirty="0"/>
              <a:t>, </a:t>
            </a:r>
            <a:r>
              <a:rPr lang="uk-UA" sz="2000" b="1" dirty="0" err="1"/>
              <a:t>Франции</a:t>
            </a:r>
            <a:r>
              <a:rPr lang="uk-UA" sz="2000" b="1" dirty="0"/>
              <a:t>, США, </a:t>
            </a:r>
            <a:r>
              <a:rPr lang="uk-UA" sz="2000" b="1" dirty="0" err="1" smtClean="0"/>
              <a:t>Германии</a:t>
            </a:r>
            <a:endParaRPr lang="ru-RU" sz="2000" b="1" dirty="0"/>
          </a:p>
          <a:p>
            <a:pPr marL="82296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/>
              <a:t>Главный вывод в исследовании: </a:t>
            </a:r>
            <a:r>
              <a:rPr lang="uk-UA" sz="2000" b="1" u="sng" dirty="0" err="1">
                <a:solidFill>
                  <a:srgbClr val="00B050"/>
                </a:solidFill>
              </a:rPr>
              <a:t>существуют</a:t>
            </a:r>
            <a:r>
              <a:rPr lang="uk-UA" sz="2000" b="1" u="sng" dirty="0">
                <a:solidFill>
                  <a:srgbClr val="00B050"/>
                </a:solidFill>
              </a:rPr>
              <a:t> </a:t>
            </a:r>
            <a:r>
              <a:rPr lang="uk-UA" sz="2000" b="1" u="sng" dirty="0" err="1">
                <a:solidFill>
                  <a:srgbClr val="00B050"/>
                </a:solidFill>
              </a:rPr>
              <a:t>циклы</a:t>
            </a:r>
            <a:r>
              <a:rPr lang="uk-UA" sz="2000" b="1" u="sng" dirty="0">
                <a:solidFill>
                  <a:srgbClr val="00B050"/>
                </a:solidFill>
              </a:rPr>
              <a:t> </a:t>
            </a:r>
            <a:r>
              <a:rPr lang="uk-UA" sz="2000" b="1" u="sng" dirty="0" err="1">
                <a:solidFill>
                  <a:srgbClr val="00B050"/>
                </a:solidFill>
              </a:rPr>
              <a:t>экономической</a:t>
            </a:r>
            <a:r>
              <a:rPr lang="uk-UA" sz="2000" b="1" u="sng" dirty="0">
                <a:solidFill>
                  <a:srgbClr val="00B050"/>
                </a:solidFill>
              </a:rPr>
              <a:t> </a:t>
            </a:r>
            <a:r>
              <a:rPr lang="uk-UA" sz="2000" b="1" u="sng" dirty="0" err="1">
                <a:solidFill>
                  <a:srgbClr val="00B050"/>
                </a:solidFill>
              </a:rPr>
              <a:t>конъюнктуры</a:t>
            </a:r>
            <a:r>
              <a:rPr lang="uk-UA" sz="2000" b="1" u="sng" dirty="0">
                <a:solidFill>
                  <a:srgbClr val="00B050"/>
                </a:solidFill>
              </a:rPr>
              <a:t> - «</a:t>
            </a:r>
            <a:r>
              <a:rPr lang="uk-UA" sz="2000" b="1" u="sng" dirty="0" err="1">
                <a:solidFill>
                  <a:srgbClr val="00B050"/>
                </a:solidFill>
              </a:rPr>
              <a:t>длинные</a:t>
            </a:r>
            <a:r>
              <a:rPr lang="uk-UA" sz="2000" b="1" u="sng" dirty="0">
                <a:solidFill>
                  <a:srgbClr val="00B050"/>
                </a:solidFill>
              </a:rPr>
              <a:t> </a:t>
            </a:r>
            <a:r>
              <a:rPr lang="uk-UA" sz="2000" b="1" u="sng" dirty="0" err="1">
                <a:solidFill>
                  <a:srgbClr val="00B050"/>
                </a:solidFill>
              </a:rPr>
              <a:t>волны</a:t>
            </a:r>
            <a:r>
              <a:rPr lang="uk-UA" sz="2000" b="1" u="sng" dirty="0">
                <a:solidFill>
                  <a:srgbClr val="00B050"/>
                </a:solidFill>
              </a:rPr>
              <a:t>» </a:t>
            </a:r>
            <a:r>
              <a:rPr lang="uk-UA" sz="2000" dirty="0" err="1"/>
              <a:t>со</a:t>
            </a:r>
            <a:r>
              <a:rPr lang="uk-UA" sz="2000" dirty="0"/>
              <a:t> </a:t>
            </a:r>
            <a:r>
              <a:rPr lang="uk-UA" sz="2000" dirty="0" err="1"/>
              <a:t>средней</a:t>
            </a:r>
            <a:r>
              <a:rPr lang="uk-UA" sz="2000" dirty="0"/>
              <a:t> </a:t>
            </a:r>
            <a:r>
              <a:rPr lang="uk-UA" sz="2000" dirty="0" err="1"/>
              <a:t>продолжительностью</a:t>
            </a:r>
            <a:r>
              <a:rPr lang="uk-UA" sz="2000" dirty="0"/>
              <a:t> 54 </a:t>
            </a:r>
            <a:r>
              <a:rPr lang="uk-UA" sz="2000" dirty="0" err="1"/>
              <a:t>года</a:t>
            </a:r>
            <a:r>
              <a:rPr lang="uk-UA" sz="2000" dirty="0"/>
              <a:t> (</a:t>
            </a:r>
            <a:r>
              <a:rPr lang="uk-UA" sz="2000" dirty="0" err="1"/>
              <a:t>оживление</a:t>
            </a:r>
            <a:r>
              <a:rPr lang="uk-UA" sz="2000" dirty="0"/>
              <a:t> </a:t>
            </a:r>
            <a:r>
              <a:rPr lang="uk-UA" sz="2000" dirty="0" err="1"/>
              <a:t>производства</a:t>
            </a:r>
            <a:r>
              <a:rPr lang="uk-UA" sz="2000" dirty="0"/>
              <a:t>, потом его </a:t>
            </a:r>
            <a:r>
              <a:rPr lang="uk-UA" sz="2000" dirty="0" err="1"/>
              <a:t>бурный</a:t>
            </a:r>
            <a:r>
              <a:rPr lang="uk-UA" sz="2000" dirty="0"/>
              <a:t> </a:t>
            </a:r>
            <a:r>
              <a:rPr lang="uk-UA" sz="2000" dirty="0" err="1"/>
              <a:t>подъем</a:t>
            </a:r>
            <a:r>
              <a:rPr lang="uk-UA" sz="2000" dirty="0"/>
              <a:t>, </a:t>
            </a:r>
            <a:r>
              <a:rPr lang="uk-UA" sz="2000" dirty="0" err="1"/>
              <a:t>кризис</a:t>
            </a:r>
            <a:r>
              <a:rPr lang="uk-UA" sz="2000" dirty="0"/>
              <a:t> </a:t>
            </a:r>
            <a:r>
              <a:rPr lang="uk-UA" sz="2000" dirty="0" err="1"/>
              <a:t>перепроизводства</a:t>
            </a:r>
            <a:r>
              <a:rPr lang="uk-UA" sz="2000" dirty="0"/>
              <a:t>, </a:t>
            </a:r>
            <a:r>
              <a:rPr lang="uk-UA" sz="2000" dirty="0" err="1"/>
              <a:t>которая</a:t>
            </a:r>
            <a:r>
              <a:rPr lang="uk-UA" sz="2000" dirty="0"/>
              <a:t> </a:t>
            </a:r>
            <a:r>
              <a:rPr lang="uk-UA" sz="2000" dirty="0" err="1"/>
              <a:t>переходит</a:t>
            </a:r>
            <a:r>
              <a:rPr lang="uk-UA" sz="2000" dirty="0"/>
              <a:t> в </a:t>
            </a:r>
            <a:r>
              <a:rPr lang="uk-UA" sz="2000" dirty="0" err="1"/>
              <a:t>стадию</a:t>
            </a:r>
            <a:r>
              <a:rPr lang="uk-UA" sz="2000" dirty="0"/>
              <a:t> </a:t>
            </a:r>
            <a:r>
              <a:rPr lang="uk-UA" sz="2000" dirty="0" err="1"/>
              <a:t>депрессии</a:t>
            </a:r>
            <a:r>
              <a:rPr lang="uk-UA" sz="2000" dirty="0" smtClean="0"/>
              <a:t>)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000" b="1" dirty="0"/>
              <a:t>По </a:t>
            </a:r>
            <a:r>
              <a:rPr lang="uk-UA" sz="2000" b="1" dirty="0" err="1"/>
              <a:t>теории</a:t>
            </a:r>
            <a:r>
              <a:rPr lang="uk-UA" sz="2000" b="1" dirty="0"/>
              <a:t> Н.Д. </a:t>
            </a:r>
            <a:r>
              <a:rPr lang="uk-UA" sz="2000" b="1" dirty="0" err="1" smtClean="0"/>
              <a:t>Кондратьева</a:t>
            </a:r>
            <a:r>
              <a:rPr lang="uk-UA" sz="2000" b="1" dirty="0" smtClean="0"/>
              <a:t>, </a:t>
            </a:r>
            <a:r>
              <a:rPr lang="uk-UA" sz="2000" b="1" dirty="0" err="1">
                <a:solidFill>
                  <a:srgbClr val="FF0000"/>
                </a:solidFill>
              </a:rPr>
              <a:t>история</a:t>
            </a:r>
            <a:r>
              <a:rPr lang="uk-UA" sz="2000" b="1" dirty="0">
                <a:solidFill>
                  <a:srgbClr val="FF0000"/>
                </a:solidFill>
              </a:rPr>
              <a:t> НТП </a:t>
            </a:r>
            <a:r>
              <a:rPr lang="uk-UA" sz="2000" b="1" dirty="0" err="1"/>
              <a:t>начиная</a:t>
            </a:r>
            <a:r>
              <a:rPr lang="uk-UA" sz="2000" b="1" dirty="0"/>
              <a:t> с </a:t>
            </a:r>
            <a:r>
              <a:rPr lang="uk-UA" sz="2000" b="1" dirty="0" err="1"/>
              <a:t>промышленной</a:t>
            </a:r>
            <a:r>
              <a:rPr lang="uk-UA" sz="2000" b="1" dirty="0"/>
              <a:t> </a:t>
            </a:r>
            <a:r>
              <a:rPr lang="uk-UA" sz="2000" b="1" dirty="0" err="1"/>
              <a:t>революции</a:t>
            </a:r>
            <a:r>
              <a:rPr lang="uk-UA" sz="2000" b="1" dirty="0"/>
              <a:t> </a:t>
            </a:r>
            <a:r>
              <a:rPr lang="uk-UA" sz="2000" b="1" dirty="0" err="1"/>
              <a:t>второй</a:t>
            </a:r>
            <a:r>
              <a:rPr lang="uk-UA" sz="2000" b="1" dirty="0"/>
              <a:t> </a:t>
            </a:r>
            <a:r>
              <a:rPr lang="uk-UA" sz="2000" b="1" dirty="0" err="1"/>
              <a:t>половины</a:t>
            </a:r>
            <a:r>
              <a:rPr lang="uk-UA" sz="2000" b="1" dirty="0"/>
              <a:t> XVIII </a:t>
            </a:r>
            <a:r>
              <a:rPr lang="uk-UA" sz="2000" b="1" dirty="0" err="1"/>
              <a:t>века</a:t>
            </a:r>
            <a:r>
              <a:rPr lang="uk-UA" sz="2000" b="1" dirty="0"/>
              <a:t>, </a:t>
            </a:r>
            <a:r>
              <a:rPr lang="uk-UA" sz="2000" b="1" dirty="0" err="1"/>
              <a:t>насчитывает</a:t>
            </a:r>
            <a:r>
              <a:rPr lang="uk-UA" sz="2000" b="1" dirty="0"/>
              <a:t> 5 </a:t>
            </a:r>
            <a:r>
              <a:rPr lang="uk-UA" sz="2000" b="1" dirty="0" err="1"/>
              <a:t>волн</a:t>
            </a:r>
            <a:r>
              <a:rPr lang="uk-UA" sz="2000" b="1" dirty="0"/>
              <a:t> с циклами 50-60 лет, в результате </a:t>
            </a:r>
            <a:r>
              <a:rPr lang="uk-UA" sz="2000" b="1" dirty="0" err="1"/>
              <a:t>которых</a:t>
            </a:r>
            <a:r>
              <a:rPr lang="uk-UA" sz="2000" b="1" dirty="0"/>
              <a:t> </a:t>
            </a:r>
            <a:r>
              <a:rPr lang="uk-UA" sz="2000" b="1" dirty="0" err="1"/>
              <a:t>образовалось</a:t>
            </a:r>
            <a:r>
              <a:rPr lang="uk-UA" sz="2000" b="1" dirty="0"/>
              <a:t> 5 </a:t>
            </a:r>
            <a:r>
              <a:rPr lang="uk-UA" sz="2000" b="1" dirty="0" err="1"/>
              <a:t>технологических</a:t>
            </a:r>
            <a:r>
              <a:rPr lang="uk-UA" sz="2000" b="1" dirty="0"/>
              <a:t> </a:t>
            </a:r>
            <a:r>
              <a:rPr lang="uk-UA" sz="2000" b="1" dirty="0" err="1"/>
              <a:t>укладов</a:t>
            </a:r>
            <a:r>
              <a:rPr lang="uk-UA" sz="2000" b="1" dirty="0"/>
              <a:t>.</a:t>
            </a:r>
            <a:endParaRPr lang="ru-RU" sz="2000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000" b="1" dirty="0" smtClean="0">
                <a:solidFill>
                  <a:srgbClr val="C00000"/>
                </a:solidFill>
              </a:rPr>
              <a:t>І </a:t>
            </a:r>
            <a:r>
              <a:rPr lang="uk-UA" sz="2000" b="1" dirty="0" err="1">
                <a:solidFill>
                  <a:srgbClr val="C00000"/>
                </a:solidFill>
              </a:rPr>
              <a:t>волна</a:t>
            </a:r>
            <a:r>
              <a:rPr lang="uk-UA" sz="2000" b="1" dirty="0">
                <a:solidFill>
                  <a:srgbClr val="C00000"/>
                </a:solidFill>
              </a:rPr>
              <a:t> </a:t>
            </a:r>
            <a:r>
              <a:rPr lang="uk-UA" sz="2000" b="1" dirty="0"/>
              <a:t>(1785-1835) - </a:t>
            </a:r>
            <a:r>
              <a:rPr lang="uk-UA" sz="2000" b="1" dirty="0" err="1"/>
              <a:t>механизация</a:t>
            </a:r>
            <a:r>
              <a:rPr lang="uk-UA" sz="2000" b="1" dirty="0"/>
              <a:t> труда в </a:t>
            </a:r>
            <a:r>
              <a:rPr lang="uk-UA" sz="2000" b="1" dirty="0" err="1"/>
              <a:t>ткачестве</a:t>
            </a:r>
            <a:r>
              <a:rPr lang="uk-UA" sz="2000" b="1" dirty="0"/>
              <a:t>;</a:t>
            </a:r>
            <a:endParaRPr lang="ru-RU" sz="2000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000" b="1" dirty="0" smtClean="0">
                <a:solidFill>
                  <a:srgbClr val="C00000"/>
                </a:solidFill>
              </a:rPr>
              <a:t>ІІ </a:t>
            </a:r>
            <a:r>
              <a:rPr lang="uk-UA" sz="2000" b="1" dirty="0" err="1">
                <a:solidFill>
                  <a:srgbClr val="C00000"/>
                </a:solidFill>
              </a:rPr>
              <a:t>волна</a:t>
            </a:r>
            <a:r>
              <a:rPr lang="uk-UA" sz="2000" b="1" dirty="0">
                <a:solidFill>
                  <a:srgbClr val="C00000"/>
                </a:solidFill>
              </a:rPr>
              <a:t> </a:t>
            </a:r>
            <a:r>
              <a:rPr lang="uk-UA" sz="2000" b="1" dirty="0"/>
              <a:t>(1830-1890, середина XIX в.) - </a:t>
            </a:r>
            <a:r>
              <a:rPr lang="uk-UA" sz="2000" b="1" dirty="0" err="1" smtClean="0"/>
              <a:t>угледобыча</a:t>
            </a:r>
            <a:r>
              <a:rPr lang="uk-UA" sz="2000" b="1" dirty="0" smtClean="0"/>
              <a:t> </a:t>
            </a:r>
            <a:r>
              <a:rPr lang="uk-UA" sz="2000" b="1" dirty="0"/>
              <a:t>и </a:t>
            </a:r>
            <a:r>
              <a:rPr lang="uk-UA" sz="2000" b="1" dirty="0" err="1"/>
              <a:t>паровой</a:t>
            </a:r>
            <a:r>
              <a:rPr lang="uk-UA" sz="2000" b="1" dirty="0"/>
              <a:t> </a:t>
            </a:r>
            <a:r>
              <a:rPr lang="uk-UA" sz="2000" b="1" dirty="0" err="1"/>
              <a:t>двигатель</a:t>
            </a:r>
            <a:r>
              <a:rPr lang="uk-UA" sz="2000" b="1" dirty="0"/>
              <a:t>;</a:t>
            </a:r>
            <a:endParaRPr lang="ru-RU" sz="2000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000" b="1" dirty="0" smtClean="0">
                <a:solidFill>
                  <a:srgbClr val="C00000"/>
                </a:solidFill>
              </a:rPr>
              <a:t>ІІІ </a:t>
            </a:r>
            <a:r>
              <a:rPr lang="uk-UA" sz="2000" b="1" dirty="0" err="1">
                <a:solidFill>
                  <a:srgbClr val="C00000"/>
                </a:solidFill>
              </a:rPr>
              <a:t>волна</a:t>
            </a:r>
            <a:r>
              <a:rPr lang="uk-UA" sz="2000" b="1" dirty="0">
                <a:solidFill>
                  <a:srgbClr val="C00000"/>
                </a:solidFill>
              </a:rPr>
              <a:t> </a:t>
            </a:r>
            <a:r>
              <a:rPr lang="uk-UA" sz="2000" b="1" dirty="0"/>
              <a:t>(1880-1940, </a:t>
            </a:r>
            <a:r>
              <a:rPr lang="uk-UA" sz="2000" b="1" dirty="0" err="1"/>
              <a:t>конец</a:t>
            </a:r>
            <a:r>
              <a:rPr lang="uk-UA" sz="2000" b="1" dirty="0"/>
              <a:t> XIX - начало XX в.) - </a:t>
            </a:r>
            <a:r>
              <a:rPr lang="uk-UA" sz="2000" b="1" dirty="0" err="1" smtClean="0"/>
              <a:t>черная</a:t>
            </a:r>
            <a:r>
              <a:rPr lang="uk-UA" sz="2000" b="1" dirty="0" smtClean="0"/>
              <a:t> </a:t>
            </a:r>
            <a:r>
              <a:rPr lang="uk-UA" sz="2000" b="1" dirty="0" err="1"/>
              <a:t>металлургия</a:t>
            </a:r>
            <a:r>
              <a:rPr lang="uk-UA" sz="2000" b="1" dirty="0"/>
              <a:t>;</a:t>
            </a:r>
            <a:endParaRPr lang="ru-RU" sz="2000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000" b="1" dirty="0">
                <a:solidFill>
                  <a:srgbClr val="C00000"/>
                </a:solidFill>
              </a:rPr>
              <a:t>IV </a:t>
            </a:r>
            <a:r>
              <a:rPr lang="uk-UA" sz="2000" b="1" dirty="0" err="1">
                <a:solidFill>
                  <a:srgbClr val="C00000"/>
                </a:solidFill>
              </a:rPr>
              <a:t>волна</a:t>
            </a:r>
            <a:r>
              <a:rPr lang="uk-UA" sz="2000" b="1" dirty="0">
                <a:solidFill>
                  <a:srgbClr val="C00000"/>
                </a:solidFill>
              </a:rPr>
              <a:t> </a:t>
            </a:r>
            <a:r>
              <a:rPr lang="uk-UA" sz="2000" b="1" dirty="0"/>
              <a:t>(1930-1990) - </a:t>
            </a:r>
            <a:r>
              <a:rPr lang="uk-UA" sz="2000" b="1" dirty="0" err="1"/>
              <a:t>нефть</a:t>
            </a:r>
            <a:r>
              <a:rPr lang="uk-UA" sz="2000" b="1" dirty="0"/>
              <a:t> </a:t>
            </a:r>
            <a:r>
              <a:rPr lang="uk-UA" sz="2000" b="1" dirty="0" err="1"/>
              <a:t>вместе</a:t>
            </a:r>
            <a:r>
              <a:rPr lang="uk-UA" sz="2000" b="1" dirty="0"/>
              <a:t> с продуктами </a:t>
            </a:r>
            <a:r>
              <a:rPr lang="uk-UA" sz="2000" b="1" dirty="0" err="1"/>
              <a:t>органической</a:t>
            </a:r>
            <a:r>
              <a:rPr lang="uk-UA" sz="2000" b="1" dirty="0"/>
              <a:t> </a:t>
            </a:r>
            <a:r>
              <a:rPr lang="uk-UA" sz="2000" b="1" dirty="0" err="1"/>
              <a:t>химии</a:t>
            </a:r>
            <a:r>
              <a:rPr lang="uk-UA" sz="2000" b="1" dirty="0"/>
              <a:t>;</a:t>
            </a:r>
            <a:endParaRPr lang="ru-RU" sz="2000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000" b="1" dirty="0">
                <a:solidFill>
                  <a:srgbClr val="C00000"/>
                </a:solidFill>
              </a:rPr>
              <a:t>V </a:t>
            </a:r>
            <a:r>
              <a:rPr lang="uk-UA" sz="2000" b="1" dirty="0" err="1">
                <a:solidFill>
                  <a:srgbClr val="C00000"/>
                </a:solidFill>
              </a:rPr>
              <a:t>волна</a:t>
            </a:r>
            <a:r>
              <a:rPr lang="uk-UA" sz="2000" b="1" dirty="0">
                <a:solidFill>
                  <a:srgbClr val="C00000"/>
                </a:solidFill>
              </a:rPr>
              <a:t> </a:t>
            </a:r>
            <a:r>
              <a:rPr lang="uk-UA" sz="2000" b="1" dirty="0"/>
              <a:t>(1985-2035) - </a:t>
            </a:r>
            <a:r>
              <a:rPr lang="uk-UA" sz="2000" b="1" dirty="0" err="1"/>
              <a:t>микроэлектроника</a:t>
            </a:r>
            <a:r>
              <a:rPr lang="uk-UA" sz="2000" b="1" dirty="0"/>
              <a:t>.</a:t>
            </a:r>
            <a:endParaRPr lang="ru-RU" sz="2000" b="1" dirty="0"/>
          </a:p>
          <a:p>
            <a:pPr marL="82296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b="1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2988" y="14288"/>
            <a:ext cx="7499350" cy="4175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Становление и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теории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75120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0"/>
            <a:ext cx="7497763" cy="490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1.2. </a:t>
            </a:r>
            <a:r>
              <a:rPr lang="uk-UA" sz="2000" b="1" dirty="0" err="1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Место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роль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хозяйствования</a:t>
            </a:r>
            <a:endParaRPr lang="ru-RU" sz="2000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435100" y="692150"/>
            <a:ext cx="7499350" cy="59055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Рамка 3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5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1042988" y="836613"/>
            <a:ext cx="7993062" cy="2087562"/>
          </a:xfrm>
          <a:prstGeom prst="downArrowCallou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dirty="0">
                <a:solidFill>
                  <a:srgbClr val="002060"/>
                </a:solidFill>
              </a:rPr>
              <a:t>С точки </a:t>
            </a:r>
            <a:r>
              <a:rPr lang="uk-UA" sz="2400" b="1" i="1" dirty="0" err="1">
                <a:solidFill>
                  <a:srgbClr val="002060"/>
                </a:solidFill>
              </a:rPr>
              <a:t>зрения</a:t>
            </a:r>
            <a:r>
              <a:rPr lang="uk-UA" sz="2400" b="1" i="1" dirty="0">
                <a:solidFill>
                  <a:srgbClr val="002060"/>
                </a:solidFill>
              </a:rPr>
              <a:t> </a:t>
            </a:r>
            <a:r>
              <a:rPr lang="uk-UA" sz="2400" b="1" i="1" dirty="0" err="1">
                <a:solidFill>
                  <a:srgbClr val="002060"/>
                </a:solidFill>
              </a:rPr>
              <a:t>уровня</a:t>
            </a:r>
            <a:r>
              <a:rPr lang="uk-UA" sz="2400" b="1" i="1" dirty="0">
                <a:solidFill>
                  <a:srgbClr val="002060"/>
                </a:solidFill>
              </a:rPr>
              <a:t> </a:t>
            </a:r>
            <a:r>
              <a:rPr lang="uk-UA" sz="2400" b="1" i="1" dirty="0" err="1">
                <a:solidFill>
                  <a:srgbClr val="002060"/>
                </a:solidFill>
              </a:rPr>
              <a:t>развития</a:t>
            </a:r>
            <a:r>
              <a:rPr lang="uk-UA" sz="2400" b="1" i="1" dirty="0">
                <a:solidFill>
                  <a:srgbClr val="002060"/>
                </a:solidFill>
              </a:rPr>
              <a:t> </a:t>
            </a:r>
            <a:r>
              <a:rPr lang="uk-UA" sz="2400" b="1" i="1" dirty="0" err="1">
                <a:solidFill>
                  <a:srgbClr val="002060"/>
                </a:solidFill>
              </a:rPr>
              <a:t>стран</a:t>
            </a:r>
            <a:r>
              <a:rPr lang="uk-UA" sz="2400" b="1" i="1" dirty="0">
                <a:solidFill>
                  <a:srgbClr val="002060"/>
                </a:solidFill>
              </a:rPr>
              <a:t>, </a:t>
            </a:r>
            <a:r>
              <a:rPr lang="uk-UA" sz="2400" b="1" i="1" dirty="0" err="1">
                <a:solidFill>
                  <a:srgbClr val="002060"/>
                </a:solidFill>
              </a:rPr>
              <a:t>международной</a:t>
            </a:r>
            <a:r>
              <a:rPr lang="uk-UA" sz="2400" b="1" i="1" dirty="0">
                <a:solidFill>
                  <a:srgbClr val="002060"/>
                </a:solidFill>
              </a:rPr>
              <a:t> </a:t>
            </a:r>
            <a:r>
              <a:rPr lang="uk-UA" sz="2400" b="1" i="1" dirty="0" err="1">
                <a:solidFill>
                  <a:srgbClr val="002060"/>
                </a:solidFill>
              </a:rPr>
              <a:t>кооперации</a:t>
            </a:r>
            <a:r>
              <a:rPr lang="uk-UA" sz="2400" b="1" i="1" dirty="0">
                <a:solidFill>
                  <a:srgbClr val="002060"/>
                </a:solidFill>
              </a:rPr>
              <a:t> и </a:t>
            </a:r>
            <a:r>
              <a:rPr lang="uk-UA" sz="2400" b="1" i="1" dirty="0" err="1">
                <a:solidFill>
                  <a:srgbClr val="002060"/>
                </a:solidFill>
              </a:rPr>
              <a:t>интеграции</a:t>
            </a:r>
            <a:r>
              <a:rPr lang="uk-UA" sz="2400" b="1" i="1" dirty="0">
                <a:solidFill>
                  <a:srgbClr val="002060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u="sng" dirty="0" err="1">
                <a:solidFill>
                  <a:srgbClr val="FF0000"/>
                </a:solidFill>
              </a:rPr>
              <a:t>мировое</a:t>
            </a:r>
            <a:r>
              <a:rPr lang="uk-UA" sz="2400" b="1" i="1" u="sng" dirty="0">
                <a:solidFill>
                  <a:srgbClr val="FF0000"/>
                </a:solidFill>
              </a:rPr>
              <a:t> </a:t>
            </a:r>
            <a:r>
              <a:rPr lang="uk-UA" sz="2400" b="1" i="1" u="sng" dirty="0" err="1">
                <a:solidFill>
                  <a:srgbClr val="FF0000"/>
                </a:solidFill>
              </a:rPr>
              <a:t>сообщество</a:t>
            </a:r>
            <a:r>
              <a:rPr lang="uk-UA" sz="2400" b="1" i="1" u="sng" dirty="0">
                <a:solidFill>
                  <a:srgbClr val="002060"/>
                </a:solidFill>
              </a:rPr>
              <a:t> </a:t>
            </a:r>
            <a:r>
              <a:rPr lang="uk-UA" sz="2400" b="1" i="1" u="sng" dirty="0" err="1">
                <a:solidFill>
                  <a:srgbClr val="002060"/>
                </a:solidFill>
              </a:rPr>
              <a:t>разделяют</a:t>
            </a:r>
            <a:r>
              <a:rPr lang="uk-UA" sz="2400" b="1" i="1" u="sng" dirty="0">
                <a:solidFill>
                  <a:srgbClr val="002060"/>
                </a:solidFill>
              </a:rPr>
              <a:t> на </a:t>
            </a:r>
            <a:r>
              <a:rPr lang="uk-UA" sz="2400" b="1" i="1" u="sng" dirty="0" err="1">
                <a:solidFill>
                  <a:srgbClr val="002060"/>
                </a:solidFill>
              </a:rPr>
              <a:t>следующие</a:t>
            </a:r>
            <a:r>
              <a:rPr lang="uk-UA" sz="2400" b="1" i="1" u="sng" dirty="0">
                <a:solidFill>
                  <a:srgbClr val="002060"/>
                </a:solidFill>
              </a:rPr>
              <a:t> </a:t>
            </a:r>
            <a:r>
              <a:rPr lang="uk-UA" sz="2400" b="1" i="1" u="sng" dirty="0" err="1">
                <a:solidFill>
                  <a:srgbClr val="002060"/>
                </a:solidFill>
              </a:rPr>
              <a:t>группы</a:t>
            </a:r>
            <a:r>
              <a:rPr lang="uk-UA" sz="2400" b="1" i="1" u="sng" dirty="0">
                <a:solidFill>
                  <a:srgbClr val="002060"/>
                </a:solidFill>
              </a:rPr>
              <a:t>:</a:t>
            </a:r>
            <a:endParaRPr lang="ru-RU" sz="2400" b="1" u="sng" dirty="0"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924944"/>
            <a:ext cx="7992888" cy="3816424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</a:rPr>
              <a:t>1. </a:t>
            </a:r>
            <a:r>
              <a:rPr lang="uk-UA" sz="2400" b="1" dirty="0" err="1">
                <a:solidFill>
                  <a:srgbClr val="002060"/>
                </a:solidFill>
              </a:rPr>
              <a:t>Технологическое</a:t>
            </a:r>
            <a:r>
              <a:rPr lang="uk-UA" sz="2400" b="1" dirty="0">
                <a:solidFill>
                  <a:srgbClr val="002060"/>
                </a:solidFill>
              </a:rPr>
              <a:t> ядро: </a:t>
            </a:r>
            <a:r>
              <a:rPr lang="uk-UA" sz="2400" b="1" dirty="0">
                <a:solidFill>
                  <a:srgbClr val="0033CC"/>
                </a:solidFill>
              </a:rPr>
              <a:t>США, </a:t>
            </a:r>
            <a:r>
              <a:rPr lang="uk-UA" sz="2400" b="1" dirty="0" err="1">
                <a:solidFill>
                  <a:srgbClr val="0033CC"/>
                </a:solidFill>
              </a:rPr>
              <a:t>Япония</a:t>
            </a:r>
            <a:r>
              <a:rPr lang="uk-UA" sz="2400" b="1" dirty="0">
                <a:solidFill>
                  <a:srgbClr val="0033CC"/>
                </a:solidFill>
              </a:rPr>
              <a:t>, </a:t>
            </a:r>
            <a:r>
              <a:rPr lang="uk-UA" sz="2400" b="1" dirty="0" err="1">
                <a:solidFill>
                  <a:srgbClr val="0033CC"/>
                </a:solidFill>
              </a:rPr>
              <a:t>Германия</a:t>
            </a:r>
            <a:r>
              <a:rPr lang="uk-UA" sz="2400" b="1" dirty="0">
                <a:solidFill>
                  <a:srgbClr val="0033CC"/>
                </a:solidFill>
              </a:rPr>
              <a:t>, </a:t>
            </a:r>
            <a:r>
              <a:rPr lang="uk-UA" sz="2400" b="1" dirty="0" err="1">
                <a:solidFill>
                  <a:srgbClr val="0033CC"/>
                </a:solidFill>
              </a:rPr>
              <a:t>Великобритания</a:t>
            </a:r>
            <a:r>
              <a:rPr lang="uk-UA" sz="2400" b="1" dirty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</a:rPr>
              <a:t>2. </a:t>
            </a:r>
            <a:r>
              <a:rPr lang="uk-UA" sz="2400" b="1" dirty="0" err="1">
                <a:solidFill>
                  <a:srgbClr val="002060"/>
                </a:solidFill>
              </a:rPr>
              <a:t>Страны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первого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технологического</a:t>
            </a:r>
            <a:r>
              <a:rPr lang="uk-UA" sz="2400" b="1" dirty="0">
                <a:solidFill>
                  <a:srgbClr val="002060"/>
                </a:solidFill>
              </a:rPr>
              <a:t> круга: </a:t>
            </a:r>
            <a:r>
              <a:rPr lang="uk-UA" sz="2400" b="1" dirty="0" err="1">
                <a:solidFill>
                  <a:srgbClr val="0033CC"/>
                </a:solidFill>
              </a:rPr>
              <a:t>Италия</a:t>
            </a:r>
            <a:r>
              <a:rPr lang="uk-UA" sz="2400" b="1" dirty="0">
                <a:solidFill>
                  <a:srgbClr val="0033CC"/>
                </a:solidFill>
              </a:rPr>
              <a:t>, Канада, </a:t>
            </a:r>
            <a:r>
              <a:rPr lang="uk-UA" sz="2400" b="1" dirty="0" err="1">
                <a:solidFill>
                  <a:srgbClr val="0033CC"/>
                </a:solidFill>
              </a:rPr>
              <a:t>Швеция</a:t>
            </a:r>
            <a:r>
              <a:rPr lang="uk-UA" sz="2400" b="1" dirty="0">
                <a:solidFill>
                  <a:srgbClr val="0033CC"/>
                </a:solidFill>
              </a:rPr>
              <a:t>, </a:t>
            </a:r>
            <a:r>
              <a:rPr lang="uk-UA" sz="2400" b="1" dirty="0" err="1">
                <a:solidFill>
                  <a:srgbClr val="0033CC"/>
                </a:solidFill>
              </a:rPr>
              <a:t>Голландия</a:t>
            </a:r>
            <a:r>
              <a:rPr lang="uk-UA" sz="2400" b="1" dirty="0">
                <a:solidFill>
                  <a:srgbClr val="0033CC"/>
                </a:solidFill>
              </a:rPr>
              <a:t>, </a:t>
            </a:r>
            <a:r>
              <a:rPr lang="uk-UA" sz="2400" b="1" dirty="0" err="1">
                <a:solidFill>
                  <a:srgbClr val="0033CC"/>
                </a:solidFill>
              </a:rPr>
              <a:t>Австрия</a:t>
            </a:r>
            <a:r>
              <a:rPr lang="uk-UA" sz="2400" b="1" dirty="0">
                <a:solidFill>
                  <a:srgbClr val="0033CC"/>
                </a:solidFill>
              </a:rPr>
              <a:t>, </a:t>
            </a:r>
            <a:r>
              <a:rPr lang="uk-UA" sz="2400" b="1" dirty="0" err="1">
                <a:solidFill>
                  <a:srgbClr val="0033CC"/>
                </a:solidFill>
              </a:rPr>
              <a:t>Южная</a:t>
            </a:r>
            <a:r>
              <a:rPr lang="uk-UA" sz="2400" b="1" dirty="0">
                <a:solidFill>
                  <a:srgbClr val="0033CC"/>
                </a:solidFill>
              </a:rPr>
              <a:t> Корея.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</a:rPr>
              <a:t>3. </a:t>
            </a:r>
            <a:r>
              <a:rPr lang="uk-UA" sz="2400" b="1" dirty="0" err="1">
                <a:solidFill>
                  <a:srgbClr val="002060"/>
                </a:solidFill>
              </a:rPr>
              <a:t>Страны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второго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технологического</a:t>
            </a:r>
            <a:r>
              <a:rPr lang="uk-UA" sz="2400" b="1" dirty="0">
                <a:solidFill>
                  <a:srgbClr val="002060"/>
                </a:solidFill>
              </a:rPr>
              <a:t> круга: </a:t>
            </a:r>
            <a:r>
              <a:rPr lang="uk-UA" sz="2400" b="1" dirty="0" err="1">
                <a:solidFill>
                  <a:srgbClr val="002060"/>
                </a:solidFill>
              </a:rPr>
              <a:t>развитые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страны</a:t>
            </a:r>
            <a:r>
              <a:rPr lang="uk-UA" sz="2400" b="1" dirty="0">
                <a:solidFill>
                  <a:srgbClr val="002060"/>
                </a:solidFill>
              </a:rPr>
              <a:t> с точки </a:t>
            </a:r>
            <a:r>
              <a:rPr lang="uk-UA" sz="2400" b="1" dirty="0" err="1">
                <a:solidFill>
                  <a:srgbClr val="002060"/>
                </a:solidFill>
              </a:rPr>
              <a:t>зрения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инновационной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составляющей</a:t>
            </a:r>
            <a:r>
              <a:rPr lang="uk-UA" sz="2400" b="1" dirty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</a:rPr>
              <a:t>4. </a:t>
            </a:r>
            <a:r>
              <a:rPr lang="uk-UA" sz="2400" b="1" dirty="0" err="1">
                <a:solidFill>
                  <a:srgbClr val="002060"/>
                </a:solidFill>
              </a:rPr>
              <a:t>Постсоциалистические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страны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Восточной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Европы</a:t>
            </a:r>
            <a:r>
              <a:rPr lang="uk-UA" sz="2400" b="1" dirty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</a:rPr>
              <a:t>5. </a:t>
            </a:r>
            <a:r>
              <a:rPr lang="uk-UA" sz="2400" b="1" dirty="0" err="1">
                <a:solidFill>
                  <a:srgbClr val="002060"/>
                </a:solidFill>
              </a:rPr>
              <a:t>Страны</a:t>
            </a:r>
            <a:r>
              <a:rPr lang="uk-UA" sz="2400" b="1" dirty="0">
                <a:solidFill>
                  <a:srgbClr val="002060"/>
                </a:solidFill>
              </a:rPr>
              <a:t> СНГ.</a:t>
            </a:r>
            <a:endParaRPr lang="ru-RU" sz="2400" b="1" dirty="0"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</a:rPr>
              <a:t>6. </a:t>
            </a:r>
            <a:r>
              <a:rPr lang="uk-UA" sz="2400" b="1" dirty="0" err="1">
                <a:solidFill>
                  <a:srgbClr val="002060"/>
                </a:solidFill>
              </a:rPr>
              <a:t>Развивающиеся</a:t>
            </a:r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err="1">
                <a:solidFill>
                  <a:srgbClr val="002060"/>
                </a:solidFill>
              </a:rPr>
              <a:t>страны</a:t>
            </a:r>
            <a:r>
              <a:rPr lang="uk-UA" sz="2400" b="1" dirty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2"/>
          <p:cNvSpPr>
            <a:spLocks noGrp="1"/>
          </p:cNvSpPr>
          <p:nvPr>
            <p:ph idx="1"/>
          </p:nvPr>
        </p:nvSpPr>
        <p:spPr>
          <a:xfrm>
            <a:off x="1435100" y="836613"/>
            <a:ext cx="7499350" cy="5411787"/>
          </a:xfrm>
        </p:spPr>
        <p:txBody>
          <a:bodyPr/>
          <a:lstStyle/>
          <a:p>
            <a:pPr eaLnBrk="1" hangingPunct="1"/>
            <a:r>
              <a:rPr lang="uk-UA" sz="2400" smtClean="0"/>
              <a:t>Таблица 1.1 – Индексы объемов производства и отдельных его факторов японской обрабатывающей промышленности в 1970-1987 гг.№»*</a:t>
            </a:r>
            <a:endParaRPr lang="ru-RU" sz="240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550" y="0"/>
            <a:ext cx="7497763" cy="490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1.2. </a:t>
            </a:r>
            <a:r>
              <a:rPr lang="uk-UA" sz="2000" b="1" dirty="0" err="1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Место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роль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хозяйствования</a:t>
            </a:r>
            <a:endParaRPr lang="ru-RU" sz="2000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6</a:t>
            </a:r>
          </a:p>
        </p:txBody>
      </p:sp>
      <p:sp>
        <p:nvSpPr>
          <p:cNvPr id="19460" name="Rectangle 1"/>
          <p:cNvSpPr>
            <a:spLocks noChangeArrowheads="1"/>
          </p:cNvSpPr>
          <p:nvPr/>
        </p:nvSpPr>
        <p:spPr bwMode="auto">
          <a:xfrm>
            <a:off x="1131888" y="5319713"/>
            <a:ext cx="7959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285750" indent="-285750" algn="just">
              <a:buFont typeface="Arial" charset="0"/>
              <a:buChar char="•"/>
            </a:pPr>
            <a:r>
              <a:rPr lang="uk-UA" altLang="ru-RU" sz="2000">
                <a:ea typeface="Times New Roman" pitchFamily="18" charset="0"/>
                <a:cs typeface="Arial" charset="0"/>
              </a:rPr>
              <a:t>*Составлено по: Watanabe C. Substitution of Production Factors 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uk-UA" altLang="ru-RU" sz="2000">
                <a:ea typeface="Times New Roman" pitchFamily="18" charset="0"/>
                <a:cs typeface="Arial" charset="0"/>
              </a:rPr>
              <a:t>to Technology // Research Policy. Vоl.21. № 6, 1992</a:t>
            </a:r>
          </a:p>
        </p:txBody>
      </p:sp>
      <p:graphicFrame>
        <p:nvGraphicFramePr>
          <p:cNvPr id="9" name="Таблица 8"/>
          <p:cNvGraphicFramePr>
            <a:graphicFrameLocks noGrp="1" noChangeAspect="1"/>
          </p:cNvGraphicFramePr>
          <p:nvPr/>
        </p:nvGraphicFramePr>
        <p:xfrm>
          <a:off x="1042988" y="2133600"/>
          <a:ext cx="8101012" cy="28797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5455"/>
                <a:gridCol w="1611868"/>
                <a:gridCol w="841030"/>
                <a:gridCol w="1224136"/>
                <a:gridCol w="1224136"/>
                <a:gridCol w="1148364"/>
                <a:gridCol w="1335404"/>
              </a:tblGrid>
              <a:tr h="576064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Произ-водство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Капи-</a:t>
                      </a:r>
                      <a:r>
                        <a:rPr lang="uk-UA" sz="1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талл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Мате-</a:t>
                      </a:r>
                      <a:r>
                        <a:rPr lang="uk-UA" sz="1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риалы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r>
                        <a:rPr lang="uk-UA" sz="1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нергия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Техноло-гия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1975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116,57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88,05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125,56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110,58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110,31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260,07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1980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158,22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91,39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193,64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145,09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110,92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398,39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1985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201,67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96,22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263,95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175,16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99,32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576,60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1987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211,31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94,86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297,14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177,08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96,72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686,75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ъект 2"/>
          <p:cNvSpPr>
            <a:spLocks noGrp="1"/>
          </p:cNvSpPr>
          <p:nvPr>
            <p:ph idx="1"/>
          </p:nvPr>
        </p:nvSpPr>
        <p:spPr>
          <a:xfrm>
            <a:off x="971550" y="692150"/>
            <a:ext cx="8172450" cy="5761038"/>
          </a:xfrm>
        </p:spPr>
        <p:txBody>
          <a:bodyPr/>
          <a:lstStyle/>
          <a:p>
            <a:pPr eaLnBrk="1" hangingPunct="1"/>
            <a:r>
              <a:rPr lang="uk-UA" sz="2400" smtClean="0"/>
              <a:t>Таблица 1.2 </a:t>
            </a:r>
            <a:r>
              <a:rPr lang="ru-RU" sz="2400" smtClean="0"/>
              <a:t>– </a:t>
            </a:r>
            <a:r>
              <a:rPr lang="uk-UA" sz="2400" smtClean="0"/>
              <a:t>Главные показатели научной сферы Южной Кореи*</a:t>
            </a:r>
          </a:p>
          <a:p>
            <a:pPr eaLnBrk="1" hangingPunct="1"/>
            <a:endParaRPr lang="ru-RU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550" y="0"/>
            <a:ext cx="7497763" cy="4905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uk-UA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1.2. </a:t>
            </a:r>
            <a:r>
              <a:rPr lang="uk-UA" sz="20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Место</a:t>
            </a:r>
            <a:r>
              <a:rPr lang="uk-UA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роль </a:t>
            </a:r>
            <a:r>
              <a:rPr lang="uk-UA" sz="20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r>
              <a:rPr lang="uk-UA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uk-UA" sz="20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</a:t>
            </a:r>
            <a:r>
              <a:rPr lang="uk-UA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хозяйствования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7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116013" y="1557338"/>
          <a:ext cx="8027987" cy="4321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03567"/>
                <a:gridCol w="746656"/>
                <a:gridCol w="746656"/>
                <a:gridCol w="820258"/>
                <a:gridCol w="959284"/>
                <a:gridCol w="895495"/>
                <a:gridCol w="756468"/>
              </a:tblGrid>
              <a:tr h="8849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1971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1981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1988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1988 </a:t>
                      </a:r>
                      <a:r>
                        <a:rPr lang="uk-UA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uk-UA" sz="1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1971 </a:t>
                      </a:r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uk-UA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</a:tr>
              <a:tr h="5285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Валовой национальный продукт, млн вон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13881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45126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83833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123576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</a:tr>
              <a:tr h="2642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науку, млн вон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10,67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60,90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293,13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1523,28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2347,4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220,0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</a:tr>
              <a:tr h="5285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науку по отношению к ВНП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</a:tr>
              <a:tr h="5285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Государственные расходы на науку, млн вон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7,29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39,18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121,73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289,44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416,2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</a:tr>
              <a:tr h="5285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Частные расходы на науку, млн вон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3,38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21,72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171,4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1233,84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1931,2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571,4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</a:tr>
              <a:tr h="5285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исследователей, чел.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2477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11661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20718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47042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56545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22,8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</a:tr>
              <a:tr h="5285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исследователей</a:t>
                      </a:r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1000 </a:t>
                      </a:r>
                      <a:r>
                        <a:rPr lang="uk-UA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населения</a:t>
                      </a:r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uk-UA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/>
                </a:tc>
              </a:tr>
            </a:tbl>
          </a:graphicData>
        </a:graphic>
      </p:graphicFrame>
      <p:sp>
        <p:nvSpPr>
          <p:cNvPr id="20558" name="Прямоугольник 6"/>
          <p:cNvSpPr>
            <a:spLocks noChangeArrowheads="1"/>
          </p:cNvSpPr>
          <p:nvPr/>
        </p:nvSpPr>
        <p:spPr bwMode="auto">
          <a:xfrm>
            <a:off x="971550" y="5934075"/>
            <a:ext cx="81724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orbel" pitchFamily="34" charset="0"/>
              </a:rPr>
              <a:t>*Составлено по: Kim L., Dahlman C.J. Technology Policy for Industrialization // Research Policy. Vol .21. № 5. 1992</a:t>
            </a:r>
            <a:endParaRPr lang="ru-RU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0"/>
            <a:ext cx="6337300" cy="6921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мировые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</a:t>
            </a:r>
            <a:r>
              <a:rPr lang="uk-UA" sz="2000" b="1" dirty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1" dirty="0" err="1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solidFill>
                  <a:schemeClr val="tx2">
                    <a:satMod val="13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инноваций</a:t>
            </a:r>
            <a:endParaRPr lang="ru-RU" sz="2000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7524750" y="0"/>
            <a:ext cx="1619250" cy="5762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Слайд 7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435100" y="836613"/>
            <a:ext cx="7499350" cy="5411787"/>
          </a:xfrm>
        </p:spPr>
        <p:txBody>
          <a:bodyPr>
            <a:normAutofit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i="1" dirty="0" err="1"/>
              <a:t>Современная</a:t>
            </a:r>
            <a:r>
              <a:rPr lang="uk-UA" b="1" i="1" dirty="0"/>
              <a:t> </a:t>
            </a:r>
            <a:r>
              <a:rPr lang="uk-UA" b="1" i="1" dirty="0" err="1"/>
              <a:t>рыночная</a:t>
            </a:r>
            <a:r>
              <a:rPr lang="uk-UA" b="1" i="1" dirty="0"/>
              <a:t> модель </a:t>
            </a:r>
            <a:r>
              <a:rPr lang="uk-UA" b="1" i="1" dirty="0" err="1"/>
              <a:t>экономики</a:t>
            </a:r>
            <a:r>
              <a:rPr lang="uk-UA" b="1" i="1" dirty="0"/>
              <a:t> </a:t>
            </a:r>
            <a:r>
              <a:rPr lang="uk-UA" b="1" i="1" dirty="0" err="1"/>
              <a:t>базируется</a:t>
            </a:r>
            <a:r>
              <a:rPr lang="uk-UA" b="1" i="1" dirty="0"/>
              <a:t> на </a:t>
            </a:r>
            <a:r>
              <a:rPr lang="uk-UA" b="1" i="1" dirty="0" err="1">
                <a:solidFill>
                  <a:srgbClr val="FF0000"/>
                </a:solidFill>
              </a:rPr>
              <a:t>инновационном</a:t>
            </a:r>
            <a:r>
              <a:rPr lang="uk-UA" b="1" i="1" dirty="0">
                <a:solidFill>
                  <a:srgbClr val="FF0000"/>
                </a:solidFill>
              </a:rPr>
              <a:t> типе </a:t>
            </a:r>
            <a:r>
              <a:rPr lang="uk-UA" b="1" i="1" dirty="0" err="1">
                <a:solidFill>
                  <a:srgbClr val="FF0000"/>
                </a:solidFill>
              </a:rPr>
              <a:t>развития</a:t>
            </a:r>
            <a:r>
              <a:rPr lang="uk-UA" b="1" i="1" dirty="0"/>
              <a:t>, для </a:t>
            </a:r>
            <a:r>
              <a:rPr lang="uk-UA" b="1" i="1" dirty="0" err="1"/>
              <a:t>которой</a:t>
            </a:r>
            <a:r>
              <a:rPr lang="uk-UA" b="1" i="1" dirty="0"/>
              <a:t> </a:t>
            </a:r>
            <a:r>
              <a:rPr lang="uk-UA" b="1" i="1" dirty="0" err="1"/>
              <a:t>характерны</a:t>
            </a:r>
            <a:r>
              <a:rPr lang="uk-UA" b="1" i="1" dirty="0"/>
              <a:t>:</a:t>
            </a:r>
            <a:endParaRPr lang="ru-RU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/>
              <a:t>• </a:t>
            </a:r>
            <a:r>
              <a:rPr lang="uk-UA" b="1" dirty="0" err="1"/>
              <a:t>интеллектуализация</a:t>
            </a:r>
            <a:r>
              <a:rPr lang="uk-UA" b="1" dirty="0"/>
              <a:t> </a:t>
            </a:r>
            <a:r>
              <a:rPr lang="uk-UA" b="1" dirty="0" err="1"/>
              <a:t>производственной</a:t>
            </a:r>
            <a:r>
              <a:rPr lang="uk-UA" b="1" dirty="0"/>
              <a:t> </a:t>
            </a:r>
            <a:r>
              <a:rPr lang="uk-UA" b="1" dirty="0" err="1"/>
              <a:t>деятельности</a:t>
            </a:r>
            <a:r>
              <a:rPr lang="uk-UA" b="1" dirty="0"/>
              <a:t>;</a:t>
            </a:r>
            <a:endParaRPr lang="ru-RU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/>
              <a:t>• </a:t>
            </a:r>
            <a:r>
              <a:rPr lang="uk-UA" b="1" dirty="0" err="1"/>
              <a:t>использование</a:t>
            </a:r>
            <a:r>
              <a:rPr lang="uk-UA" b="1" dirty="0"/>
              <a:t> </a:t>
            </a:r>
            <a:r>
              <a:rPr lang="uk-UA" b="1" dirty="0" err="1"/>
              <a:t>высоких</a:t>
            </a:r>
            <a:r>
              <a:rPr lang="uk-UA" b="1" dirty="0"/>
              <a:t> </a:t>
            </a:r>
            <a:r>
              <a:rPr lang="uk-UA" b="1" dirty="0" err="1"/>
              <a:t>информационных</a:t>
            </a:r>
            <a:r>
              <a:rPr lang="uk-UA" b="1" dirty="0"/>
              <a:t> </a:t>
            </a:r>
            <a:r>
              <a:rPr lang="uk-UA" b="1" dirty="0" err="1"/>
              <a:t>технологий</a:t>
            </a:r>
            <a:r>
              <a:rPr lang="uk-UA" b="1" dirty="0"/>
              <a:t>;</a:t>
            </a:r>
            <a:endParaRPr lang="ru-RU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/>
              <a:t>• </a:t>
            </a:r>
            <a:r>
              <a:rPr lang="uk-UA" b="1" dirty="0" err="1"/>
              <a:t>экологичность</a:t>
            </a:r>
            <a:r>
              <a:rPr lang="uk-UA" b="1" dirty="0"/>
              <a:t>;</a:t>
            </a:r>
            <a:endParaRPr lang="ru-RU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/>
              <a:t>• </a:t>
            </a:r>
            <a:r>
              <a:rPr lang="uk-UA" b="1" dirty="0" err="1"/>
              <a:t>творчество</a:t>
            </a:r>
            <a:r>
              <a:rPr lang="uk-UA" b="1" dirty="0"/>
              <a:t> </a:t>
            </a:r>
            <a:r>
              <a:rPr lang="uk-UA" b="1" dirty="0" err="1"/>
              <a:t>кадров</a:t>
            </a:r>
            <a:r>
              <a:rPr lang="uk-UA" b="1" dirty="0"/>
              <a:t>;</a:t>
            </a:r>
            <a:endParaRPr lang="ru-RU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b="1" dirty="0"/>
              <a:t>• </a:t>
            </a:r>
            <a:r>
              <a:rPr lang="uk-UA" b="1" dirty="0" err="1"/>
              <a:t>благосостояние</a:t>
            </a:r>
            <a:r>
              <a:rPr lang="uk-UA" b="1" dirty="0"/>
              <a:t> </a:t>
            </a:r>
            <a:r>
              <a:rPr lang="uk-UA" b="1" dirty="0" err="1"/>
              <a:t>населения</a:t>
            </a:r>
            <a:r>
              <a:rPr lang="uk-UA" b="1" dirty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171</TotalTime>
  <Words>857</Words>
  <Application>Microsoft Office PowerPoint</Application>
  <PresentationFormat>On-screen Show (4:3)</PresentationFormat>
  <Paragraphs>175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12</vt:i4>
      </vt:variant>
    </vt:vector>
  </HeadingPairs>
  <TitlesOfParts>
    <vt:vector size="26" baseType="lpstr">
      <vt:lpstr>Arial</vt:lpstr>
      <vt:lpstr>Corbel</vt:lpstr>
      <vt:lpstr>Wingdings 2</vt:lpstr>
      <vt:lpstr>Verdana</vt:lpstr>
      <vt:lpstr>Calibri</vt:lpstr>
      <vt:lpstr>Gill Sans MT</vt:lpstr>
      <vt:lpstr>Times New Roman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    Тема 1. Инновации:  становление и современные тенденции развития </vt:lpstr>
      <vt:lpstr>  1.1. Становление и развитие теории инноваций </vt:lpstr>
      <vt:lpstr>  1.1. Становление и развитие теории инноваций </vt:lpstr>
      <vt:lpstr>  1.1. Становление и развитие теории инноваций </vt:lpstr>
      <vt:lpstr>  1.1. Становление и развитие теории инноваций </vt:lpstr>
      <vt:lpstr>1.2. Место и роль инноваций в системе хозяйствования</vt:lpstr>
      <vt:lpstr>1.2. Место и роль инноваций в системе хозяйствования</vt:lpstr>
      <vt:lpstr>Слайд 8</vt:lpstr>
      <vt:lpstr>1.3. Современные мировые тенденции  развития инноваций</vt:lpstr>
      <vt:lpstr>1.3. Современные мировые тенденции  развития инноваций</vt:lpstr>
      <vt:lpstr>1.3. Современные мировые тенденции  развития инноваций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Тема 1. Инновации:  становление и современные тенденции развития </dc:title>
  <dc:creator>Дмитрий</dc:creator>
  <cp:lastModifiedBy>Алиночка</cp:lastModifiedBy>
  <cp:revision>37</cp:revision>
  <dcterms:created xsi:type="dcterms:W3CDTF">2016-02-08T06:40:04Z</dcterms:created>
  <dcterms:modified xsi:type="dcterms:W3CDTF">2016-02-25T13:39:16Z</dcterms:modified>
</cp:coreProperties>
</file>