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85" r:id="rId3"/>
    <p:sldId id="257" r:id="rId4"/>
    <p:sldId id="287" r:id="rId5"/>
    <p:sldId id="259" r:id="rId6"/>
    <p:sldId id="260" r:id="rId7"/>
    <p:sldId id="261" r:id="rId8"/>
    <p:sldId id="298" r:id="rId9"/>
    <p:sldId id="262" r:id="rId10"/>
    <p:sldId id="264" r:id="rId11"/>
    <p:sldId id="265" r:id="rId12"/>
    <p:sldId id="266" r:id="rId13"/>
    <p:sldId id="288" r:id="rId14"/>
    <p:sldId id="267" r:id="rId15"/>
    <p:sldId id="269" r:id="rId16"/>
    <p:sldId id="270" r:id="rId17"/>
    <p:sldId id="289" r:id="rId18"/>
    <p:sldId id="271" r:id="rId19"/>
    <p:sldId id="299" r:id="rId20"/>
    <p:sldId id="272" r:id="rId21"/>
    <p:sldId id="268" r:id="rId22"/>
    <p:sldId id="297" r:id="rId23"/>
    <p:sldId id="300" r:id="rId24"/>
    <p:sldId id="273" r:id="rId25"/>
    <p:sldId id="293" r:id="rId26"/>
    <p:sldId id="301" r:id="rId27"/>
    <p:sldId id="291" r:id="rId28"/>
    <p:sldId id="275" r:id="rId29"/>
    <p:sldId id="302" r:id="rId30"/>
    <p:sldId id="276" r:id="rId31"/>
    <p:sldId id="277" r:id="rId32"/>
    <p:sldId id="278" r:id="rId33"/>
    <p:sldId id="294" r:id="rId34"/>
    <p:sldId id="279" r:id="rId35"/>
    <p:sldId id="280" r:id="rId36"/>
    <p:sldId id="295" r:id="rId37"/>
    <p:sldId id="281" r:id="rId38"/>
    <p:sldId id="282" r:id="rId39"/>
    <p:sldId id="296" r:id="rId40"/>
    <p:sldId id="283" r:id="rId41"/>
    <p:sldId id="284" r:id="rId42"/>
    <p:sldId id="304" r:id="rId4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DDFF3"/>
    <a:srgbClr val="9999FF"/>
    <a:srgbClr val="99FF99"/>
    <a:srgbClr val="C7D3EB"/>
    <a:srgbClr val="66FFFF"/>
    <a:srgbClr val="FFFF66"/>
    <a:srgbClr val="FFFFFF"/>
    <a:srgbClr val="FF6600"/>
    <a:srgbClr val="CCFF66"/>
    <a:srgbClr val="FF99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133" autoAdjust="0"/>
    <p:restoredTop sz="91727" autoAdjust="0"/>
  </p:normalViewPr>
  <p:slideViewPr>
    <p:cSldViewPr>
      <p:cViewPr varScale="1">
        <p:scale>
          <a:sx n="73" d="100"/>
          <a:sy n="73" d="100"/>
        </p:scale>
        <p:origin x="-96" y="-3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E1B08B-9102-49E7-A7BA-07115BB106B3}" type="datetimeFigureOut">
              <a:rPr lang="ru-RU" smtClean="0"/>
              <a:pPr/>
              <a:t>16.10.2016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F16BE8-0CDF-4579-82E7-92C243542BF9}" type="slidenum">
              <a:rPr lang="ru-RU" smtClean="0"/>
              <a:pPr/>
              <a:t>‹#›</a:t>
            </a:fld>
            <a:endParaRPr lang="ru-RU"/>
          </a:p>
        </p:txBody>
      </p:sp>
    </p:spTree>
    <p:extLst>
      <p:ext uri="{BB962C8B-B14F-4D97-AF65-F5344CB8AC3E}">
        <p14:creationId xmlns:p14="http://schemas.microsoft.com/office/powerpoint/2010/main" xmlns="" val="2105137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F5AC2F6-A4E1-4C08-861F-441E8BDD1777}" type="datetime1">
              <a:rPr lang="ru-RU" smtClean="0"/>
              <a:pPr/>
              <a:t>16.10.2016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698C33A-0FDC-4160-B40A-02F35B76F781}" type="datetime1">
              <a:rPr lang="ru-RU" smtClean="0"/>
              <a:pPr/>
              <a:t>16.10.2016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9E46CCE-5535-4C0C-9644-92057469B4E7}" type="datetime1">
              <a:rPr lang="ru-RU" smtClean="0"/>
              <a:pPr/>
              <a:t>16.10.2016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B1B1C1-BCF6-4126-9257-61C04FEF7C6E}" type="datetime1">
              <a:rPr lang="ru-RU" smtClean="0"/>
              <a:pPr/>
              <a:t>16.10.2016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C56EFAF-AA9E-4B55-BCE7-C3A74D8A0167}" type="datetime1">
              <a:rPr lang="ru-RU" smtClean="0"/>
              <a:pPr/>
              <a:t>16.10.2016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7FF5AD4-C4EB-4391-B00E-D0CFDD6A26A3}" type="datetime1">
              <a:rPr lang="ru-RU" smtClean="0"/>
              <a:pPr/>
              <a:t>16.10.2016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71FF25E-2752-4E72-AA24-20F982A22D01}" type="datetime1">
              <a:rPr lang="ru-RU" smtClean="0"/>
              <a:pPr/>
              <a:t>16.10.2016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8CC607B-E68D-49F7-B79F-4CDD9514DEF3}" type="datetime1">
              <a:rPr lang="ru-RU" smtClean="0"/>
              <a:pPr/>
              <a:t>16.10.2016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4BE2A3D-8001-4D21-BEDC-43DB4A0C745C}" type="datetime1">
              <a:rPr lang="ru-RU" smtClean="0"/>
              <a:pPr/>
              <a:t>16.10.2016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F9F8BDC-4150-4E62-B3EE-B17C8A069AAD}" type="datetime1">
              <a:rPr lang="ru-RU" smtClean="0"/>
              <a:pPr/>
              <a:t>16.10.2016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FB03F49-E2B5-4441-8597-0E9DD0A13C93}" type="datetime1">
              <a:rPr lang="ru-RU" smtClean="0"/>
              <a:pPr/>
              <a:t>16.10.2016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28439-3280-401F-98D8-DEB64CEA35B1}" type="datetime1">
              <a:rPr lang="ru-RU" smtClean="0"/>
              <a:pPr/>
              <a:t>16.10.2016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hr-portal.ru/"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17000" b="-17000"/>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845840" y="404664"/>
            <a:ext cx="7452320"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50850" algn="ctr" eaLnBrk="0" fontAlgn="base" hangingPunct="0">
              <a:spcBef>
                <a:spcPct val="0"/>
              </a:spcBef>
              <a:spcAft>
                <a:spcPct val="0"/>
              </a:spcAft>
            </a:pPr>
            <a:r>
              <a:rPr lang="ru-RU" altLang="ru-RU"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Министерство образования и науки Украины</a:t>
            </a:r>
            <a:br>
              <a:rPr lang="ru-RU" altLang="ru-RU"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altLang="ru-RU"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Харьковский национальный автомобильно-дорожный университет</a:t>
            </a:r>
            <a:br>
              <a:rPr lang="ru-RU" altLang="ru-RU"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altLang="ru-RU"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Факультет управления и бизнеса</a:t>
            </a:r>
            <a:br>
              <a:rPr lang="ru-RU" altLang="ru-RU"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br>
            <a:r>
              <a:rPr lang="ru-RU" altLang="ru-RU"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Кафедра экономики предприятия</a:t>
            </a:r>
            <a:r>
              <a:rPr kumimoji="0" lang="uk-UA" sz="20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ea typeface="Times New Roman" pitchFamily="18" charset="0"/>
                <a:cs typeface="Times New Roman" panose="02020603050405020304" pitchFamily="18" charset="0"/>
              </a:rPr>
              <a:t>                   </a:t>
            </a:r>
            <a:endParaRPr kumimoji="0" lang="ru-RU" sz="2000" i="0" u="none" strike="noStrike" normalizeH="0" baseline="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Arial" pitchFamily="34" charset="0"/>
                <a:ea typeface="Times New Roman" pitchFamily="18" charset="0"/>
              </a:rPr>
              <a:t>   </a:t>
            </a:r>
          </a:p>
          <a:p>
            <a:pPr marL="0" marR="0" lvl="0" indent="450850" algn="l" defTabSz="914400" rtl="0" eaLnBrk="0" fontAlgn="base" latinLnBrk="0" hangingPunct="0">
              <a:lnSpc>
                <a:spcPct val="100000"/>
              </a:lnSpc>
              <a:spcBef>
                <a:spcPct val="0"/>
              </a:spcBef>
              <a:spcAft>
                <a:spcPct val="0"/>
              </a:spcAft>
              <a:buClrTx/>
              <a:buSzTx/>
              <a:buFontTx/>
              <a:buNone/>
              <a:tabLst/>
            </a:pPr>
            <a:endParaRPr lang="uk-UA" sz="1400" b="1" dirty="0" smtClean="0">
              <a:latin typeface="Arial" pitchFamily="34" charset="0"/>
              <a:ea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lang="uk-UA" sz="1400" b="1" dirty="0">
              <a:latin typeface="Arial" pitchFamily="34" charset="0"/>
              <a:ea typeface="Times New Roman" pitchFamily="18" charset="0"/>
              <a:cs typeface="Times New Roman" pitchFamily="18" charset="0"/>
            </a:endParaRPr>
          </a:p>
          <a:p>
            <a:pPr marR="0" lvl="0" algn="ctr" defTabSz="914400" rtl="0" eaLnBrk="0" fontAlgn="base" latinLnBrk="0" hangingPunct="0">
              <a:lnSpc>
                <a:spcPct val="100000"/>
              </a:lnSpc>
              <a:spcBef>
                <a:spcPct val="0"/>
              </a:spcBef>
              <a:spcAft>
                <a:spcPct val="0"/>
              </a:spcAft>
              <a:buClrTx/>
              <a:buSzTx/>
              <a:buFontTx/>
              <a:buNone/>
              <a:tabLst/>
            </a:pPr>
            <a:r>
              <a:rPr kumimoji="0" lang="ru-RU" sz="2800" b="1" i="0" u="none" strike="noStrike" normalizeH="0" baseline="0" dirty="0" smtClean="0">
                <a:ln w="0"/>
                <a:solidFill>
                  <a:srgbClr val="002060"/>
                </a:solidFill>
                <a:effectLst>
                  <a:outerShdw blurRad="38100" dist="19050" dir="2700000" algn="tl" rotWithShape="0">
                    <a:schemeClr val="dk1">
                      <a:alpha val="40000"/>
                    </a:schemeClr>
                  </a:outerShdw>
                </a:effectLst>
                <a:latin typeface="Times New Roman" pitchFamily="18" charset="0"/>
                <a:ea typeface="Times New Roman" pitchFamily="18" charset="0"/>
                <a:cs typeface="Times New Roman" pitchFamily="18" charset="0"/>
              </a:rPr>
              <a:t>О</a:t>
            </a:r>
            <a:r>
              <a:rPr kumimoji="0" lang="uk-UA" sz="2800" b="1" i="0" u="none" strike="noStrike" normalizeH="0" baseline="0" dirty="0" smtClean="0">
                <a:ln w="0"/>
                <a:solidFill>
                  <a:srgbClr val="002060"/>
                </a:solidFill>
                <a:effectLst>
                  <a:outerShdw blurRad="38100" dist="19050" dir="2700000" algn="tl" rotWithShape="0">
                    <a:schemeClr val="dk1">
                      <a:alpha val="40000"/>
                    </a:schemeClr>
                  </a:outerShdw>
                </a:effectLst>
                <a:latin typeface="Times New Roman" pitchFamily="18" charset="0"/>
                <a:ea typeface="Times New Roman" pitchFamily="18" charset="0"/>
                <a:cs typeface="Times New Roman" pitchFamily="18" charset="0"/>
              </a:rPr>
              <a:t>СНОВЫ МЕНЕДЖМЕНТА</a:t>
            </a:r>
          </a:p>
          <a:p>
            <a:pPr marR="0" lvl="0" algn="ctr" defTabSz="914400" rtl="0" eaLnBrk="0" fontAlgn="base" latinLnBrk="0" hangingPunct="0">
              <a:lnSpc>
                <a:spcPct val="100000"/>
              </a:lnSpc>
              <a:spcBef>
                <a:spcPct val="0"/>
              </a:spcBef>
              <a:spcAft>
                <a:spcPct val="0"/>
              </a:spcAft>
              <a:buClrTx/>
              <a:buSzTx/>
              <a:buFontTx/>
              <a:buNone/>
              <a:tabLst/>
            </a:pPr>
            <a:r>
              <a:rPr kumimoji="0" lang="uk-UA" sz="2800" b="1" i="0" u="none" strike="noStrike" normalizeH="0" baseline="0" dirty="0" smtClean="0">
                <a:ln w="0"/>
                <a:solidFill>
                  <a:srgbClr val="002060"/>
                </a:solidFill>
                <a:effectLst>
                  <a:outerShdw blurRad="38100" dist="19050" dir="2700000" algn="tl" rotWithShape="0">
                    <a:schemeClr val="dk1">
                      <a:alpha val="40000"/>
                    </a:schemeClr>
                  </a:outerShdw>
                </a:effectLst>
                <a:latin typeface="Times New Roman" pitchFamily="18" charset="0"/>
                <a:ea typeface="Times New Roman" pitchFamily="18" charset="0"/>
                <a:cs typeface="Times New Roman" pitchFamily="18" charset="0"/>
              </a:rPr>
              <a:t>И</a:t>
            </a:r>
          </a:p>
          <a:p>
            <a:pPr marR="0" lvl="0" algn="ctr" defTabSz="914400" rtl="0" eaLnBrk="0" fontAlgn="base" latinLnBrk="0" hangingPunct="0">
              <a:lnSpc>
                <a:spcPct val="100000"/>
              </a:lnSpc>
              <a:spcBef>
                <a:spcPct val="0"/>
              </a:spcBef>
              <a:spcAft>
                <a:spcPct val="0"/>
              </a:spcAft>
              <a:buClrTx/>
              <a:buSzTx/>
              <a:buFontTx/>
              <a:buNone/>
              <a:tabLst/>
            </a:pPr>
            <a:r>
              <a:rPr kumimoji="0" lang="uk-UA" sz="2800" b="1" i="0" u="none" strike="noStrike" normalizeH="0" baseline="0" dirty="0" smtClean="0">
                <a:ln w="0"/>
                <a:solidFill>
                  <a:srgbClr val="002060"/>
                </a:solidFill>
                <a:effectLst>
                  <a:outerShdw blurRad="38100" dist="19050" dir="2700000" algn="tl" rotWithShape="0">
                    <a:schemeClr val="dk1">
                      <a:alpha val="40000"/>
                    </a:schemeClr>
                  </a:outerShdw>
                </a:effectLst>
                <a:latin typeface="Times New Roman" pitchFamily="18" charset="0"/>
                <a:ea typeface="Times New Roman" pitchFamily="18" charset="0"/>
                <a:cs typeface="Times New Roman" pitchFamily="18" charset="0"/>
              </a:rPr>
              <a:t>ПРЕДПРИНИМАТЕЛЬСТВА</a:t>
            </a:r>
            <a:endParaRPr lang="uk-UA" sz="2800" b="1" dirty="0" smtClean="0">
              <a:ln w="0"/>
              <a:solidFill>
                <a:srgbClr val="002060"/>
              </a:solidFill>
              <a:effectLst>
                <a:outerShdw blurRad="38100" dist="19050" dir="2700000" algn="tl" rotWithShape="0">
                  <a:schemeClr val="dk1">
                    <a:alpha val="40000"/>
                  </a:schemeClr>
                </a:outerShdw>
              </a:effectLst>
              <a:latin typeface="Times New Roman" pitchFamily="18" charset="0"/>
              <a:ea typeface="Times New Roman" pitchFamily="18" charset="0"/>
              <a:cs typeface="Times New Roman" pitchFamily="18" charset="0"/>
            </a:endParaRPr>
          </a:p>
          <a:p>
            <a:pPr marR="0" lvl="0" algn="ctr" defTabSz="914400" rtl="0" eaLnBrk="0" fontAlgn="base" latinLnBrk="0" hangingPunct="0">
              <a:lnSpc>
                <a:spcPct val="50000"/>
              </a:lnSpc>
              <a:spcBef>
                <a:spcPct val="0"/>
              </a:spcBef>
              <a:spcAft>
                <a:spcPct val="0"/>
              </a:spcAft>
              <a:buClrTx/>
              <a:buSzTx/>
              <a:buFontTx/>
              <a:buNone/>
              <a:tabLst/>
            </a:pPr>
            <a:endParaRPr kumimoji="0" lang="uk-UA" sz="2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R="0" lvl="0" algn="ctr" defTabSz="914400" rtl="0" eaLnBrk="0" fontAlgn="base" latinLnBrk="0" hangingPunct="0">
              <a:lnSpc>
                <a:spcPct val="50000"/>
              </a:lnSpc>
              <a:spcBef>
                <a:spcPct val="0"/>
              </a:spcBef>
              <a:spcAft>
                <a:spcPct val="0"/>
              </a:spcAft>
              <a:buClrTx/>
              <a:buSzTx/>
              <a:buFontTx/>
              <a:buNone/>
              <a:tabLst/>
            </a:pPr>
            <a:r>
              <a:rPr kumimoji="0" lang="uk-UA" sz="2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a:t>
            </a:r>
            <a:r>
              <a:rPr kumimoji="0" lang="ru-RU" sz="26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чебник нового поколения</a:t>
            </a:r>
            <a:endParaRPr lang="ru-RU" altLang="ru-RU"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defRPr/>
            </a:pPr>
            <a:endParaRPr lang="ru-RU" altLang="ru-RU"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a:p>
            <a:pPr algn="ctr">
              <a:defRPr/>
            </a:pPr>
            <a:r>
              <a:rPr lang="ru-RU" altLang="ru-RU"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Автор: доцент кафедры экономики предприятия, </a:t>
            </a:r>
          </a:p>
          <a:p>
            <a:pPr algn="ctr">
              <a:defRPr/>
            </a:pPr>
            <a:r>
              <a:rPr lang="ru-RU" altLang="ru-RU" sz="2000" dirty="0" smtClean="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к.э.н. </a:t>
            </a:r>
            <a:r>
              <a:rPr lang="uk-UA" sz="2000" dirty="0" smtClean="0">
                <a:ln w="0"/>
                <a:effectLst>
                  <a:outerShdw blurRad="38100" dist="19050" dir="2700000" algn="tl" rotWithShape="0">
                    <a:schemeClr val="dk1">
                      <a:alpha val="40000"/>
                    </a:schemeClr>
                  </a:outerShdw>
                </a:effectLst>
                <a:latin typeface="Times New Roman" pitchFamily="18" charset="0"/>
                <a:ea typeface="Times New Roman" pitchFamily="18" charset="0"/>
                <a:cs typeface="Times New Roman" pitchFamily="18" charset="0"/>
              </a:rPr>
              <a:t> </a:t>
            </a:r>
            <a:r>
              <a:rPr lang="ru-RU" sz="2000" dirty="0" smtClean="0">
                <a:ln w="0"/>
                <a:effectLst>
                  <a:outerShdw blurRad="38100" dist="19050" dir="2700000" algn="tl" rotWithShape="0">
                    <a:schemeClr val="dk1">
                      <a:alpha val="40000"/>
                    </a:schemeClr>
                  </a:outerShdw>
                </a:effectLst>
                <a:latin typeface="Times New Roman" pitchFamily="18" charset="0"/>
                <a:ea typeface="Times New Roman" pitchFamily="18" charset="0"/>
                <a:cs typeface="Times New Roman" pitchFamily="18" charset="0"/>
              </a:rPr>
              <a:t>Бабайлов</a:t>
            </a:r>
            <a:r>
              <a:rPr lang="en-US" sz="2000" dirty="0" smtClean="0">
                <a:ln w="0"/>
                <a:effectLst>
                  <a:outerShdw blurRad="38100" dist="19050" dir="2700000" algn="tl" rotWithShape="0">
                    <a:schemeClr val="dk1">
                      <a:alpha val="40000"/>
                    </a:schemeClr>
                  </a:outerShdw>
                </a:effectLst>
                <a:latin typeface="Times New Roman" pitchFamily="18" charset="0"/>
                <a:ea typeface="Times New Roman" pitchFamily="18" charset="0"/>
                <a:cs typeface="Times New Roman" pitchFamily="18" charset="0"/>
              </a:rPr>
              <a:t> </a:t>
            </a:r>
            <a:r>
              <a:rPr lang="ru-RU" sz="2000" dirty="0" smtClean="0">
                <a:ln w="0"/>
                <a:effectLst>
                  <a:outerShdw blurRad="38100" dist="19050" dir="2700000" algn="tl" rotWithShape="0">
                    <a:schemeClr val="dk1">
                      <a:alpha val="40000"/>
                    </a:schemeClr>
                  </a:outerShdw>
                </a:effectLst>
                <a:latin typeface="Times New Roman" pitchFamily="18" charset="0"/>
                <a:ea typeface="Times New Roman" pitchFamily="18" charset="0"/>
                <a:cs typeface="Times New Roman" pitchFamily="18" charset="0"/>
              </a:rPr>
              <a:t>Василий Кузьмич</a:t>
            </a:r>
            <a:r>
              <a:rPr kumimoji="0" lang="ru-RU" sz="1800" i="1" u="none" strike="noStrike" normalizeH="0" baseline="0" dirty="0" smtClean="0">
                <a:ln w="0"/>
                <a:effectLst>
                  <a:outerShdw blurRad="38100" dist="19050" dir="2700000" algn="tl" rotWithShape="0">
                    <a:schemeClr val="dk1">
                      <a:alpha val="40000"/>
                    </a:schemeClr>
                  </a:outerShdw>
                </a:effectLst>
                <a:latin typeface="Arial" pitchFamily="34" charset="0"/>
                <a:ea typeface="Times New Roman" pitchFamily="18" charset="0"/>
              </a:rPr>
              <a:t>        </a:t>
            </a:r>
            <a:endParaRPr kumimoji="0" lang="ru-RU" sz="1800" i="0" u="none" strike="noStrike" normalizeH="0" baseline="0" dirty="0" smtClean="0">
              <a:ln w="0"/>
              <a:effectLst>
                <a:outerShdw blurRad="38100" dist="19050" dir="2700000" algn="tl" rotWithShape="0">
                  <a:schemeClr val="dk1">
                    <a:alpha val="40000"/>
                  </a:schemeClr>
                </a:outerShdw>
              </a:effectLst>
              <a:latin typeface="Arial" pitchFamily="34" charset="0"/>
            </a:endParaRPr>
          </a:p>
        </p:txBody>
      </p:sp>
      <p:pic>
        <p:nvPicPr>
          <p:cNvPr id="3" name="Picture 2" descr="емблема фуб"/>
          <p:cNvPicPr>
            <a:picLocks noChangeAspect="1" noChangeArrowheads="1"/>
          </p:cNvPicPr>
          <p:nvPr/>
        </p:nvPicPr>
        <p:blipFill>
          <a:blip r:embed="rId3" cstate="print"/>
          <a:srcRect/>
          <a:stretch>
            <a:fillRect/>
          </a:stretch>
        </p:blipFill>
        <p:spPr bwMode="auto">
          <a:xfrm>
            <a:off x="6948264" y="1484784"/>
            <a:ext cx="1736200" cy="1514248"/>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725C68B6-61C2-468F-89AB-4B9F7531AA68}" type="slidenum">
              <a:rPr lang="ru-RU" smtClean="0"/>
              <a:pPr/>
              <a:t>1</a:t>
            </a:fld>
            <a:endParaRPr lang="ru-RU"/>
          </a:p>
        </p:txBody>
      </p:sp>
      <p:sp>
        <p:nvSpPr>
          <p:cNvPr id="2" name="Прямоугольник 1"/>
          <p:cNvSpPr/>
          <p:nvPr/>
        </p:nvSpPr>
        <p:spPr>
          <a:xfrm>
            <a:off x="3275856" y="6381328"/>
            <a:ext cx="2954655" cy="369332"/>
          </a:xfrm>
          <a:prstGeom prst="rect">
            <a:avLst/>
          </a:prstGeom>
        </p:spPr>
        <p:txBody>
          <a:bodyPr wrap="none">
            <a:spAutoFit/>
          </a:bodyPr>
          <a:lstStyle/>
          <a:p>
            <a:r>
              <a:rPr lang="uk-UA" sz="1200" dirty="0">
                <a:latin typeface="Times New Roman" pitchFamily="18" charset="0"/>
                <a:ea typeface="Times New Roman" pitchFamily="18" charset="0"/>
                <a:cs typeface="Times New Roman" pitchFamily="18" charset="0"/>
              </a:rPr>
              <a:t> </a:t>
            </a:r>
            <a:r>
              <a:rPr lang="ru-RU" dirty="0">
                <a:ln w="0"/>
                <a:effectLst>
                  <a:outerShdw blurRad="38100" dist="19050" dir="2700000" algn="tl" rotWithShape="0">
                    <a:schemeClr val="dk1">
                      <a:alpha val="40000"/>
                    </a:schemeClr>
                  </a:outerShdw>
                </a:effectLst>
                <a:latin typeface="Times New Roman" pitchFamily="18" charset="0"/>
                <a:ea typeface="Times New Roman" pitchFamily="18" charset="0"/>
                <a:cs typeface="Times New Roman" pitchFamily="18" charset="0"/>
              </a:rPr>
              <a:t>Харьков</a:t>
            </a:r>
            <a:r>
              <a:rPr lang="ru-RU" dirty="0" smtClean="0">
                <a:ln w="0"/>
                <a:effectLst>
                  <a:outerShdw blurRad="38100" dist="19050" dir="2700000" algn="tl" rotWithShape="0">
                    <a:schemeClr val="dk1">
                      <a:alpha val="40000"/>
                    </a:schemeClr>
                  </a:outerShdw>
                </a:effectLst>
                <a:latin typeface="Times New Roman" pitchFamily="18" charset="0"/>
                <a:ea typeface="Times New Roman" pitchFamily="18" charset="0"/>
                <a:cs typeface="Times New Roman" pitchFamily="18" charset="0"/>
              </a:rPr>
              <a:t>, </a:t>
            </a:r>
            <a:r>
              <a:rPr lang="uk-UA" dirty="0" smtClean="0">
                <a:ln w="0"/>
                <a:effectLst>
                  <a:outerShdw blurRad="38100" dist="19050" dir="2700000" algn="tl" rotWithShape="0">
                    <a:schemeClr val="dk1">
                      <a:alpha val="40000"/>
                    </a:schemeClr>
                  </a:outerShdw>
                </a:effectLst>
                <a:latin typeface="Times New Roman" pitchFamily="18" charset="0"/>
                <a:ea typeface="Times New Roman" pitchFamily="18" charset="0"/>
                <a:cs typeface="Times New Roman" pitchFamily="18" charset="0"/>
              </a:rPr>
              <a:t>ХНАДУ, 2016 </a:t>
            </a:r>
            <a:r>
              <a:rPr lang="uk-UA" b="1" dirty="0">
                <a:latin typeface="Times New Roman" pitchFamily="18" charset="0"/>
                <a:ea typeface="Times New Roman" pitchFamily="18" charset="0"/>
                <a:cs typeface="Times New Roman" pitchFamily="18" charset="0"/>
              </a:rPr>
              <a:t>	</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ChangeArrowheads="1"/>
          </p:cNvSpPr>
          <p:nvPr/>
        </p:nvSpPr>
        <p:spPr bwMode="auto">
          <a:xfrm>
            <a:off x="0" y="21429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endParaRPr>
          </a:p>
        </p:txBody>
      </p:sp>
      <p:sp>
        <p:nvSpPr>
          <p:cNvPr id="25603" name="Rectangle 3"/>
          <p:cNvSpPr>
            <a:spLocks noChangeArrowheads="1"/>
          </p:cNvSpPr>
          <p:nvPr/>
        </p:nvSpPr>
        <p:spPr bwMode="auto">
          <a:xfrm>
            <a:off x="607191" y="332656"/>
            <a:ext cx="792961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6088" algn="just"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2.2 Методология и технология исследования и производства</a:t>
            </a:r>
          </a:p>
          <a:p>
            <a:pPr marR="0" lvl="0" indent="446088" algn="just" defTabSz="914400" rtl="0" eaLnBrk="1" fontAlgn="base" latinLnBrk="0" hangingPunct="1">
              <a:lnSpc>
                <a:spcPct val="100000"/>
              </a:lnSpc>
              <a:spcBef>
                <a:spcPct val="0"/>
              </a:spcBef>
              <a:spcAft>
                <a:spcPct val="0"/>
              </a:spcAft>
              <a:buClrTx/>
              <a:buSzTx/>
              <a:buFontTx/>
              <a:buNone/>
              <a:tabLst/>
            </a:pPr>
            <a:r>
              <a:rPr kumimoji="0" lang="ru-RU"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Наряду</a:t>
            </a:r>
            <a:r>
              <a:rPr kumimoji="0" lang="ru-RU" sz="140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с методологией исследования существует м</a:t>
            </a:r>
            <a:r>
              <a:rPr lang="ru-RU" sz="1400" dirty="0" smtClean="0">
                <a:latin typeface="Times New Roman" pitchFamily="18" charset="0"/>
                <a:ea typeface="Times New Roman" pitchFamily="18" charset="0"/>
                <a:cs typeface="Times New Roman" pitchFamily="18" charset="0"/>
              </a:rPr>
              <a:t>етодология производства, технология исследования и технология производства </a:t>
            </a:r>
            <a:r>
              <a:rPr lang="uk-UA" sz="1400" dirty="0" smtClean="0">
                <a:latin typeface="Times New Roman" pitchFamily="18" charset="0"/>
                <a:ea typeface="Times New Roman" pitchFamily="18" charset="0"/>
                <a:cs typeface="Times New Roman" pitchFamily="18" charset="0"/>
              </a:rPr>
              <a:t>[3]</a:t>
            </a:r>
            <a:r>
              <a:rPr lang="ru-RU" sz="1400" dirty="0" smtClean="0">
                <a:latin typeface="Times New Roman" pitchFamily="18" charset="0"/>
                <a:ea typeface="Times New Roman" pitchFamily="18" charset="0"/>
                <a:cs typeface="Times New Roman" pitchFamily="18" charset="0"/>
              </a:rPr>
              <a:t>.   </a:t>
            </a:r>
            <a:endParaRPr kumimoji="0" lang="ru-RU"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10</a:t>
            </a:fld>
            <a:endParaRPr lang="ru-RU"/>
          </a:p>
        </p:txBody>
      </p:sp>
      <p:graphicFrame>
        <p:nvGraphicFramePr>
          <p:cNvPr id="7" name="Таблица 6"/>
          <p:cNvGraphicFramePr>
            <a:graphicFrameLocks noGrp="1"/>
          </p:cNvGraphicFramePr>
          <p:nvPr>
            <p:extLst>
              <p:ext uri="{D42A27DB-BD31-4B8C-83A1-F6EECF244321}">
                <p14:modId xmlns:p14="http://schemas.microsoft.com/office/powerpoint/2010/main" xmlns="" val="1487169885"/>
              </p:ext>
            </p:extLst>
          </p:nvPr>
        </p:nvGraphicFramePr>
        <p:xfrm>
          <a:off x="607191" y="1196752"/>
          <a:ext cx="7929618" cy="1524000"/>
        </p:xfrm>
        <a:graphic>
          <a:graphicData uri="http://schemas.openxmlformats.org/drawingml/2006/table">
            <a:tbl>
              <a:tblPr/>
              <a:tblGrid>
                <a:gridCol w="1912866"/>
                <a:gridCol w="6016752"/>
              </a:tblGrid>
              <a:tr h="0">
                <a:tc gridSpan="2">
                  <a:txBody>
                    <a:bodyPr/>
                    <a:lstStyle/>
                    <a:p>
                      <a:pPr algn="just">
                        <a:spcAft>
                          <a:spcPts val="0"/>
                        </a:spcAft>
                      </a:pPr>
                      <a:r>
                        <a:rPr lang="uk-UA" sz="1400" dirty="0">
                          <a:latin typeface="Times New Roman"/>
                          <a:ea typeface="Times New Roman"/>
                        </a:rPr>
                        <a:t>                           </a:t>
                      </a:r>
                      <a:r>
                        <a:rPr lang="ru-RU" sz="1600" b="1" dirty="0">
                          <a:latin typeface="Times New Roman"/>
                          <a:ea typeface="Times New Roman"/>
                        </a:rPr>
                        <a:t>Методология исследования</a:t>
                      </a:r>
                      <a:endParaRPr lang="ru-RU"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r>
              <a:tr h="0">
                <a:tc>
                  <a:txBody>
                    <a:bodyPr/>
                    <a:lstStyle/>
                    <a:p>
                      <a:pPr algn="ctr">
                        <a:spcAft>
                          <a:spcPts val="0"/>
                        </a:spcAft>
                      </a:pPr>
                      <a:r>
                        <a:rPr lang="ru-RU" sz="1400" dirty="0">
                          <a:latin typeface="Times New Roman"/>
                          <a:ea typeface="Times New Roman"/>
                        </a:rPr>
                        <a:t>Сущность</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Порядок  применения методик в исследовании (Программа)</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algn="ctr">
                        <a:spcAft>
                          <a:spcPts val="0"/>
                        </a:spcAft>
                      </a:pPr>
                      <a:r>
                        <a:rPr lang="ru-RU" sz="1400" dirty="0">
                          <a:latin typeface="Times New Roman"/>
                          <a:ea typeface="Times New Roman"/>
                        </a:rPr>
                        <a:t>Содержание</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Состав и последовательность применения методик </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algn="ctr">
                        <a:spcAft>
                          <a:spcPts val="0"/>
                        </a:spcAft>
                      </a:pPr>
                      <a:r>
                        <a:rPr lang="ru-RU" sz="1400" dirty="0">
                          <a:latin typeface="Times New Roman"/>
                          <a:ea typeface="Times New Roman"/>
                        </a:rPr>
                        <a:t>Место</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В исследовании </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algn="ctr">
                        <a:spcAft>
                          <a:spcPts val="0"/>
                        </a:spcAft>
                      </a:pPr>
                      <a:r>
                        <a:rPr lang="ru-RU" sz="1400" dirty="0">
                          <a:latin typeface="Times New Roman"/>
                          <a:ea typeface="Times New Roman"/>
                        </a:rPr>
                        <a:t>Роль</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В исследовании главная в сравнении с технологией исследования   </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algn="ctr">
                        <a:spcAft>
                          <a:spcPts val="0"/>
                        </a:spcAft>
                      </a:pPr>
                      <a:r>
                        <a:rPr lang="ru-RU" sz="1400" dirty="0">
                          <a:latin typeface="Times New Roman"/>
                          <a:ea typeface="Times New Roman"/>
                        </a:rPr>
                        <a:t>Программа</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Определение проблемы, формулировка темы, предмета, объекта, методик исследования проблемы, апробация, внедрение результатов исследования</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8" name="Прямоугольник 7"/>
          <p:cNvSpPr/>
          <p:nvPr/>
        </p:nvSpPr>
        <p:spPr>
          <a:xfrm>
            <a:off x="642910" y="3071810"/>
            <a:ext cx="7929618" cy="369332"/>
          </a:xfrm>
          <a:prstGeom prst="rect">
            <a:avLst/>
          </a:prstGeom>
        </p:spPr>
        <p:txBody>
          <a:bodyPr wrap="square">
            <a:spAutoFit/>
          </a:bodyPr>
          <a:lstStyle/>
          <a:p>
            <a:pPr lvl="0" algn="just" fontAlgn="base">
              <a:spcBef>
                <a:spcPct val="0"/>
              </a:spcBef>
              <a:spcAft>
                <a:spcPct val="0"/>
              </a:spcAft>
            </a:pPr>
            <a:r>
              <a:rPr lang="ru-RU" dirty="0" smtClean="0">
                <a:latin typeface="Times New Roman" pitchFamily="18" charset="0"/>
                <a:ea typeface="Times New Roman" pitchFamily="18" charset="0"/>
                <a:cs typeface="Times New Roman" pitchFamily="18" charset="0"/>
              </a:rPr>
              <a:t>    </a:t>
            </a:r>
            <a:endParaRPr lang="ru-RU" sz="2400" dirty="0" smtClean="0">
              <a:latin typeface="Times New Roman" pitchFamily="18" charset="0"/>
              <a:cs typeface="Times New Roman" pitchFamily="18" charset="0"/>
            </a:endParaRPr>
          </a:p>
        </p:txBody>
      </p:sp>
      <p:graphicFrame>
        <p:nvGraphicFramePr>
          <p:cNvPr id="9" name="Таблица 8"/>
          <p:cNvGraphicFramePr>
            <a:graphicFrameLocks noGrp="1"/>
          </p:cNvGraphicFramePr>
          <p:nvPr>
            <p:extLst>
              <p:ext uri="{D42A27DB-BD31-4B8C-83A1-F6EECF244321}">
                <p14:modId xmlns:p14="http://schemas.microsoft.com/office/powerpoint/2010/main" xmlns="" val="68415838"/>
              </p:ext>
            </p:extLst>
          </p:nvPr>
        </p:nvGraphicFramePr>
        <p:xfrm>
          <a:off x="607191" y="2996952"/>
          <a:ext cx="7929618" cy="1310640"/>
        </p:xfrm>
        <a:graphic>
          <a:graphicData uri="http://schemas.openxmlformats.org/drawingml/2006/table">
            <a:tbl>
              <a:tblPr/>
              <a:tblGrid>
                <a:gridCol w="1997803"/>
                <a:gridCol w="5931815"/>
              </a:tblGrid>
              <a:tr h="0">
                <a:tc gridSpan="2">
                  <a:txBody>
                    <a:bodyPr/>
                    <a:lstStyle/>
                    <a:p>
                      <a:pPr algn="just">
                        <a:spcAft>
                          <a:spcPts val="0"/>
                        </a:spcAft>
                      </a:pPr>
                      <a:r>
                        <a:rPr lang="uk-UA" sz="1400" dirty="0">
                          <a:latin typeface="Times New Roman"/>
                          <a:ea typeface="Times New Roman"/>
                        </a:rPr>
                        <a:t>                       </a:t>
                      </a:r>
                      <a:r>
                        <a:rPr lang="ru-RU" sz="1600" b="1" dirty="0">
                          <a:latin typeface="Times New Roman"/>
                          <a:ea typeface="Times New Roman"/>
                        </a:rPr>
                        <a:t>Методология производства</a:t>
                      </a:r>
                      <a:endParaRPr lang="ru-RU"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r>
              <a:tr h="0">
                <a:tc>
                  <a:txBody>
                    <a:bodyPr/>
                    <a:lstStyle/>
                    <a:p>
                      <a:pPr algn="ctr">
                        <a:spcAft>
                          <a:spcPts val="0"/>
                        </a:spcAft>
                      </a:pPr>
                      <a:r>
                        <a:rPr lang="ru-RU" sz="1400" dirty="0">
                          <a:latin typeface="Times New Roman"/>
                          <a:ea typeface="Times New Roman"/>
                        </a:rPr>
                        <a:t>Сущность</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Порядок  применения методик</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algn="ctr">
                        <a:spcAft>
                          <a:spcPts val="0"/>
                        </a:spcAft>
                      </a:pPr>
                      <a:r>
                        <a:rPr lang="ru-RU" sz="1400" dirty="0">
                          <a:latin typeface="Times New Roman"/>
                          <a:ea typeface="Times New Roman"/>
                        </a:rPr>
                        <a:t>Содержание</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Состав и последовательность применения методик</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algn="ctr">
                        <a:spcAft>
                          <a:spcPts val="0"/>
                        </a:spcAft>
                      </a:pPr>
                      <a:r>
                        <a:rPr lang="ru-RU" sz="1400" dirty="0">
                          <a:latin typeface="Times New Roman"/>
                          <a:ea typeface="Times New Roman"/>
                        </a:rPr>
                        <a:t>Место</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В производстве</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algn="ctr">
                        <a:spcAft>
                          <a:spcPts val="0"/>
                        </a:spcAft>
                      </a:pPr>
                      <a:r>
                        <a:rPr lang="ru-RU" sz="1400" dirty="0">
                          <a:latin typeface="Times New Roman"/>
                          <a:ea typeface="Times New Roman"/>
                        </a:rPr>
                        <a:t>Роль</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Вспомогательная к технологии производства</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0">
                <a:tc>
                  <a:txBody>
                    <a:bodyPr/>
                    <a:lstStyle/>
                    <a:p>
                      <a:pPr algn="ctr">
                        <a:spcAft>
                          <a:spcPts val="0"/>
                        </a:spcAft>
                      </a:pPr>
                      <a:r>
                        <a:rPr lang="ru-RU" sz="1400" dirty="0">
                          <a:latin typeface="Times New Roman"/>
                          <a:ea typeface="Times New Roman"/>
                        </a:rPr>
                        <a:t>Примеры</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Методики контроля (измерения)</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3" name="Рисунок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08706" y="4509120"/>
            <a:ext cx="3126587" cy="216522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extLst>
              <p:ext uri="{D42A27DB-BD31-4B8C-83A1-F6EECF244321}">
                <p14:modId xmlns:p14="http://schemas.microsoft.com/office/powerpoint/2010/main" xmlns="" val="3999670920"/>
              </p:ext>
            </p:extLst>
          </p:nvPr>
        </p:nvGraphicFramePr>
        <p:xfrm>
          <a:off x="755576" y="476672"/>
          <a:ext cx="7848872" cy="1310640"/>
        </p:xfrm>
        <a:graphic>
          <a:graphicData uri="http://schemas.openxmlformats.org/drawingml/2006/table">
            <a:tbl>
              <a:tblPr/>
              <a:tblGrid>
                <a:gridCol w="1584176"/>
                <a:gridCol w="6264696"/>
              </a:tblGrid>
              <a:tr h="240163">
                <a:tc gridSpan="2">
                  <a:txBody>
                    <a:bodyPr/>
                    <a:lstStyle/>
                    <a:p>
                      <a:pPr algn="ctr">
                        <a:spcAft>
                          <a:spcPts val="0"/>
                        </a:spcAft>
                      </a:pPr>
                      <a:r>
                        <a:rPr lang="uk-UA" sz="1400" dirty="0">
                          <a:latin typeface="Times New Roman"/>
                          <a:ea typeface="Times New Roman"/>
                        </a:rPr>
                        <a:t>                           </a:t>
                      </a:r>
                      <a:r>
                        <a:rPr lang="ru-RU" sz="1600" b="1" dirty="0">
                          <a:latin typeface="Times New Roman"/>
                          <a:ea typeface="Times New Roman"/>
                        </a:rPr>
                        <a:t>Технология исследования</a:t>
                      </a:r>
                      <a:endParaRPr lang="ru-RU" sz="1200" dirty="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r>
              <a:tr h="210142">
                <a:tc>
                  <a:txBody>
                    <a:bodyPr/>
                    <a:lstStyle/>
                    <a:p>
                      <a:pPr algn="ctr">
                        <a:spcAft>
                          <a:spcPts val="0"/>
                        </a:spcAft>
                      </a:pPr>
                      <a:r>
                        <a:rPr lang="ru-RU" sz="1400" dirty="0">
                          <a:latin typeface="Times New Roman"/>
                          <a:ea typeface="Times New Roman"/>
                        </a:rPr>
                        <a:t>Сущность</a:t>
                      </a:r>
                      <a:endParaRPr lang="ru-RU" sz="1200" dirty="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Порядок  применения техник в исследовании (Программа)</a:t>
                      </a:r>
                      <a:endParaRPr lang="ru-RU" sz="120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10142">
                <a:tc>
                  <a:txBody>
                    <a:bodyPr/>
                    <a:lstStyle/>
                    <a:p>
                      <a:pPr algn="ctr">
                        <a:spcAft>
                          <a:spcPts val="0"/>
                        </a:spcAft>
                      </a:pPr>
                      <a:r>
                        <a:rPr lang="ru-RU" sz="1400" dirty="0">
                          <a:latin typeface="Times New Roman"/>
                          <a:ea typeface="Times New Roman"/>
                        </a:rPr>
                        <a:t>Содержание</a:t>
                      </a:r>
                      <a:endParaRPr lang="ru-RU" sz="1200" dirty="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Состав и последовательность применения </a:t>
                      </a:r>
                      <a:r>
                        <a:rPr lang="ru-RU" sz="1400" i="1">
                          <a:latin typeface="Times New Roman"/>
                          <a:ea typeface="Times New Roman"/>
                        </a:rPr>
                        <a:t>техник</a:t>
                      </a:r>
                      <a:endParaRPr lang="ru-RU" sz="120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10142">
                <a:tc>
                  <a:txBody>
                    <a:bodyPr/>
                    <a:lstStyle/>
                    <a:p>
                      <a:pPr algn="ctr">
                        <a:spcAft>
                          <a:spcPts val="0"/>
                        </a:spcAft>
                      </a:pPr>
                      <a:r>
                        <a:rPr lang="ru-RU" sz="1400" dirty="0">
                          <a:latin typeface="Times New Roman"/>
                          <a:ea typeface="Times New Roman"/>
                        </a:rPr>
                        <a:t>Место</a:t>
                      </a:r>
                      <a:endParaRPr lang="ru-RU" sz="1200" dirty="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В исследовании </a:t>
                      </a:r>
                      <a:endParaRPr lang="ru-RU" sz="120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10142">
                <a:tc>
                  <a:txBody>
                    <a:bodyPr/>
                    <a:lstStyle/>
                    <a:p>
                      <a:pPr algn="ctr">
                        <a:spcAft>
                          <a:spcPts val="0"/>
                        </a:spcAft>
                      </a:pPr>
                      <a:r>
                        <a:rPr lang="ru-RU" sz="1400" dirty="0">
                          <a:latin typeface="Times New Roman"/>
                          <a:ea typeface="Times New Roman"/>
                        </a:rPr>
                        <a:t>Роль</a:t>
                      </a:r>
                      <a:endParaRPr lang="ru-RU" sz="1200" dirty="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Вспомогательная к методологии исследования </a:t>
                      </a:r>
                      <a:endParaRPr lang="ru-RU" sz="120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10142">
                <a:tc>
                  <a:txBody>
                    <a:bodyPr/>
                    <a:lstStyle/>
                    <a:p>
                      <a:pPr algn="ctr">
                        <a:spcAft>
                          <a:spcPts val="0"/>
                        </a:spcAft>
                      </a:pPr>
                      <a:r>
                        <a:rPr lang="ru-RU" sz="1400" dirty="0">
                          <a:latin typeface="Times New Roman"/>
                          <a:ea typeface="Times New Roman"/>
                        </a:rPr>
                        <a:t>Примеры</a:t>
                      </a:r>
                      <a:endParaRPr lang="ru-RU" sz="1200" dirty="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Информационные технологии</a:t>
                      </a:r>
                      <a:endParaRPr lang="ru-RU" sz="1200" dirty="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10" name="Номер слайда 9"/>
          <p:cNvSpPr>
            <a:spLocks noGrp="1"/>
          </p:cNvSpPr>
          <p:nvPr>
            <p:ph type="sldNum" sz="quarter" idx="12"/>
          </p:nvPr>
        </p:nvSpPr>
        <p:spPr/>
        <p:txBody>
          <a:bodyPr/>
          <a:lstStyle/>
          <a:p>
            <a:fld id="{725C68B6-61C2-468F-89AB-4B9F7531AA68}" type="slidenum">
              <a:rPr lang="ru-RU" smtClean="0"/>
              <a:pPr/>
              <a:t>11</a:t>
            </a:fld>
            <a:endParaRPr lang="ru-RU"/>
          </a:p>
        </p:txBody>
      </p:sp>
      <p:graphicFrame>
        <p:nvGraphicFramePr>
          <p:cNvPr id="11" name="Таблица 10"/>
          <p:cNvGraphicFramePr>
            <a:graphicFrameLocks noGrp="1"/>
          </p:cNvGraphicFramePr>
          <p:nvPr>
            <p:extLst>
              <p:ext uri="{D42A27DB-BD31-4B8C-83A1-F6EECF244321}">
                <p14:modId xmlns:p14="http://schemas.microsoft.com/office/powerpoint/2010/main" xmlns="" val="2771308439"/>
              </p:ext>
            </p:extLst>
          </p:nvPr>
        </p:nvGraphicFramePr>
        <p:xfrm>
          <a:off x="755576" y="2060848"/>
          <a:ext cx="7848872" cy="1066800"/>
        </p:xfrm>
        <a:graphic>
          <a:graphicData uri="http://schemas.openxmlformats.org/drawingml/2006/table">
            <a:tbl>
              <a:tblPr/>
              <a:tblGrid>
                <a:gridCol w="1571064"/>
                <a:gridCol w="6277808"/>
              </a:tblGrid>
              <a:tr h="210142">
                <a:tc gridSpan="2">
                  <a:txBody>
                    <a:bodyPr/>
                    <a:lstStyle/>
                    <a:p>
                      <a:pPr algn="ctr">
                        <a:spcAft>
                          <a:spcPts val="0"/>
                        </a:spcAft>
                      </a:pPr>
                      <a:r>
                        <a:rPr lang="uk-UA" sz="1400" dirty="0">
                          <a:latin typeface="Times New Roman"/>
                          <a:ea typeface="Times New Roman"/>
                        </a:rPr>
                        <a:t>                           </a:t>
                      </a:r>
                      <a:r>
                        <a:rPr lang="ru-RU" sz="1400" b="1" dirty="0">
                          <a:latin typeface="Times New Roman"/>
                          <a:ea typeface="Times New Roman"/>
                        </a:rPr>
                        <a:t>Технология производства</a:t>
                      </a:r>
                      <a:endParaRPr lang="ru-RU" sz="1200" dirty="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r>
              <a:tr h="210142">
                <a:tc>
                  <a:txBody>
                    <a:bodyPr/>
                    <a:lstStyle/>
                    <a:p>
                      <a:pPr algn="ctr">
                        <a:spcAft>
                          <a:spcPts val="0"/>
                        </a:spcAft>
                      </a:pPr>
                      <a:r>
                        <a:rPr lang="ru-RU" sz="1400" dirty="0">
                          <a:latin typeface="Times New Roman"/>
                          <a:ea typeface="Times New Roman"/>
                        </a:rPr>
                        <a:t>Сущность</a:t>
                      </a:r>
                      <a:endParaRPr lang="ru-RU" sz="1200" dirty="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Порядок  применения техник в производстве</a:t>
                      </a:r>
                      <a:endParaRPr lang="ru-RU" sz="1200" dirty="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10142">
                <a:tc>
                  <a:txBody>
                    <a:bodyPr/>
                    <a:lstStyle/>
                    <a:p>
                      <a:pPr algn="ctr">
                        <a:spcAft>
                          <a:spcPts val="0"/>
                        </a:spcAft>
                      </a:pPr>
                      <a:r>
                        <a:rPr lang="ru-RU" sz="1400" dirty="0">
                          <a:latin typeface="Times New Roman"/>
                          <a:ea typeface="Times New Roman"/>
                        </a:rPr>
                        <a:t>Содержание</a:t>
                      </a:r>
                      <a:endParaRPr lang="ru-RU" sz="1200" dirty="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Состав и последовательность применения техник</a:t>
                      </a:r>
                      <a:endParaRPr lang="ru-RU" sz="1200" dirty="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10142">
                <a:tc>
                  <a:txBody>
                    <a:bodyPr/>
                    <a:lstStyle/>
                    <a:p>
                      <a:pPr algn="ctr">
                        <a:spcAft>
                          <a:spcPts val="0"/>
                        </a:spcAft>
                      </a:pPr>
                      <a:r>
                        <a:rPr lang="ru-RU" sz="1400" dirty="0">
                          <a:latin typeface="Times New Roman"/>
                          <a:ea typeface="Times New Roman"/>
                        </a:rPr>
                        <a:t>Место</a:t>
                      </a:r>
                      <a:endParaRPr lang="ru-RU" sz="1200" dirty="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В производстве</a:t>
                      </a:r>
                      <a:endParaRPr lang="ru-RU" sz="1200" dirty="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210142">
                <a:tc>
                  <a:txBody>
                    <a:bodyPr/>
                    <a:lstStyle/>
                    <a:p>
                      <a:pPr algn="ctr">
                        <a:spcAft>
                          <a:spcPts val="0"/>
                        </a:spcAft>
                      </a:pPr>
                      <a:r>
                        <a:rPr lang="ru-RU" sz="1400" dirty="0">
                          <a:latin typeface="Times New Roman"/>
                          <a:ea typeface="Times New Roman"/>
                        </a:rPr>
                        <a:t>Роль</a:t>
                      </a:r>
                      <a:endParaRPr lang="ru-RU" sz="1200" dirty="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Главная в сравнении с методологией производства </a:t>
                      </a:r>
                      <a:endParaRPr lang="ru-RU" sz="1200" dirty="0">
                        <a:latin typeface="Times New Roman"/>
                        <a:ea typeface="Times New Roman"/>
                      </a:endParaRPr>
                    </a:p>
                  </a:txBody>
                  <a:tcPr marL="67546" marR="675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08559" y="3573016"/>
            <a:ext cx="6726882" cy="309634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107504" y="116632"/>
            <a:ext cx="8640960" cy="36933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2.3</a:t>
            </a:r>
            <a:r>
              <a:rPr kumimoji="0" lang="ru-RU" b="1" i="0" u="none" strike="noStrike" cap="none" normalizeH="0" dirty="0" smtClean="0">
                <a:ln>
                  <a:noFill/>
                </a:ln>
                <a:solidFill>
                  <a:srgbClr val="222222"/>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Фундаментальное исследование</a:t>
            </a:r>
          </a:p>
        </p:txBody>
      </p:sp>
      <p:sp>
        <p:nvSpPr>
          <p:cNvPr id="6" name="Номер слайда 5"/>
          <p:cNvSpPr>
            <a:spLocks noGrp="1"/>
          </p:cNvSpPr>
          <p:nvPr>
            <p:ph type="sldNum" sz="quarter" idx="12"/>
          </p:nvPr>
        </p:nvSpPr>
        <p:spPr/>
        <p:txBody>
          <a:bodyPr/>
          <a:lstStyle/>
          <a:p>
            <a:fld id="{725C68B6-61C2-468F-89AB-4B9F7531AA68}" type="slidenum">
              <a:rPr lang="ru-RU" smtClean="0"/>
              <a:pPr/>
              <a:t>12</a:t>
            </a:fld>
            <a:endParaRPr lang="ru-RU"/>
          </a:p>
        </p:txBody>
      </p:sp>
      <p:sp>
        <p:nvSpPr>
          <p:cNvPr id="2" name="Прямоугольник 1"/>
          <p:cNvSpPr/>
          <p:nvPr/>
        </p:nvSpPr>
        <p:spPr>
          <a:xfrm>
            <a:off x="107504" y="404664"/>
            <a:ext cx="8208912" cy="307777"/>
          </a:xfrm>
          <a:prstGeom prst="rect">
            <a:avLst/>
          </a:prstGeom>
        </p:spPr>
        <p:txBody>
          <a:bodyPr wrap="square">
            <a:spAutoFit/>
          </a:bodyPr>
          <a:lstStyle/>
          <a:p>
            <a:pPr lvl="0" indent="449263" algn="just" fontAlgn="base">
              <a:spcBef>
                <a:spcPct val="0"/>
              </a:spcBef>
              <a:spcAft>
                <a:spcPct val="0"/>
              </a:spcAft>
            </a:pPr>
            <a:r>
              <a:rPr lang="ru-RU" sz="1400" b="1" dirty="0">
                <a:solidFill>
                  <a:srgbClr val="222222"/>
                </a:solidFill>
                <a:latin typeface="Times New Roman" pitchFamily="18" charset="0"/>
                <a:ea typeface="Times New Roman" pitchFamily="18" charset="0"/>
                <a:cs typeface="Times New Roman" pitchFamily="18" charset="0"/>
              </a:rPr>
              <a:t>Модель полного  </a:t>
            </a:r>
            <a:r>
              <a:rPr lang="ru-RU" sz="1400" b="1" i="1" dirty="0">
                <a:solidFill>
                  <a:srgbClr val="222222"/>
                </a:solidFill>
                <a:latin typeface="Times New Roman" pitchFamily="18" charset="0"/>
                <a:ea typeface="Times New Roman" pitchFamily="18" charset="0"/>
                <a:cs typeface="Times New Roman" pitchFamily="18" charset="0"/>
              </a:rPr>
              <a:t>менеджерского</a:t>
            </a:r>
            <a:r>
              <a:rPr lang="ru-RU" sz="1400" b="1" dirty="0">
                <a:solidFill>
                  <a:srgbClr val="222222"/>
                </a:solidFill>
                <a:latin typeface="Times New Roman" pitchFamily="18" charset="0"/>
                <a:ea typeface="Times New Roman" pitchFamily="18" charset="0"/>
                <a:cs typeface="Times New Roman" pitchFamily="18" charset="0"/>
              </a:rPr>
              <a:t> фундаментального</a:t>
            </a:r>
            <a:r>
              <a:rPr lang="ru-RU" sz="1400" b="1" i="1" dirty="0">
                <a:solidFill>
                  <a:srgbClr val="222222"/>
                </a:solidFill>
                <a:latin typeface="Times New Roman" pitchFamily="18" charset="0"/>
                <a:ea typeface="Times New Roman" pitchFamily="18" charset="0"/>
                <a:cs typeface="Times New Roman" pitchFamily="18" charset="0"/>
              </a:rPr>
              <a:t>*</a:t>
            </a:r>
            <a:r>
              <a:rPr lang="ru-RU" sz="1400" b="1" dirty="0">
                <a:solidFill>
                  <a:srgbClr val="222222"/>
                </a:solidFill>
                <a:latin typeface="Times New Roman" pitchFamily="18" charset="0"/>
                <a:ea typeface="Times New Roman" pitchFamily="18" charset="0"/>
                <a:cs typeface="Times New Roman" pitchFamily="18" charset="0"/>
              </a:rPr>
              <a:t> исследования </a:t>
            </a:r>
            <a:endParaRPr lang="ru-RU" sz="1400" b="1" dirty="0">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2278361922"/>
              </p:ext>
            </p:extLst>
          </p:nvPr>
        </p:nvGraphicFramePr>
        <p:xfrm>
          <a:off x="323529" y="764704"/>
          <a:ext cx="8640961" cy="6033675"/>
        </p:xfrm>
        <a:graphic>
          <a:graphicData uri="http://schemas.openxmlformats.org/drawingml/2006/table">
            <a:tbl>
              <a:tblPr>
                <a:tableStyleId>{5C22544A-7EE6-4342-B048-85BDC9FD1C3A}</a:tableStyleId>
              </a:tblPr>
              <a:tblGrid>
                <a:gridCol w="1399012"/>
                <a:gridCol w="997221"/>
                <a:gridCol w="2505153"/>
                <a:gridCol w="3739575"/>
              </a:tblGrid>
              <a:tr h="404668">
                <a:tc rowSpan="2">
                  <a:txBody>
                    <a:bodyPr/>
                    <a:lstStyle/>
                    <a:p>
                      <a:pPr algn="ctr">
                        <a:lnSpc>
                          <a:spcPct val="107000"/>
                        </a:lnSpc>
                        <a:spcAft>
                          <a:spcPts val="800"/>
                        </a:spcAft>
                      </a:pPr>
                      <a:r>
                        <a:rPr lang="ru-RU" sz="1300" dirty="0">
                          <a:effectLst/>
                          <a:latin typeface="Times New Roman" panose="02020603050405020304" pitchFamily="18" charset="0"/>
                          <a:cs typeface="Times New Roman" panose="02020603050405020304" pitchFamily="18" charset="0"/>
                        </a:rPr>
                        <a:t>Фундаментальные методики</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gridSpan="3">
                  <a:txBody>
                    <a:bodyPr/>
                    <a:lstStyle/>
                    <a:p>
                      <a:pPr algn="ctr">
                        <a:lnSpc>
                          <a:spcPct val="107000"/>
                        </a:lnSpc>
                        <a:spcAft>
                          <a:spcPts val="800"/>
                        </a:spcAft>
                      </a:pPr>
                      <a:r>
                        <a:rPr lang="ru-RU" sz="1300" dirty="0">
                          <a:effectLst/>
                          <a:latin typeface="Times New Roman" panose="02020603050405020304" pitchFamily="18" charset="0"/>
                          <a:cs typeface="Times New Roman" panose="02020603050405020304" pitchFamily="18" charset="0"/>
                        </a:rPr>
                        <a:t>Три результата применения трёх содержательных методик (МОО, МОП, МРП): определения объекта; предмета (проблемы); решения проблемы**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hMerge="1">
                  <a:txBody>
                    <a:bodyPr/>
                    <a:lstStyle/>
                    <a:p>
                      <a:endParaRPr lang="ru-RU"/>
                    </a:p>
                  </a:txBody>
                  <a:tcPr/>
                </a:tc>
                <a:tc hMerge="1">
                  <a:txBody>
                    <a:bodyPr/>
                    <a:lstStyle/>
                    <a:p>
                      <a:endParaRPr lang="ru-RU"/>
                    </a:p>
                  </a:txBody>
                  <a:tcPr/>
                </a:tc>
              </a:tr>
              <a:tr h="606041">
                <a:tc vMerge="1">
                  <a:txBody>
                    <a:bodyPr/>
                    <a:lstStyle/>
                    <a:p>
                      <a:endParaRPr lang="ru-RU"/>
                    </a:p>
                  </a:txBody>
                  <a:tcPr/>
                </a:tc>
                <a:tc>
                  <a:txBody>
                    <a:bodyPr/>
                    <a:lstStyle/>
                    <a:p>
                      <a:pPr algn="ctr">
                        <a:lnSpc>
                          <a:spcPct val="107000"/>
                        </a:lnSpc>
                        <a:spcAft>
                          <a:spcPts val="800"/>
                        </a:spcAft>
                      </a:pPr>
                      <a:r>
                        <a:rPr lang="ru-RU" sz="1300" dirty="0">
                          <a:effectLst/>
                          <a:latin typeface="Times New Roman" panose="02020603050405020304" pitchFamily="18" charset="0"/>
                          <a:cs typeface="Times New Roman" panose="02020603050405020304" pitchFamily="18" charset="0"/>
                        </a:rPr>
                        <a:t>Объект</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just">
                        <a:lnSpc>
                          <a:spcPct val="107000"/>
                        </a:lnSpc>
                        <a:spcAft>
                          <a:spcPts val="800"/>
                        </a:spcAft>
                      </a:pPr>
                      <a:r>
                        <a:rPr lang="ru-RU" sz="1300" dirty="0">
                          <a:effectLst/>
                          <a:latin typeface="Times New Roman" panose="02020603050405020304" pitchFamily="18" charset="0"/>
                          <a:cs typeface="Times New Roman" panose="02020603050405020304" pitchFamily="18" charset="0"/>
                        </a:rPr>
                        <a:t>Предмет (неизвестная фундаментальная, главная связь объекта)*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nSpc>
                          <a:spcPct val="107000"/>
                        </a:lnSpc>
                        <a:spcAft>
                          <a:spcPts val="800"/>
                        </a:spcAft>
                      </a:pPr>
                      <a:r>
                        <a:rPr lang="ru-RU" sz="1300">
                          <a:effectLst/>
                          <a:latin typeface="Times New Roman" panose="02020603050405020304" pitchFamily="18" charset="0"/>
                          <a:cs typeface="Times New Roman" panose="02020603050405020304" pitchFamily="18" charset="0"/>
                        </a:rPr>
                        <a:t>Результат решения проблемы </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r>
              <a:tr h="644317">
                <a:tc>
                  <a:txBody>
                    <a:bodyPr/>
                    <a:lstStyle/>
                    <a:p>
                      <a:pPr algn="ctr">
                        <a:lnSpc>
                          <a:spcPct val="107000"/>
                        </a:lnSpc>
                        <a:spcAft>
                          <a:spcPts val="800"/>
                        </a:spcAft>
                      </a:pPr>
                      <a:r>
                        <a:rPr lang="ru-RU" sz="1300" dirty="0">
                          <a:effectLst/>
                          <a:latin typeface="Times New Roman" panose="02020603050405020304" pitchFamily="18" charset="0"/>
                          <a:cs typeface="Times New Roman" panose="02020603050405020304" pitchFamily="18" charset="0"/>
                        </a:rPr>
                        <a:t>Идея</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ctr">
                        <a:lnSpc>
                          <a:spcPct val="107000"/>
                        </a:lnSpc>
                        <a:spcAft>
                          <a:spcPts val="800"/>
                        </a:spcAft>
                      </a:pPr>
                      <a:r>
                        <a:rPr lang="ru-RU" sz="1300" dirty="0">
                          <a:effectLst/>
                          <a:latin typeface="Times New Roman" panose="02020603050405020304" pitchFamily="18" charset="0"/>
                          <a:cs typeface="Times New Roman" panose="02020603050405020304" pitchFamily="18" charset="0"/>
                        </a:rPr>
                        <a:t>Менеджмент (М)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just">
                        <a:lnSpc>
                          <a:spcPct val="107000"/>
                        </a:lnSpc>
                        <a:spcAft>
                          <a:spcPts val="800"/>
                        </a:spcAft>
                      </a:pPr>
                      <a:r>
                        <a:rPr lang="ru-RU" sz="1300" dirty="0">
                          <a:effectLst/>
                          <a:latin typeface="Times New Roman" panose="02020603050405020304" pitchFamily="18" charset="0"/>
                          <a:cs typeface="Times New Roman" panose="02020603050405020304" pitchFamily="18" charset="0"/>
                        </a:rPr>
                        <a:t>Неизвестная связь менеджмента с производством (П) или обменом (О), или другой деятельностью (Д)</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just">
                        <a:lnSpc>
                          <a:spcPct val="107000"/>
                        </a:lnSpc>
                        <a:spcAft>
                          <a:spcPts val="800"/>
                        </a:spcAft>
                      </a:pPr>
                      <a:r>
                        <a:rPr lang="ru-RU" sz="1300" dirty="0">
                          <a:effectLst/>
                          <a:latin typeface="Times New Roman" panose="02020603050405020304" pitchFamily="18" charset="0"/>
                          <a:cs typeface="Times New Roman" panose="02020603050405020304" pitchFamily="18" charset="0"/>
                        </a:rPr>
                        <a:t>Качественная зависимость менеджмента и производства: «Производство зависит от менеджмента»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r>
              <a:tr h="1192432">
                <a:tc>
                  <a:txBody>
                    <a:bodyPr/>
                    <a:lstStyle/>
                    <a:p>
                      <a:pPr algn="ctr">
                        <a:lnSpc>
                          <a:spcPct val="107000"/>
                        </a:lnSpc>
                        <a:spcAft>
                          <a:spcPts val="800"/>
                        </a:spcAft>
                      </a:pPr>
                      <a:r>
                        <a:rPr lang="ru-RU" sz="1300" dirty="0">
                          <a:effectLst/>
                          <a:latin typeface="Times New Roman" panose="02020603050405020304" pitchFamily="18" charset="0"/>
                          <a:cs typeface="Times New Roman" panose="02020603050405020304" pitchFamily="18" charset="0"/>
                        </a:rPr>
                        <a:t>Гипотеза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ctr">
                        <a:lnSpc>
                          <a:spcPct val="107000"/>
                        </a:lnSpc>
                        <a:spcAft>
                          <a:spcPts val="800"/>
                        </a:spcAft>
                      </a:pPr>
                      <a:r>
                        <a:rPr lang="ru-RU" sz="1300" dirty="0">
                          <a:effectLst/>
                          <a:latin typeface="Times New Roman" panose="02020603050405020304" pitchFamily="18" charset="0"/>
                          <a:cs typeface="Times New Roman" panose="02020603050405020304" pitchFamily="18" charset="0"/>
                        </a:rPr>
                        <a:t>Идея</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just">
                        <a:lnSpc>
                          <a:spcPct val="107000"/>
                        </a:lnSpc>
                        <a:spcAft>
                          <a:spcPts val="800"/>
                        </a:spcAft>
                      </a:pPr>
                      <a:r>
                        <a:rPr lang="ru-RU" sz="1300">
                          <a:effectLst/>
                          <a:latin typeface="Times New Roman" panose="02020603050405020304" pitchFamily="18" charset="0"/>
                          <a:cs typeface="Times New Roman" panose="02020603050405020304" pitchFamily="18" charset="0"/>
                        </a:rPr>
                        <a:t>Качественная зависимость как неизвестная количественная связь М и П</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just">
                        <a:lnSpc>
                          <a:spcPct val="107000"/>
                        </a:lnSpc>
                        <a:spcAft>
                          <a:spcPts val="800"/>
                        </a:spcAft>
                      </a:pPr>
                      <a:r>
                        <a:rPr lang="ru-RU" sz="1300" dirty="0">
                          <a:effectLst/>
                          <a:latin typeface="Times New Roman" panose="02020603050405020304" pitchFamily="18" charset="0"/>
                          <a:cs typeface="Times New Roman" panose="02020603050405020304" pitchFamily="18" charset="0"/>
                        </a:rPr>
                        <a:t> Дискретная количественная зависимость М и П (закономерность, тенденция, принцип): «Менеджмент равен организации производства» в отдельных случаях</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r>
              <a:tr h="1009727">
                <a:tc>
                  <a:txBody>
                    <a:bodyPr/>
                    <a:lstStyle/>
                    <a:p>
                      <a:pPr algn="ctr">
                        <a:lnSpc>
                          <a:spcPct val="107000"/>
                        </a:lnSpc>
                        <a:spcAft>
                          <a:spcPts val="800"/>
                        </a:spcAft>
                      </a:pPr>
                      <a:r>
                        <a:rPr lang="ru-RU" sz="1300" dirty="0">
                          <a:effectLst/>
                          <a:latin typeface="Times New Roman" panose="02020603050405020304" pitchFamily="18" charset="0"/>
                          <a:cs typeface="Times New Roman" panose="02020603050405020304" pitchFamily="18" charset="0"/>
                        </a:rPr>
                        <a:t>Концепция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ctr">
                        <a:lnSpc>
                          <a:spcPct val="107000"/>
                        </a:lnSpc>
                        <a:spcAft>
                          <a:spcPts val="800"/>
                        </a:spcAft>
                      </a:pPr>
                      <a:r>
                        <a:rPr lang="ru-RU" sz="1300" dirty="0">
                          <a:effectLst/>
                          <a:latin typeface="Times New Roman" panose="02020603050405020304" pitchFamily="18" charset="0"/>
                          <a:cs typeface="Times New Roman" panose="02020603050405020304" pitchFamily="18" charset="0"/>
                        </a:rPr>
                        <a:t>Гипотеза</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just">
                        <a:lnSpc>
                          <a:spcPct val="107000"/>
                        </a:lnSpc>
                        <a:spcAft>
                          <a:spcPts val="800"/>
                        </a:spcAft>
                      </a:pPr>
                      <a:r>
                        <a:rPr lang="ru-RU" sz="1300">
                          <a:effectLst/>
                          <a:latin typeface="Times New Roman" panose="02020603050405020304" pitchFamily="18" charset="0"/>
                          <a:cs typeface="Times New Roman" panose="02020603050405020304" pitchFamily="18" charset="0"/>
                        </a:rPr>
                        <a:t>Закономерность как отсутствие закона</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just">
                        <a:lnSpc>
                          <a:spcPct val="107000"/>
                        </a:lnSpc>
                        <a:spcAft>
                          <a:spcPts val="800"/>
                        </a:spcAft>
                      </a:pPr>
                      <a:r>
                        <a:rPr lang="ru-RU" sz="1300">
                          <a:effectLst/>
                          <a:latin typeface="Times New Roman" panose="02020603050405020304" pitchFamily="18" charset="0"/>
                          <a:cs typeface="Times New Roman" panose="02020603050405020304" pitchFamily="18" charset="0"/>
                        </a:rPr>
                        <a:t>Закон как доказанная, рассчитанная сплошная количественная зависимость М и П: «Менеджмент есть организация производственной деятельности» во всех случаях</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r>
              <a:tr h="811186">
                <a:tc>
                  <a:txBody>
                    <a:bodyPr/>
                    <a:lstStyle/>
                    <a:p>
                      <a:pPr algn="ctr">
                        <a:lnSpc>
                          <a:spcPct val="107000"/>
                        </a:lnSpc>
                        <a:spcAft>
                          <a:spcPts val="800"/>
                        </a:spcAft>
                      </a:pPr>
                      <a:r>
                        <a:rPr lang="ru-RU" sz="1300" dirty="0">
                          <a:effectLst/>
                          <a:latin typeface="Times New Roman" panose="02020603050405020304" pitchFamily="18" charset="0"/>
                          <a:cs typeface="Times New Roman" panose="02020603050405020304" pitchFamily="18" charset="0"/>
                        </a:rPr>
                        <a:t>Теория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ctr">
                        <a:lnSpc>
                          <a:spcPct val="107000"/>
                        </a:lnSpc>
                        <a:spcAft>
                          <a:spcPts val="800"/>
                        </a:spcAft>
                      </a:pPr>
                      <a:r>
                        <a:rPr lang="ru-RU" sz="1300" dirty="0">
                          <a:effectLst/>
                          <a:latin typeface="Times New Roman" panose="02020603050405020304" pitchFamily="18" charset="0"/>
                          <a:cs typeface="Times New Roman" panose="02020603050405020304" pitchFamily="18" charset="0"/>
                        </a:rPr>
                        <a:t>Концепция</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just">
                        <a:lnSpc>
                          <a:spcPct val="107000"/>
                        </a:lnSpc>
                        <a:spcAft>
                          <a:spcPts val="800"/>
                        </a:spcAft>
                      </a:pPr>
                      <a:r>
                        <a:rPr lang="ru-RU" sz="1300">
                          <a:effectLst/>
                          <a:latin typeface="Times New Roman" panose="02020603050405020304" pitchFamily="18" charset="0"/>
                          <a:cs typeface="Times New Roman" panose="02020603050405020304" pitchFamily="18" charset="0"/>
                        </a:rPr>
                        <a:t>Закон, неапробированный другими частными законами и невнедрённый в прикладные методики  экспериментально </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just">
                        <a:lnSpc>
                          <a:spcPct val="107000"/>
                        </a:lnSpc>
                        <a:spcAft>
                          <a:spcPts val="800"/>
                        </a:spcAft>
                      </a:pPr>
                      <a:r>
                        <a:rPr lang="ru-RU" sz="1300">
                          <a:effectLst/>
                          <a:latin typeface="Times New Roman" panose="02020603050405020304" pitchFamily="18" charset="0"/>
                          <a:cs typeface="Times New Roman" panose="02020603050405020304" pitchFamily="18" charset="0"/>
                        </a:rPr>
                        <a:t>Закон апробированный и внедренный</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r>
              <a:tr h="500615">
                <a:tc>
                  <a:txBody>
                    <a:bodyPr/>
                    <a:lstStyle/>
                    <a:p>
                      <a:pPr algn="ctr">
                        <a:lnSpc>
                          <a:spcPct val="107000"/>
                        </a:lnSpc>
                        <a:spcAft>
                          <a:spcPts val="800"/>
                        </a:spcAft>
                      </a:pPr>
                      <a:r>
                        <a:rPr lang="ru-RU" sz="1300" dirty="0">
                          <a:effectLst/>
                          <a:latin typeface="Times New Roman" panose="02020603050405020304" pitchFamily="18" charset="0"/>
                          <a:cs typeface="Times New Roman" panose="02020603050405020304" pitchFamily="18" charset="0"/>
                        </a:rPr>
                        <a:t>Основная Теория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ctr">
                        <a:lnSpc>
                          <a:spcPct val="107000"/>
                        </a:lnSpc>
                        <a:spcAft>
                          <a:spcPts val="800"/>
                        </a:spcAft>
                      </a:pPr>
                      <a:r>
                        <a:rPr lang="ru-RU" sz="1300" dirty="0">
                          <a:effectLst/>
                          <a:latin typeface="Times New Roman" panose="02020603050405020304" pitchFamily="18" charset="0"/>
                          <a:cs typeface="Times New Roman" panose="02020603050405020304" pitchFamily="18" charset="0"/>
                        </a:rPr>
                        <a:t>Теории</a:t>
                      </a:r>
                    </a:p>
                    <a:p>
                      <a:pPr algn="ctr">
                        <a:lnSpc>
                          <a:spcPct val="107000"/>
                        </a:lnSpc>
                        <a:spcAft>
                          <a:spcPts val="800"/>
                        </a:spcAft>
                      </a:pPr>
                      <a:r>
                        <a:rPr lang="ru-RU" sz="1300" dirty="0">
                          <a:effectLst/>
                          <a:latin typeface="Times New Roman" panose="02020603050405020304" pitchFamily="18" charset="0"/>
                          <a:cs typeface="Times New Roman" panose="02020603050405020304" pitchFamily="18" charset="0"/>
                        </a:rPr>
                        <a:t>частные</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just">
                        <a:lnSpc>
                          <a:spcPct val="107000"/>
                        </a:lnSpc>
                        <a:spcAft>
                          <a:spcPts val="800"/>
                        </a:spcAft>
                      </a:pPr>
                      <a:r>
                        <a:rPr lang="ru-RU" sz="1300">
                          <a:effectLst/>
                          <a:latin typeface="Times New Roman" panose="02020603050405020304" pitchFamily="18" charset="0"/>
                          <a:cs typeface="Times New Roman" panose="02020603050405020304" pitchFamily="18" charset="0"/>
                        </a:rPr>
                        <a:t>Необобщенные частные законы</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just">
                        <a:lnSpc>
                          <a:spcPct val="107000"/>
                        </a:lnSpc>
                        <a:spcAft>
                          <a:spcPts val="800"/>
                        </a:spcAft>
                      </a:pPr>
                      <a:r>
                        <a:rPr lang="ru-RU" sz="1300">
                          <a:effectLst/>
                          <a:latin typeface="Times New Roman" panose="02020603050405020304" pitchFamily="18" charset="0"/>
                          <a:cs typeface="Times New Roman" panose="02020603050405020304" pitchFamily="18" charset="0"/>
                        </a:rPr>
                        <a:t>Основной закон «Менеджмент есть организация любой деятельности» </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r>
              <a:tr h="735670">
                <a:tc>
                  <a:txBody>
                    <a:bodyPr/>
                    <a:lstStyle/>
                    <a:p>
                      <a:pPr algn="ctr">
                        <a:lnSpc>
                          <a:spcPct val="107000"/>
                        </a:lnSpc>
                        <a:spcAft>
                          <a:spcPts val="800"/>
                        </a:spcAft>
                      </a:pPr>
                      <a:r>
                        <a:rPr lang="ru-RU" sz="1300" dirty="0">
                          <a:effectLst/>
                          <a:latin typeface="Times New Roman" panose="02020603050405020304" pitchFamily="18" charset="0"/>
                          <a:cs typeface="Times New Roman" panose="02020603050405020304" pitchFamily="18" charset="0"/>
                        </a:rPr>
                        <a:t>Наука менеджмента</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ctr">
                        <a:lnSpc>
                          <a:spcPct val="107000"/>
                        </a:lnSpc>
                        <a:spcAft>
                          <a:spcPts val="800"/>
                        </a:spcAft>
                      </a:pPr>
                      <a:r>
                        <a:rPr lang="ru-RU" sz="1300" dirty="0">
                          <a:effectLst/>
                          <a:latin typeface="Times New Roman" panose="02020603050405020304" pitchFamily="18" charset="0"/>
                          <a:cs typeface="Times New Roman" panose="02020603050405020304" pitchFamily="18" charset="0"/>
                        </a:rPr>
                        <a:t>Основная Теория </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just">
                        <a:lnSpc>
                          <a:spcPct val="107000"/>
                        </a:lnSpc>
                        <a:spcAft>
                          <a:spcPts val="800"/>
                        </a:spcAft>
                      </a:pPr>
                      <a:r>
                        <a:rPr lang="ru-RU" sz="1300">
                          <a:effectLst/>
                          <a:latin typeface="Times New Roman" panose="02020603050405020304" pitchFamily="18" charset="0"/>
                          <a:cs typeface="Times New Roman" panose="02020603050405020304" pitchFamily="18" charset="0"/>
                        </a:rPr>
                        <a:t>Основной закон, неапробированный Временем на ведущую деятельность</a:t>
                      </a:r>
                      <a:endParaRPr lang="ru-RU" sz="130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c>
                  <a:txBody>
                    <a:bodyPr/>
                    <a:lstStyle/>
                    <a:p>
                      <a:pPr algn="just">
                        <a:lnSpc>
                          <a:spcPct val="107000"/>
                        </a:lnSpc>
                        <a:spcAft>
                          <a:spcPts val="800"/>
                        </a:spcAft>
                      </a:pPr>
                      <a:r>
                        <a:rPr lang="ru-RU" sz="1300" dirty="0">
                          <a:effectLst/>
                          <a:latin typeface="Times New Roman" panose="02020603050405020304" pitchFamily="18" charset="0"/>
                          <a:cs typeface="Times New Roman" panose="02020603050405020304" pitchFamily="18" charset="0"/>
                        </a:rPr>
                        <a:t>Парадигмы – глобальные стратегии 1.Совмещённого, 2. Отделённого, 3. </a:t>
                      </a:r>
                      <a:r>
                        <a:rPr lang="ru-RU" sz="1300" dirty="0" err="1">
                          <a:effectLst/>
                          <a:latin typeface="Times New Roman" panose="02020603050405020304" pitchFamily="18" charset="0"/>
                          <a:cs typeface="Times New Roman" panose="02020603050405020304" pitchFamily="18" charset="0"/>
                        </a:rPr>
                        <a:t>Инновационно-инвест-го</a:t>
                      </a:r>
                      <a:r>
                        <a:rPr lang="ru-RU" sz="1300" dirty="0">
                          <a:effectLst/>
                          <a:latin typeface="Times New Roman" panose="02020603050405020304" pitchFamily="18" charset="0"/>
                          <a:cs typeface="Times New Roman" panose="02020603050405020304" pitchFamily="18" charset="0"/>
                        </a:rPr>
                        <a:t> Менеджмента</a:t>
                      </a:r>
                      <a:endParaRPr lang="ru-RU"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84" marR="4584" marT="4584" marB="0">
                    <a:solidFill>
                      <a:schemeClr val="tx2">
                        <a:lumMod val="20000"/>
                        <a:lumOff val="80000"/>
                      </a:schemeClr>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13</a:t>
            </a:fld>
            <a:endParaRPr lang="ru-RU"/>
          </a:p>
        </p:txBody>
      </p:sp>
      <p:sp>
        <p:nvSpPr>
          <p:cNvPr id="3" name="Прямоугольник 2"/>
          <p:cNvSpPr/>
          <p:nvPr/>
        </p:nvSpPr>
        <p:spPr>
          <a:xfrm>
            <a:off x="250017" y="548680"/>
            <a:ext cx="8643966" cy="1169551"/>
          </a:xfrm>
          <a:prstGeom prst="rect">
            <a:avLst/>
          </a:prstGeom>
        </p:spPr>
        <p:txBody>
          <a:bodyPr wrap="square">
            <a:spAutoFit/>
          </a:bodyPr>
          <a:lstStyle/>
          <a:p>
            <a:pPr indent="446088" algn="just">
              <a:spcAft>
                <a:spcPts val="0"/>
              </a:spcAft>
            </a:pPr>
            <a:r>
              <a:rPr lang="ru-RU" sz="1400" dirty="0" smtClean="0">
                <a:latin typeface="Times New Roman"/>
                <a:ea typeface="Times New Roman"/>
              </a:rPr>
              <a:t>*В </a:t>
            </a:r>
            <a:r>
              <a:rPr lang="ru-RU" sz="1400" b="1" i="1" dirty="0" smtClean="0">
                <a:latin typeface="Times New Roman"/>
                <a:ea typeface="Times New Roman"/>
              </a:rPr>
              <a:t>прикладных</a:t>
            </a:r>
            <a:r>
              <a:rPr lang="ru-RU" sz="1400" dirty="0" smtClean="0">
                <a:latin typeface="Times New Roman"/>
                <a:ea typeface="Times New Roman"/>
              </a:rPr>
              <a:t> исследованиях проблема может быть выбрана по усмотрению субъекта. </a:t>
            </a:r>
            <a:r>
              <a:rPr lang="ru-RU" sz="1400" i="1" dirty="0" smtClean="0">
                <a:latin typeface="Times New Roman"/>
                <a:ea typeface="Times New Roman"/>
              </a:rPr>
              <a:t>** </a:t>
            </a:r>
            <a:r>
              <a:rPr lang="ru-RU" sz="1400" dirty="0" smtClean="0">
                <a:latin typeface="Times New Roman"/>
                <a:ea typeface="Times New Roman"/>
              </a:rPr>
              <a:t>интуицией; логикой дискретных (отдельных) фактов; логикой доказательства (расчёта);  </a:t>
            </a:r>
            <a:r>
              <a:rPr lang="ru-RU" sz="1400" dirty="0" err="1" smtClean="0">
                <a:latin typeface="Times New Roman"/>
                <a:ea typeface="Times New Roman"/>
              </a:rPr>
              <a:t>взаимоапробацией</a:t>
            </a:r>
            <a:r>
              <a:rPr lang="ru-RU" sz="1400" dirty="0" smtClean="0">
                <a:latin typeface="Times New Roman"/>
                <a:ea typeface="Times New Roman"/>
              </a:rPr>
              <a:t> и экспериментом; анализом и обобщением частных законов менеджмента; апробацией временем основного закона. Особое положение занимает методика формирования понятий – методика «2С70», пронизывающая всю модель</a:t>
            </a:r>
            <a:endParaRPr lang="ru-RU" sz="1400" dirty="0">
              <a:latin typeface="Times New Roman"/>
              <a:ea typeface="Times New Roman"/>
            </a:endParaRPr>
          </a:p>
        </p:txBody>
      </p:sp>
      <p:sp>
        <p:nvSpPr>
          <p:cNvPr id="4" name="Прямоугольник 3"/>
          <p:cNvSpPr/>
          <p:nvPr/>
        </p:nvSpPr>
        <p:spPr>
          <a:xfrm>
            <a:off x="323528" y="1556792"/>
            <a:ext cx="8496944" cy="800219"/>
          </a:xfrm>
          <a:prstGeom prst="rect">
            <a:avLst/>
          </a:prstGeom>
        </p:spPr>
        <p:txBody>
          <a:bodyPr wrap="square">
            <a:spAutoFit/>
          </a:bodyPr>
          <a:lstStyle/>
          <a:p>
            <a:pPr lvl="0" indent="449263" fontAlgn="base">
              <a:spcBef>
                <a:spcPct val="0"/>
              </a:spcBef>
              <a:spcAft>
                <a:spcPct val="0"/>
              </a:spcAft>
            </a:pPr>
            <a:r>
              <a:rPr lang="ru-RU" b="1" dirty="0" smtClean="0">
                <a:latin typeface="Times New Roman" pitchFamily="18" charset="0"/>
                <a:ea typeface="Times New Roman" pitchFamily="18" charset="0"/>
                <a:cs typeface="Times New Roman" pitchFamily="18" charset="0"/>
              </a:rPr>
              <a:t> </a:t>
            </a:r>
            <a:r>
              <a:rPr lang="ru-RU" sz="1400" b="1" dirty="0" smtClean="0">
                <a:latin typeface="Times New Roman" pitchFamily="18" charset="0"/>
                <a:ea typeface="Times New Roman" pitchFamily="18" charset="0"/>
                <a:cs typeface="Times New Roman" pitchFamily="18" charset="0"/>
              </a:rPr>
              <a:t>Уровни фундаментального исследования.</a:t>
            </a:r>
            <a:r>
              <a:rPr lang="ru-RU" sz="1400" b="1" dirty="0" smtClean="0">
                <a:solidFill>
                  <a:srgbClr val="222222"/>
                </a:solidFill>
                <a:latin typeface="Times New Roman" pitchFamily="18" charset="0"/>
                <a:ea typeface="Times New Roman" pitchFamily="18" charset="0"/>
                <a:cs typeface="Times New Roman" pitchFamily="18" charset="0"/>
              </a:rPr>
              <a:t> </a:t>
            </a:r>
            <a:r>
              <a:rPr lang="ru-RU" sz="1400" b="1" dirty="0" smtClean="0">
                <a:latin typeface="Times New Roman" pitchFamily="18" charset="0"/>
                <a:ea typeface="Times New Roman" pitchFamily="18" charset="0"/>
                <a:cs typeface="Times New Roman" pitchFamily="18" charset="0"/>
              </a:rPr>
              <a:t>Идея, Гипотеза, Концепция, Теория, Основная теория, Наука. Парадигмы менеджмента.</a:t>
            </a:r>
            <a:r>
              <a:rPr lang="ru-RU" sz="1400" dirty="0" smtClean="0">
                <a:latin typeface="Times New Roman" pitchFamily="18" charset="0"/>
                <a:ea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pPr lvl="0" indent="449263" eaLnBrk="0" fontAlgn="base" hangingPunct="0">
              <a:spcBef>
                <a:spcPct val="0"/>
              </a:spcBef>
              <a:spcAft>
                <a:spcPct val="0"/>
              </a:spcAft>
            </a:pPr>
            <a:r>
              <a:rPr lang="ru-RU" sz="1400" b="1" dirty="0" smtClean="0">
                <a:latin typeface="Times New Roman" pitchFamily="18" charset="0"/>
                <a:ea typeface="Times New Roman" pitchFamily="18" charset="0"/>
                <a:cs typeface="Times New Roman" pitchFamily="18" charset="0"/>
              </a:rPr>
              <a:t>Идея</a:t>
            </a:r>
            <a:r>
              <a:rPr lang="ru-RU" sz="1400" dirty="0" smtClean="0">
                <a:latin typeface="Times New Roman" pitchFamily="18" charset="0"/>
                <a:ea typeface="Times New Roman" pitchFamily="18" charset="0"/>
                <a:cs typeface="Times New Roman" pitchFamily="18" charset="0"/>
              </a:rPr>
              <a:t> – это только предположительное знание о </a:t>
            </a:r>
            <a:r>
              <a:rPr lang="ru-RU" sz="1400" b="1" i="1" dirty="0" smtClean="0">
                <a:latin typeface="Times New Roman" pitchFamily="18" charset="0"/>
                <a:ea typeface="Times New Roman" pitchFamily="18" charset="0"/>
                <a:cs typeface="Times New Roman" pitchFamily="18" charset="0"/>
              </a:rPr>
              <a:t>зависимости</a:t>
            </a:r>
            <a:r>
              <a:rPr lang="ru-RU" sz="1400" dirty="0" smtClean="0">
                <a:latin typeface="Times New Roman" pitchFamily="18" charset="0"/>
                <a:ea typeface="Times New Roman" pitchFamily="18" charset="0"/>
                <a:cs typeface="Times New Roman" pitchFamily="18" charset="0"/>
              </a:rPr>
              <a:t> объекта и предмета-проблемы </a:t>
            </a:r>
            <a:r>
              <a:rPr lang="uk-UA" sz="1400" dirty="0" smtClean="0">
                <a:latin typeface="Times New Roman" pitchFamily="18" charset="0"/>
                <a:ea typeface="Times New Roman" pitchFamily="18" charset="0"/>
                <a:cs typeface="Times New Roman" pitchFamily="18" charset="0"/>
              </a:rPr>
              <a:t>[3], [4]</a:t>
            </a:r>
            <a:r>
              <a:rPr lang="ru-RU" sz="1400" dirty="0" smtClean="0">
                <a:latin typeface="Arial" pitchFamily="34" charset="0"/>
                <a:ea typeface="Times New Roman" pitchFamily="18" charset="0"/>
              </a:rPr>
              <a:t>.</a:t>
            </a:r>
            <a:endParaRPr lang="ru-RU" sz="1400" dirty="0" smtClean="0">
              <a:latin typeface="Arial"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3317926585"/>
              </p:ext>
            </p:extLst>
          </p:nvPr>
        </p:nvGraphicFramePr>
        <p:xfrm>
          <a:off x="467544" y="2564904"/>
          <a:ext cx="8352928" cy="3648871"/>
        </p:xfrm>
        <a:graphic>
          <a:graphicData uri="http://schemas.openxmlformats.org/drawingml/2006/table">
            <a:tbl>
              <a:tblPr/>
              <a:tblGrid>
                <a:gridCol w="1584176"/>
                <a:gridCol w="6768752"/>
              </a:tblGrid>
              <a:tr h="466522">
                <a:tc>
                  <a:txBody>
                    <a:bodyPr/>
                    <a:lstStyle/>
                    <a:p>
                      <a:pPr algn="ctr">
                        <a:spcAft>
                          <a:spcPts val="0"/>
                        </a:spcAft>
                      </a:pPr>
                      <a:r>
                        <a:rPr lang="ru-RU" sz="1400" dirty="0">
                          <a:latin typeface="Times New Roman"/>
                          <a:ea typeface="Times New Roman"/>
                        </a:rPr>
                        <a:t>Сущность</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uk-UA" sz="1400" dirty="0">
                          <a:latin typeface="Times New Roman"/>
                          <a:ea typeface="Times New Roman"/>
                        </a:rPr>
                        <a:t>Э</a:t>
                      </a:r>
                      <a:r>
                        <a:rPr lang="ru-RU" sz="1400" dirty="0">
                          <a:latin typeface="Times New Roman"/>
                          <a:ea typeface="Times New Roman"/>
                        </a:rPr>
                        <a:t>то знание, основанное на интуиции, на  предположении о наличии качественной </a:t>
                      </a:r>
                      <a:r>
                        <a:rPr lang="ru-RU" sz="1400" i="1" dirty="0">
                          <a:latin typeface="Times New Roman"/>
                          <a:ea typeface="Times New Roman"/>
                        </a:rPr>
                        <a:t>зависимости</a:t>
                      </a:r>
                      <a:r>
                        <a:rPr lang="ru-RU" sz="1400" dirty="0">
                          <a:latin typeface="Times New Roman"/>
                          <a:ea typeface="Times New Roman"/>
                        </a:rPr>
                        <a:t>, качественной причинно-следственной связи конкретной проблемы с предполагаемой причиной.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Содержание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Объект</a:t>
                      </a:r>
                      <a:r>
                        <a:rPr lang="uk-UA" sz="1400">
                          <a:latin typeface="Times New Roman"/>
                          <a:ea typeface="Times New Roman"/>
                        </a:rPr>
                        <a:t>, Предмет-проблема, Методика </a:t>
                      </a:r>
                      <a:r>
                        <a:rPr lang="ru-RU" sz="1400">
                          <a:latin typeface="Times New Roman"/>
                          <a:ea typeface="Times New Roman"/>
                        </a:rPr>
                        <a:t>решения проблемы, </a:t>
                      </a:r>
                      <a:r>
                        <a:rPr lang="ru-RU" sz="1400" i="1">
                          <a:latin typeface="Times New Roman"/>
                          <a:ea typeface="Times New Roman"/>
                        </a:rPr>
                        <a:t>Зависимость</a:t>
                      </a:r>
                      <a:endParaRPr lang="ru-RU" sz="14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11014">
                <a:tc>
                  <a:txBody>
                    <a:bodyPr/>
                    <a:lstStyle/>
                    <a:p>
                      <a:pPr algn="ctr">
                        <a:spcAft>
                          <a:spcPts val="0"/>
                        </a:spcAft>
                      </a:pPr>
                      <a:r>
                        <a:rPr lang="ru-RU" sz="1400" dirty="0">
                          <a:solidFill>
                            <a:srgbClr val="000000"/>
                          </a:solidFill>
                          <a:latin typeface="Times New Roman"/>
                          <a:ea typeface="Times New Roman"/>
                        </a:rPr>
                        <a:t> Объект</a:t>
                      </a:r>
                      <a:endParaRPr lang="ru-RU"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Фундаментальная сфера деятельности (Экономика, Менеджмент, Инженерия, Социология, Психология, Методология, Философия  и другие)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Предмет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Проблемная часть объекта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6522">
                <a:tc>
                  <a:txBody>
                    <a:bodyPr/>
                    <a:lstStyle/>
                    <a:p>
                      <a:pPr algn="ctr">
                        <a:spcAft>
                          <a:spcPts val="0"/>
                        </a:spcAft>
                      </a:pPr>
                      <a:r>
                        <a:rPr lang="ru-RU" sz="1400" dirty="0">
                          <a:latin typeface="Times New Roman"/>
                          <a:ea typeface="Times New Roman"/>
                        </a:rPr>
                        <a:t>Методика решения проблемы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Интуиция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622029">
                <a:tc>
                  <a:txBody>
                    <a:bodyPr/>
                    <a:lstStyle/>
                    <a:p>
                      <a:pPr algn="ctr">
                        <a:spcAft>
                          <a:spcPts val="0"/>
                        </a:spcAft>
                      </a:pPr>
                      <a:r>
                        <a:rPr lang="ru-RU" sz="1400" dirty="0">
                          <a:latin typeface="Times New Roman"/>
                          <a:ea typeface="Times New Roman"/>
                        </a:rPr>
                        <a:t>Результат решения проблемы незнания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i="1" dirty="0">
                          <a:latin typeface="Times New Roman"/>
                          <a:ea typeface="Times New Roman"/>
                        </a:rPr>
                        <a:t>Качественная зависимость</a:t>
                      </a:r>
                      <a:r>
                        <a:rPr lang="ru-RU" sz="1400" dirty="0">
                          <a:latin typeface="Times New Roman"/>
                          <a:ea typeface="Times New Roman"/>
                        </a:rPr>
                        <a:t> объекта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Место</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Начало познания, исследования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11014">
                <a:tc>
                  <a:txBody>
                    <a:bodyPr/>
                    <a:lstStyle/>
                    <a:p>
                      <a:pPr algn="ctr">
                        <a:spcAft>
                          <a:spcPts val="0"/>
                        </a:spcAft>
                      </a:pPr>
                      <a:r>
                        <a:rPr lang="ru-RU" sz="1400" dirty="0">
                          <a:latin typeface="Times New Roman"/>
                          <a:ea typeface="Times New Roman"/>
                        </a:rPr>
                        <a:t>Роль</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Важная, так как: обеспечивает направление, начало, первотолчёк познания, исследования; является основой, объектом разработки гипотезы.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11014">
                <a:tc>
                  <a:txBody>
                    <a:bodyPr/>
                    <a:lstStyle/>
                    <a:p>
                      <a:pPr algn="ctr">
                        <a:spcAft>
                          <a:spcPts val="0"/>
                        </a:spcAft>
                      </a:pPr>
                      <a:r>
                        <a:rPr lang="ru-RU" sz="1400" dirty="0">
                          <a:latin typeface="Times New Roman"/>
                          <a:ea typeface="Times New Roman"/>
                        </a:rPr>
                        <a:t>Недостатки (проблема):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Нет утверждения, нет опоры на факты; не решающая, только подготовительная фундаментальная методика. (Отсутствие  </a:t>
                      </a:r>
                      <a:r>
                        <a:rPr lang="ru-RU" sz="1400" i="1" dirty="0">
                          <a:latin typeface="Times New Roman"/>
                          <a:ea typeface="Times New Roman"/>
                        </a:rPr>
                        <a:t>количественной</a:t>
                      </a:r>
                      <a:r>
                        <a:rPr lang="ru-RU" sz="1400" dirty="0">
                          <a:latin typeface="Times New Roman"/>
                          <a:ea typeface="Times New Roman"/>
                        </a:rPr>
                        <a:t> </a:t>
                      </a:r>
                      <a:r>
                        <a:rPr lang="ru-RU" sz="1400" i="1" dirty="0">
                          <a:latin typeface="Times New Roman"/>
                          <a:ea typeface="Times New Roman"/>
                        </a:rPr>
                        <a:t>зависимости менеджмента)</a:t>
                      </a:r>
                      <a:endParaRPr lang="ru-RU"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85720" y="387943"/>
            <a:ext cx="8390736"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Гипотеза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это одновременно и предположительное, и утвердительное знание (содержит </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закономерность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[4]</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3130131280"/>
              </p:ext>
            </p:extLst>
          </p:nvPr>
        </p:nvGraphicFramePr>
        <p:xfrm>
          <a:off x="467544" y="1124744"/>
          <a:ext cx="8208912" cy="3200400"/>
        </p:xfrm>
        <a:graphic>
          <a:graphicData uri="http://schemas.openxmlformats.org/drawingml/2006/table">
            <a:tbl>
              <a:tblPr/>
              <a:tblGrid>
                <a:gridCol w="1584176"/>
                <a:gridCol w="6624736"/>
              </a:tblGrid>
              <a:tr h="161302">
                <a:tc gridSpan="2">
                  <a:txBody>
                    <a:bodyPr/>
                    <a:lstStyle/>
                    <a:p>
                      <a:pPr algn="just">
                        <a:spcAft>
                          <a:spcPts val="0"/>
                        </a:spcAft>
                      </a:pPr>
                      <a:r>
                        <a:rPr lang="uk-UA" sz="1400" dirty="0">
                          <a:latin typeface="Times New Roman"/>
                          <a:ea typeface="Times New Roman"/>
                        </a:rPr>
                        <a:t>                                                   </a:t>
                      </a:r>
                      <a:r>
                        <a:rPr lang="ru-RU" sz="1400" b="1" dirty="0">
                          <a:latin typeface="Times New Roman"/>
                          <a:ea typeface="Times New Roman"/>
                        </a:rPr>
                        <a:t>Гипотеза</a:t>
                      </a:r>
                      <a:endParaRPr lang="ru-RU" sz="1400" dirty="0">
                        <a:latin typeface="Times New Roman"/>
                        <a:ea typeface="Times New Roman"/>
                      </a:endParaRPr>
                    </a:p>
                  </a:txBody>
                  <a:tcPr marL="63617" marR="63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r>
              <a:tr h="155507">
                <a:tc>
                  <a:txBody>
                    <a:bodyPr/>
                    <a:lstStyle/>
                    <a:p>
                      <a:pPr algn="ctr">
                        <a:spcAft>
                          <a:spcPts val="0"/>
                        </a:spcAft>
                      </a:pPr>
                      <a:r>
                        <a:rPr lang="ru-RU" sz="1400" dirty="0">
                          <a:latin typeface="Times New Roman"/>
                          <a:ea typeface="Times New Roman"/>
                        </a:rPr>
                        <a:t>Сущность</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uk-UA" sz="1400">
                          <a:latin typeface="Times New Roman"/>
                          <a:ea typeface="Times New Roman"/>
                        </a:rPr>
                        <a:t>Э</a:t>
                      </a:r>
                      <a:r>
                        <a:rPr lang="ru-RU" sz="1400">
                          <a:latin typeface="Times New Roman"/>
                          <a:ea typeface="Times New Roman"/>
                        </a:rPr>
                        <a:t>то Идея, подтверждённая отдельными, дискретными фактами практики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Содержание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Объект</a:t>
                      </a:r>
                      <a:r>
                        <a:rPr lang="uk-UA" sz="1400">
                          <a:latin typeface="Times New Roman"/>
                          <a:ea typeface="Times New Roman"/>
                        </a:rPr>
                        <a:t>, Предмет, Методика </a:t>
                      </a:r>
                      <a:r>
                        <a:rPr lang="ru-RU" sz="1400">
                          <a:latin typeface="Times New Roman"/>
                          <a:ea typeface="Times New Roman"/>
                        </a:rPr>
                        <a:t>решения проблемы, </a:t>
                      </a:r>
                      <a:r>
                        <a:rPr lang="ru-RU" sz="1400" i="1">
                          <a:latin typeface="Times New Roman"/>
                          <a:ea typeface="Times New Roman"/>
                        </a:rPr>
                        <a:t>Закономерность</a:t>
                      </a:r>
                      <a:endParaRPr lang="ru-RU" sz="14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Объект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 Идея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Предмет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i="1" dirty="0">
                          <a:latin typeface="Times New Roman"/>
                          <a:ea typeface="Times New Roman"/>
                        </a:rPr>
                        <a:t>Качественная зависимость</a:t>
                      </a:r>
                      <a:r>
                        <a:rPr lang="ru-RU" sz="1400" dirty="0">
                          <a:latin typeface="Times New Roman"/>
                          <a:ea typeface="Times New Roman"/>
                        </a:rPr>
                        <a:t> идеи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11014">
                <a:tc>
                  <a:txBody>
                    <a:bodyPr/>
                    <a:lstStyle/>
                    <a:p>
                      <a:pPr algn="ctr">
                        <a:spcAft>
                          <a:spcPts val="0"/>
                        </a:spcAft>
                      </a:pPr>
                      <a:r>
                        <a:rPr lang="ru-RU" sz="1400" dirty="0">
                          <a:latin typeface="Times New Roman"/>
                          <a:ea typeface="Times New Roman"/>
                        </a:rPr>
                        <a:t>Результат решения проблемы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i="1" dirty="0">
                          <a:latin typeface="Times New Roman"/>
                          <a:ea typeface="Times New Roman"/>
                        </a:rPr>
                        <a:t>Закономерность</a:t>
                      </a:r>
                      <a:r>
                        <a:rPr lang="ru-RU" sz="1400" dirty="0">
                          <a:latin typeface="Times New Roman"/>
                          <a:ea typeface="Times New Roman"/>
                        </a:rPr>
                        <a:t> (Тенденция, Принцип)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11014">
                <a:tc>
                  <a:txBody>
                    <a:bodyPr/>
                    <a:lstStyle/>
                    <a:p>
                      <a:pPr algn="ctr">
                        <a:spcAft>
                          <a:spcPts val="0"/>
                        </a:spcAft>
                      </a:pPr>
                      <a:r>
                        <a:rPr lang="ru-RU" sz="1400" dirty="0">
                          <a:latin typeface="Times New Roman"/>
                          <a:ea typeface="Times New Roman"/>
                        </a:rPr>
                        <a:t>Методика решения проблемы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Логика дискретных фактов производства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Место</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После Идеи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11014">
                <a:tc>
                  <a:txBody>
                    <a:bodyPr/>
                    <a:lstStyle/>
                    <a:p>
                      <a:pPr algn="ctr">
                        <a:spcAft>
                          <a:spcPts val="0"/>
                        </a:spcAft>
                      </a:pPr>
                      <a:r>
                        <a:rPr lang="ru-RU" sz="1400" dirty="0">
                          <a:latin typeface="Times New Roman"/>
                          <a:ea typeface="Times New Roman"/>
                        </a:rPr>
                        <a:t>Роль</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Это знание более высокого уровня истинности, так как в отличие от идеи содержит не только предположение, но  и утверждение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6522">
                <a:tc>
                  <a:txBody>
                    <a:bodyPr/>
                    <a:lstStyle/>
                    <a:p>
                      <a:pPr algn="ctr">
                        <a:spcAft>
                          <a:spcPts val="0"/>
                        </a:spcAft>
                      </a:pPr>
                      <a:r>
                        <a:rPr lang="ru-RU" sz="1400" dirty="0">
                          <a:latin typeface="Times New Roman"/>
                          <a:ea typeface="Times New Roman"/>
                        </a:rPr>
                        <a:t>Недостатки (проблема):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Содержит </a:t>
                      </a:r>
                      <a:r>
                        <a:rPr lang="ru-RU" sz="1400" i="1" dirty="0">
                          <a:latin typeface="Times New Roman"/>
                          <a:ea typeface="Times New Roman"/>
                        </a:rPr>
                        <a:t>предположение</a:t>
                      </a:r>
                      <a:r>
                        <a:rPr lang="ru-RU" sz="1400" dirty="0">
                          <a:latin typeface="Times New Roman"/>
                          <a:ea typeface="Times New Roman"/>
                        </a:rPr>
                        <a:t>; опирается только на </a:t>
                      </a:r>
                      <a:r>
                        <a:rPr lang="ru-RU" sz="1400" i="1" dirty="0">
                          <a:latin typeface="Times New Roman"/>
                          <a:ea typeface="Times New Roman"/>
                        </a:rPr>
                        <a:t>отдельные</a:t>
                      </a:r>
                      <a:r>
                        <a:rPr lang="ru-RU" sz="1400" dirty="0">
                          <a:latin typeface="Times New Roman"/>
                          <a:ea typeface="Times New Roman"/>
                        </a:rPr>
                        <a:t> факты практики; не решающая, а подготовительная методика; отсутствует логика доказательства. (Отсутствие  </a:t>
                      </a:r>
                      <a:r>
                        <a:rPr lang="ru-RU" sz="1400" i="1" dirty="0">
                          <a:latin typeface="Times New Roman"/>
                          <a:ea typeface="Times New Roman"/>
                        </a:rPr>
                        <a:t>количественной</a:t>
                      </a:r>
                      <a:r>
                        <a:rPr lang="ru-RU" sz="1400" dirty="0">
                          <a:latin typeface="Times New Roman"/>
                          <a:ea typeface="Times New Roman"/>
                        </a:rPr>
                        <a:t> </a:t>
                      </a:r>
                      <a:r>
                        <a:rPr lang="ru-RU" sz="1400" i="1" dirty="0">
                          <a:latin typeface="Times New Roman"/>
                          <a:ea typeface="Times New Roman"/>
                        </a:rPr>
                        <a:t>зависимости)</a:t>
                      </a:r>
                      <a:endParaRPr lang="ru-RU"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7" name="Номер слайда 6"/>
          <p:cNvSpPr>
            <a:spLocks noGrp="1"/>
          </p:cNvSpPr>
          <p:nvPr>
            <p:ph type="sldNum" sz="quarter" idx="12"/>
          </p:nvPr>
        </p:nvSpPr>
        <p:spPr/>
        <p:txBody>
          <a:bodyPr/>
          <a:lstStyle/>
          <a:p>
            <a:fld id="{725C68B6-61C2-468F-89AB-4B9F7531AA68}" type="slidenum">
              <a:rPr lang="ru-RU" smtClean="0"/>
              <a:pPr/>
              <a:t>14</a:t>
            </a:fld>
            <a:endParaRPr lang="ru-RU"/>
          </a:p>
        </p:txBody>
      </p:sp>
      <p:sp>
        <p:nvSpPr>
          <p:cNvPr id="5" name="Прямоугольник 4"/>
          <p:cNvSpPr/>
          <p:nvPr/>
        </p:nvSpPr>
        <p:spPr>
          <a:xfrm>
            <a:off x="323528" y="4437112"/>
            <a:ext cx="8352928" cy="1169551"/>
          </a:xfrm>
          <a:prstGeom prst="rect">
            <a:avLst/>
          </a:prstGeom>
        </p:spPr>
        <p:txBody>
          <a:bodyPr wrap="square">
            <a:spAutoFit/>
          </a:bodyPr>
          <a:lstStyle/>
          <a:p>
            <a:pPr lvl="0" indent="449263" algn="just" fontAlgn="base">
              <a:spcBef>
                <a:spcPct val="0"/>
              </a:spcBef>
              <a:spcAft>
                <a:spcPct val="0"/>
              </a:spcAft>
            </a:pPr>
            <a:r>
              <a:rPr lang="ru-RU" sz="1400" b="1" dirty="0" smtClean="0">
                <a:latin typeface="Times New Roman" pitchFamily="18" charset="0"/>
                <a:ea typeface="Times New Roman" pitchFamily="18" charset="0"/>
                <a:cs typeface="Times New Roman" pitchFamily="18" charset="0"/>
              </a:rPr>
              <a:t>Концепция</a:t>
            </a:r>
            <a:r>
              <a:rPr lang="ru-RU" sz="1400" dirty="0" smtClean="0">
                <a:latin typeface="Times New Roman" pitchFamily="18" charset="0"/>
                <a:ea typeface="Times New Roman" pitchFamily="18" charset="0"/>
                <a:cs typeface="Times New Roman" pitchFamily="18" charset="0"/>
              </a:rPr>
              <a:t> – это только утвердительное, но неподтверждённое всей практикой знание </a:t>
            </a:r>
            <a:r>
              <a:rPr lang="uk-UA" sz="1400" dirty="0" smtClean="0">
                <a:latin typeface="Times New Roman" pitchFamily="18" charset="0"/>
                <a:ea typeface="Times New Roman" pitchFamily="18" charset="0"/>
                <a:cs typeface="Times New Roman" pitchFamily="18" charset="0"/>
              </a:rPr>
              <a:t>[3], [4]</a:t>
            </a:r>
            <a:r>
              <a:rPr lang="ru-RU" sz="1400" dirty="0" smtClean="0">
                <a:latin typeface="Times New Roman" pitchFamily="18" charset="0"/>
                <a:ea typeface="Times New Roman" pitchFamily="18" charset="0"/>
                <a:cs typeface="Times New Roman" pitchFamily="18" charset="0"/>
              </a:rPr>
              <a:t>.</a:t>
            </a:r>
            <a:r>
              <a:rPr lang="uk-UA" sz="1400" dirty="0" smtClean="0">
                <a:latin typeface="Times New Roman" pitchFamily="18" charset="0"/>
                <a:ea typeface="Times New Roman" pitchFamily="18" charset="0"/>
                <a:cs typeface="Times New Roman" pitchFamily="18" charset="0"/>
              </a:rPr>
              <a:t> Э</a:t>
            </a:r>
            <a:r>
              <a:rPr lang="ru-RU" sz="1400" dirty="0" smtClean="0">
                <a:latin typeface="Times New Roman" pitchFamily="18" charset="0"/>
                <a:ea typeface="Times New Roman" pitchFamily="18" charset="0"/>
                <a:cs typeface="Times New Roman" pitchFamily="18" charset="0"/>
              </a:rPr>
              <a:t>то знание закона (сплошной качественной и количественной зависимости одной проблемы).  Закон – модель связи и решения проблемы в форме  умозаключения фразы, формулы (равенства, реже неравенства), таблицы, графика. Уровень концептуального знания значительно выше гипотетического. Это решающая методика.</a:t>
            </a:r>
            <a:endParaRPr lang="ru-RU" sz="1400" dirty="0" smtClean="0">
              <a:latin typeface="Times New Roman"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585017917"/>
              </p:ext>
            </p:extLst>
          </p:nvPr>
        </p:nvGraphicFramePr>
        <p:xfrm>
          <a:off x="467544" y="260648"/>
          <a:ext cx="8352928" cy="3200400"/>
        </p:xfrm>
        <a:graphic>
          <a:graphicData uri="http://schemas.openxmlformats.org/drawingml/2006/table">
            <a:tbl>
              <a:tblPr/>
              <a:tblGrid>
                <a:gridCol w="1656184"/>
                <a:gridCol w="6696744"/>
              </a:tblGrid>
              <a:tr h="126112">
                <a:tc gridSpan="2">
                  <a:txBody>
                    <a:bodyPr/>
                    <a:lstStyle/>
                    <a:p>
                      <a:pPr algn="ctr">
                        <a:spcAft>
                          <a:spcPts val="0"/>
                        </a:spcAft>
                      </a:pPr>
                      <a:r>
                        <a:rPr lang="uk-UA" sz="1400" dirty="0">
                          <a:latin typeface="Times New Roman"/>
                          <a:ea typeface="Times New Roman"/>
                        </a:rPr>
                        <a:t>                                              </a:t>
                      </a:r>
                      <a:r>
                        <a:rPr lang="ru-RU" sz="1400" b="1" dirty="0">
                          <a:latin typeface="Times New Roman"/>
                          <a:ea typeface="Times New Roman"/>
                        </a:rPr>
                        <a:t>Концепция</a:t>
                      </a:r>
                      <a:endParaRPr lang="ru-RU" sz="1400" dirty="0">
                        <a:latin typeface="Times New Roman"/>
                        <a:ea typeface="Times New Roman"/>
                      </a:endParaRPr>
                    </a:p>
                  </a:txBody>
                  <a:tcPr marL="63617" marR="63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r>
              <a:tr h="155507">
                <a:tc>
                  <a:txBody>
                    <a:bodyPr/>
                    <a:lstStyle/>
                    <a:p>
                      <a:pPr algn="ctr">
                        <a:spcAft>
                          <a:spcPts val="0"/>
                        </a:spcAft>
                      </a:pPr>
                      <a:r>
                        <a:rPr lang="ru-RU" sz="1400" dirty="0">
                          <a:latin typeface="Times New Roman"/>
                          <a:ea typeface="Times New Roman"/>
                        </a:rPr>
                        <a:t>Сущность</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Это доказанная Гипотеза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Содержание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Объект</a:t>
                      </a:r>
                      <a:r>
                        <a:rPr lang="uk-UA" sz="1400">
                          <a:latin typeface="Times New Roman"/>
                          <a:ea typeface="Times New Roman"/>
                        </a:rPr>
                        <a:t>, Предмет, Методика </a:t>
                      </a:r>
                      <a:r>
                        <a:rPr lang="ru-RU" sz="1400">
                          <a:latin typeface="Times New Roman"/>
                          <a:ea typeface="Times New Roman"/>
                        </a:rPr>
                        <a:t>решения проблемы, </a:t>
                      </a:r>
                      <a:r>
                        <a:rPr lang="ru-RU" sz="1400" i="1">
                          <a:latin typeface="Times New Roman"/>
                          <a:ea typeface="Times New Roman"/>
                        </a:rPr>
                        <a:t>Закон</a:t>
                      </a:r>
                      <a:endParaRPr lang="ru-RU" sz="14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Объект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Гипотеза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Предмет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i="1" dirty="0">
                          <a:latin typeface="Times New Roman"/>
                          <a:ea typeface="Times New Roman"/>
                        </a:rPr>
                        <a:t>Закономерность</a:t>
                      </a:r>
                      <a:r>
                        <a:rPr lang="ru-RU" sz="1400" dirty="0">
                          <a:latin typeface="Times New Roman"/>
                          <a:ea typeface="Times New Roman"/>
                        </a:rPr>
                        <a:t> (Тенденция, Принцип)</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Проблема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Отсутствие </a:t>
                      </a:r>
                      <a:r>
                        <a:rPr lang="ru-RU" sz="1400" i="1">
                          <a:latin typeface="Times New Roman"/>
                          <a:ea typeface="Times New Roman"/>
                        </a:rPr>
                        <a:t>сплошной  зависимости</a:t>
                      </a:r>
                      <a:endParaRPr lang="ru-RU" sz="14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11014">
                <a:tc>
                  <a:txBody>
                    <a:bodyPr/>
                    <a:lstStyle/>
                    <a:p>
                      <a:pPr algn="ctr">
                        <a:spcAft>
                          <a:spcPts val="0"/>
                        </a:spcAft>
                      </a:pPr>
                      <a:r>
                        <a:rPr lang="ru-RU" sz="1400" dirty="0">
                          <a:latin typeface="Times New Roman"/>
                          <a:ea typeface="Times New Roman"/>
                        </a:rPr>
                        <a:t>Результат решения проблемы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i="1">
                          <a:latin typeface="Times New Roman"/>
                          <a:ea typeface="Times New Roman"/>
                        </a:rPr>
                        <a:t>Закон</a:t>
                      </a:r>
                      <a:r>
                        <a:rPr lang="ru-RU" sz="1400">
                          <a:latin typeface="Times New Roman"/>
                          <a:ea typeface="Times New Roman"/>
                        </a:rPr>
                        <a:t> (доказанная, рассчитанная сплошная количественная зависимость)</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11014">
                <a:tc>
                  <a:txBody>
                    <a:bodyPr/>
                    <a:lstStyle/>
                    <a:p>
                      <a:pPr algn="ctr">
                        <a:spcAft>
                          <a:spcPts val="0"/>
                        </a:spcAft>
                      </a:pPr>
                      <a:r>
                        <a:rPr lang="ru-RU" sz="1400" dirty="0">
                          <a:latin typeface="Times New Roman"/>
                          <a:ea typeface="Times New Roman"/>
                        </a:rPr>
                        <a:t>Методика решения проблемы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Логика доказательства, расчёта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Место</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После Гипотезы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Роль</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Важная, так как является основой теории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66522">
                <a:tc>
                  <a:txBody>
                    <a:bodyPr/>
                    <a:lstStyle/>
                    <a:p>
                      <a:pPr algn="ctr">
                        <a:spcAft>
                          <a:spcPts val="0"/>
                        </a:spcAft>
                      </a:pPr>
                      <a:r>
                        <a:rPr lang="ru-RU" sz="1400" dirty="0">
                          <a:latin typeface="Times New Roman"/>
                          <a:ea typeface="Times New Roman"/>
                        </a:rPr>
                        <a:t>Недостатки (Проблема):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Это методика решения одной проблемы; закон в концепции не подтвержден всей практикой; это методика решения проблемы, но с очень большим риском. (</a:t>
                      </a:r>
                      <a:r>
                        <a:rPr lang="ru-RU" sz="1400" i="1" dirty="0" err="1">
                          <a:latin typeface="Times New Roman"/>
                          <a:ea typeface="Times New Roman"/>
                        </a:rPr>
                        <a:t>Невнедрённый</a:t>
                      </a:r>
                      <a:r>
                        <a:rPr lang="ru-RU" sz="1400" dirty="0">
                          <a:latin typeface="Times New Roman"/>
                          <a:ea typeface="Times New Roman"/>
                        </a:rPr>
                        <a:t> закон)</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graphicFrame>
        <p:nvGraphicFramePr>
          <p:cNvPr id="4" name="Таблица 3"/>
          <p:cNvGraphicFramePr>
            <a:graphicFrameLocks noGrp="1"/>
          </p:cNvGraphicFramePr>
          <p:nvPr>
            <p:extLst>
              <p:ext uri="{D42A27DB-BD31-4B8C-83A1-F6EECF244321}">
                <p14:modId xmlns:p14="http://schemas.microsoft.com/office/powerpoint/2010/main" xmlns="" val="92668294"/>
              </p:ext>
            </p:extLst>
          </p:nvPr>
        </p:nvGraphicFramePr>
        <p:xfrm>
          <a:off x="467544" y="4005064"/>
          <a:ext cx="8352928" cy="2657974"/>
        </p:xfrm>
        <a:graphic>
          <a:graphicData uri="http://schemas.openxmlformats.org/drawingml/2006/table">
            <a:tbl>
              <a:tblPr/>
              <a:tblGrid>
                <a:gridCol w="1656184"/>
                <a:gridCol w="6696744"/>
              </a:tblGrid>
              <a:tr h="144016">
                <a:tc gridSpan="2">
                  <a:txBody>
                    <a:bodyPr/>
                    <a:lstStyle/>
                    <a:p>
                      <a:pPr algn="ctr">
                        <a:spcAft>
                          <a:spcPts val="0"/>
                        </a:spcAft>
                      </a:pPr>
                      <a:r>
                        <a:rPr lang="uk-UA" sz="1400" dirty="0">
                          <a:latin typeface="Times New Roman"/>
                          <a:ea typeface="Times New Roman"/>
                        </a:rPr>
                        <a:t>                                                   </a:t>
                      </a:r>
                      <a:r>
                        <a:rPr lang="ru-RU" sz="1400" b="1" dirty="0">
                          <a:latin typeface="Times New Roman"/>
                          <a:ea typeface="Times New Roman"/>
                        </a:rPr>
                        <a:t>Теория</a:t>
                      </a:r>
                      <a:endParaRPr lang="ru-RU" sz="1400" dirty="0">
                        <a:latin typeface="Times New Roman"/>
                        <a:ea typeface="Times New Roman"/>
                      </a:endParaRPr>
                    </a:p>
                  </a:txBody>
                  <a:tcPr marL="63617" marR="63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r>
              <a:tr h="311014">
                <a:tc>
                  <a:txBody>
                    <a:bodyPr/>
                    <a:lstStyle/>
                    <a:p>
                      <a:pPr algn="ctr">
                        <a:spcAft>
                          <a:spcPts val="0"/>
                        </a:spcAft>
                      </a:pPr>
                      <a:r>
                        <a:rPr lang="ru-RU" sz="1400" b="1" dirty="0">
                          <a:latin typeface="Times New Roman"/>
                          <a:ea typeface="Times New Roman"/>
                        </a:rPr>
                        <a:t>Сущность</a:t>
                      </a:r>
                      <a:endParaRPr lang="ru-RU"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Это концепция, </a:t>
                      </a:r>
                      <a:r>
                        <a:rPr lang="ru-RU" sz="1400" i="1" dirty="0">
                          <a:latin typeface="Times New Roman"/>
                          <a:ea typeface="Times New Roman"/>
                        </a:rPr>
                        <a:t>подтверждённая</a:t>
                      </a:r>
                      <a:r>
                        <a:rPr lang="ru-RU" sz="1400" dirty="0">
                          <a:latin typeface="Times New Roman"/>
                          <a:ea typeface="Times New Roman"/>
                        </a:rPr>
                        <a:t> всей существующей на данный момент практикой</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Содержание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Объект</a:t>
                      </a:r>
                      <a:r>
                        <a:rPr lang="uk-UA" sz="1400" dirty="0">
                          <a:latin typeface="Times New Roman"/>
                          <a:ea typeface="Times New Roman"/>
                        </a:rPr>
                        <a:t>, Предмет, Методика </a:t>
                      </a:r>
                      <a:r>
                        <a:rPr lang="ru-RU" sz="1400" dirty="0">
                          <a:latin typeface="Times New Roman"/>
                          <a:ea typeface="Times New Roman"/>
                        </a:rPr>
                        <a:t>решения проблемы, </a:t>
                      </a:r>
                      <a:r>
                        <a:rPr lang="ru-RU" sz="1400" i="1" dirty="0">
                          <a:latin typeface="Times New Roman"/>
                          <a:ea typeface="Times New Roman"/>
                        </a:rPr>
                        <a:t>Законы</a:t>
                      </a:r>
                      <a:endParaRPr lang="ru-RU"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Объект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Концепция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Предмет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Закон</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Методика решения проблемы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i="1">
                          <a:latin typeface="Times New Roman"/>
                          <a:ea typeface="Times New Roman"/>
                        </a:rPr>
                        <a:t>Моделирование, эксперимент</a:t>
                      </a:r>
                      <a:endParaRPr lang="ru-RU" sz="14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Место</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После концепции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11014">
                <a:tc>
                  <a:txBody>
                    <a:bodyPr/>
                    <a:lstStyle/>
                    <a:p>
                      <a:pPr algn="ctr">
                        <a:spcAft>
                          <a:spcPts val="0"/>
                        </a:spcAft>
                      </a:pPr>
                      <a:r>
                        <a:rPr lang="ru-RU" sz="1400" dirty="0">
                          <a:latin typeface="Times New Roman"/>
                          <a:ea typeface="Times New Roman"/>
                        </a:rPr>
                        <a:t>Роль</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Важная так как именно частные теории являются основой, объектом науки;: </a:t>
                      </a:r>
                      <a:r>
                        <a:rPr lang="ru-RU" sz="1400" i="1" dirty="0">
                          <a:latin typeface="Times New Roman"/>
                          <a:ea typeface="Times New Roman"/>
                        </a:rPr>
                        <a:t>внедряются</a:t>
                      </a:r>
                      <a:r>
                        <a:rPr lang="ru-RU" sz="1400" dirty="0">
                          <a:latin typeface="Times New Roman"/>
                          <a:ea typeface="Times New Roman"/>
                        </a:rPr>
                        <a:t> в экспериментальных исследованиях</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Недостатки (Проблема):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Отсутствие </a:t>
                      </a:r>
                      <a:r>
                        <a:rPr lang="ru-RU" sz="1400" dirty="0" err="1">
                          <a:latin typeface="Times New Roman"/>
                          <a:ea typeface="Times New Roman"/>
                        </a:rPr>
                        <a:t>взаимоапробации</a:t>
                      </a:r>
                      <a:r>
                        <a:rPr lang="ru-RU" sz="1400" dirty="0">
                          <a:latin typeface="Times New Roman"/>
                          <a:ea typeface="Times New Roman"/>
                        </a:rPr>
                        <a:t> и обобщения </a:t>
                      </a:r>
                      <a:r>
                        <a:rPr lang="ru-RU" sz="1400" i="1" dirty="0">
                          <a:latin typeface="Times New Roman"/>
                          <a:ea typeface="Times New Roman"/>
                        </a:rPr>
                        <a:t>частных законов</a:t>
                      </a:r>
                      <a:endParaRPr lang="ru-RU"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29698" name="Rectangle 2"/>
          <p:cNvSpPr>
            <a:spLocks noChangeArrowheads="1"/>
          </p:cNvSpPr>
          <p:nvPr/>
        </p:nvSpPr>
        <p:spPr bwMode="auto">
          <a:xfrm>
            <a:off x="395536" y="3417936"/>
            <a:ext cx="8604448"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Теория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это утвердительное и подтверждённое всей существующей на данный момент практикой знание (содержит </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подтверждённый</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закон)</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 [4]</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algn="ctr"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900565500"/>
              </p:ext>
            </p:extLst>
          </p:nvPr>
        </p:nvGraphicFramePr>
        <p:xfrm>
          <a:off x="395536" y="836712"/>
          <a:ext cx="8352928" cy="2406733"/>
        </p:xfrm>
        <a:graphic>
          <a:graphicData uri="http://schemas.openxmlformats.org/drawingml/2006/table">
            <a:tbl>
              <a:tblPr/>
              <a:tblGrid>
                <a:gridCol w="2232248"/>
                <a:gridCol w="6120680"/>
              </a:tblGrid>
              <a:tr h="282740">
                <a:tc gridSpan="2">
                  <a:txBody>
                    <a:bodyPr/>
                    <a:lstStyle/>
                    <a:p>
                      <a:pPr algn="ctr">
                        <a:spcAft>
                          <a:spcPts val="0"/>
                        </a:spcAft>
                      </a:pPr>
                      <a:r>
                        <a:rPr lang="uk-UA" sz="1400" dirty="0">
                          <a:latin typeface="Times New Roman"/>
                          <a:ea typeface="Times New Roman"/>
                        </a:rPr>
                        <a:t>                                          </a:t>
                      </a:r>
                      <a:r>
                        <a:rPr lang="ru-RU" sz="1400" b="1" dirty="0">
                          <a:latin typeface="Times New Roman"/>
                          <a:ea typeface="Times New Roman"/>
                        </a:rPr>
                        <a:t>Основная теория</a:t>
                      </a:r>
                      <a:endParaRPr lang="ru-RU" sz="1400" dirty="0">
                        <a:latin typeface="Times New Roman"/>
                        <a:ea typeface="Times New Roman"/>
                      </a:endParaRPr>
                    </a:p>
                  </a:txBody>
                  <a:tcPr marL="63617" marR="636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ru-RU"/>
                    </a:p>
                  </a:txBody>
                  <a:tcPr/>
                </a:tc>
              </a:tr>
              <a:tr h="197918">
                <a:tc>
                  <a:txBody>
                    <a:bodyPr/>
                    <a:lstStyle/>
                    <a:p>
                      <a:pPr algn="ctr">
                        <a:spcAft>
                          <a:spcPts val="0"/>
                        </a:spcAft>
                      </a:pPr>
                      <a:r>
                        <a:rPr lang="ru-RU" sz="1400" dirty="0">
                          <a:latin typeface="Times New Roman"/>
                          <a:ea typeface="Times New Roman"/>
                        </a:rPr>
                        <a:t>Сущность</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Результат обобщения и взаимоапробации частных теорий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97918">
                <a:tc>
                  <a:txBody>
                    <a:bodyPr/>
                    <a:lstStyle/>
                    <a:p>
                      <a:pPr algn="ctr">
                        <a:spcAft>
                          <a:spcPts val="0"/>
                        </a:spcAft>
                      </a:pPr>
                      <a:r>
                        <a:rPr lang="ru-RU" sz="1400" dirty="0">
                          <a:latin typeface="Times New Roman"/>
                          <a:ea typeface="Times New Roman"/>
                        </a:rPr>
                        <a:t>Содержание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a:latin typeface="Times New Roman"/>
                          <a:ea typeface="Times New Roman"/>
                        </a:rPr>
                        <a:t>Объект</a:t>
                      </a:r>
                      <a:r>
                        <a:rPr lang="uk-UA" sz="1400">
                          <a:latin typeface="Times New Roman"/>
                          <a:ea typeface="Times New Roman"/>
                        </a:rPr>
                        <a:t>, Предмет, Методика </a:t>
                      </a:r>
                      <a:r>
                        <a:rPr lang="ru-RU" sz="1400">
                          <a:latin typeface="Times New Roman"/>
                          <a:ea typeface="Times New Roman"/>
                        </a:rPr>
                        <a:t>решения проблемы, </a:t>
                      </a:r>
                      <a:r>
                        <a:rPr lang="ru-RU" sz="1400" i="1">
                          <a:latin typeface="Times New Roman"/>
                          <a:ea typeface="Times New Roman"/>
                        </a:rPr>
                        <a:t>Основной</a:t>
                      </a:r>
                      <a:r>
                        <a:rPr lang="ru-RU" sz="1400">
                          <a:latin typeface="Times New Roman"/>
                          <a:ea typeface="Times New Roman"/>
                        </a:rPr>
                        <a:t> з</a:t>
                      </a:r>
                      <a:r>
                        <a:rPr lang="ru-RU" sz="1400" i="1">
                          <a:latin typeface="Times New Roman"/>
                          <a:ea typeface="Times New Roman"/>
                        </a:rPr>
                        <a:t>акон</a:t>
                      </a:r>
                      <a:endParaRPr lang="ru-RU" sz="140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97918">
                <a:tc>
                  <a:txBody>
                    <a:bodyPr/>
                    <a:lstStyle/>
                    <a:p>
                      <a:pPr algn="ctr">
                        <a:spcAft>
                          <a:spcPts val="0"/>
                        </a:spcAft>
                      </a:pPr>
                      <a:r>
                        <a:rPr lang="ru-RU" sz="1400" dirty="0">
                          <a:latin typeface="Times New Roman"/>
                          <a:ea typeface="Times New Roman"/>
                        </a:rPr>
                        <a:t>Объект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Частные теории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97918">
                <a:tc>
                  <a:txBody>
                    <a:bodyPr/>
                    <a:lstStyle/>
                    <a:p>
                      <a:pPr algn="ctr">
                        <a:spcAft>
                          <a:spcPts val="0"/>
                        </a:spcAft>
                      </a:pPr>
                      <a:r>
                        <a:rPr lang="ru-RU" sz="1400" dirty="0">
                          <a:latin typeface="Times New Roman"/>
                          <a:ea typeface="Times New Roman"/>
                        </a:rPr>
                        <a:t>Предмет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Частные законы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447996">
                <a:tc>
                  <a:txBody>
                    <a:bodyPr/>
                    <a:lstStyle/>
                    <a:p>
                      <a:pPr algn="ctr">
                        <a:spcAft>
                          <a:spcPts val="0"/>
                        </a:spcAft>
                      </a:pPr>
                      <a:r>
                        <a:rPr lang="ru-RU" sz="1400" dirty="0">
                          <a:latin typeface="Times New Roman"/>
                          <a:ea typeface="Times New Roman"/>
                        </a:rPr>
                        <a:t>Методика  решения проблемы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err="1">
                          <a:latin typeface="Times New Roman"/>
                          <a:ea typeface="Times New Roman"/>
                        </a:rPr>
                        <a:t>Взаимоапробация</a:t>
                      </a:r>
                      <a:r>
                        <a:rPr lang="ru-RU" sz="1400" dirty="0">
                          <a:latin typeface="Times New Roman"/>
                          <a:ea typeface="Times New Roman"/>
                        </a:rPr>
                        <a:t> и обобщение частных законов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97918">
                <a:tc>
                  <a:txBody>
                    <a:bodyPr/>
                    <a:lstStyle/>
                    <a:p>
                      <a:pPr algn="ctr">
                        <a:spcAft>
                          <a:spcPts val="0"/>
                        </a:spcAft>
                      </a:pPr>
                      <a:r>
                        <a:rPr lang="ru-RU" sz="1400" dirty="0">
                          <a:latin typeface="Times New Roman"/>
                          <a:ea typeface="Times New Roman"/>
                        </a:rPr>
                        <a:t>Место</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После частных законов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97918">
                <a:tc>
                  <a:txBody>
                    <a:bodyPr/>
                    <a:lstStyle/>
                    <a:p>
                      <a:pPr algn="ctr">
                        <a:spcAft>
                          <a:spcPts val="0"/>
                        </a:spcAft>
                      </a:pPr>
                      <a:r>
                        <a:rPr lang="ru-RU" sz="1400" dirty="0">
                          <a:latin typeface="Times New Roman"/>
                          <a:ea typeface="Times New Roman"/>
                        </a:rPr>
                        <a:t>Роль</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Важная – является объектом, основой  Науки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95837">
                <a:tc>
                  <a:txBody>
                    <a:bodyPr/>
                    <a:lstStyle/>
                    <a:p>
                      <a:pPr algn="ctr">
                        <a:spcAft>
                          <a:spcPts val="0"/>
                        </a:spcAft>
                      </a:pPr>
                      <a:r>
                        <a:rPr lang="ru-RU" sz="1400" dirty="0">
                          <a:latin typeface="Times New Roman"/>
                          <a:ea typeface="Times New Roman"/>
                        </a:rPr>
                        <a:t>Недостатки (Проблема):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Отсутствие апробации Основного закона </a:t>
                      </a:r>
                      <a:r>
                        <a:rPr lang="ru-RU" sz="1400" i="1" dirty="0">
                          <a:latin typeface="Times New Roman"/>
                          <a:ea typeface="Times New Roman"/>
                        </a:rPr>
                        <a:t>Временем или Пространством</a:t>
                      </a:r>
                      <a:endParaRPr lang="ru-RU"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28673" name="Rectangle 1"/>
          <p:cNvSpPr>
            <a:spLocks noChangeArrowheads="1"/>
          </p:cNvSpPr>
          <p:nvPr/>
        </p:nvSpPr>
        <p:spPr bwMode="auto">
          <a:xfrm>
            <a:off x="179512" y="476672"/>
            <a:ext cx="5985613"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R="0" lvl="0" indent="536575" algn="l"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Основная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теория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как результат обобщения частных теорий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[4]</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28675" name="Rectangle 3"/>
          <p:cNvSpPr>
            <a:spLocks noChangeArrowheads="1"/>
          </p:cNvSpPr>
          <p:nvPr/>
        </p:nvSpPr>
        <p:spPr bwMode="auto">
          <a:xfrm>
            <a:off x="755576" y="3429000"/>
            <a:ext cx="6881243"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Наука</a:t>
            </a:r>
            <a:r>
              <a:rPr kumimoji="0" lang="ru-RU" sz="1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 результат апробации основной теории Временем (или Пространством)</a:t>
            </a:r>
            <a:r>
              <a:rPr kumimoji="0" lang="uk-UA" sz="1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[3], [4].</a:t>
            </a:r>
            <a:endParaRPr kumimoji="0" lang="uk-UA"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7" name="Таблица 6"/>
          <p:cNvGraphicFramePr>
            <a:graphicFrameLocks noGrp="1"/>
          </p:cNvGraphicFramePr>
          <p:nvPr>
            <p:extLst>
              <p:ext uri="{D42A27DB-BD31-4B8C-83A1-F6EECF244321}">
                <p14:modId xmlns:p14="http://schemas.microsoft.com/office/powerpoint/2010/main" xmlns="" val="842990433"/>
              </p:ext>
            </p:extLst>
          </p:nvPr>
        </p:nvGraphicFramePr>
        <p:xfrm>
          <a:off x="395536" y="3789040"/>
          <a:ext cx="8352928" cy="1902188"/>
        </p:xfrm>
        <a:graphic>
          <a:graphicData uri="http://schemas.openxmlformats.org/drawingml/2006/table">
            <a:tbl>
              <a:tblPr/>
              <a:tblGrid>
                <a:gridCol w="2304256"/>
                <a:gridCol w="6048672"/>
              </a:tblGrid>
              <a:tr h="155507">
                <a:tc>
                  <a:txBody>
                    <a:bodyPr/>
                    <a:lstStyle/>
                    <a:p>
                      <a:pPr algn="ctr">
                        <a:spcAft>
                          <a:spcPts val="0"/>
                        </a:spcAft>
                      </a:pPr>
                      <a:r>
                        <a:rPr lang="ru-RU" sz="1400" dirty="0">
                          <a:latin typeface="Times New Roman"/>
                          <a:ea typeface="Times New Roman"/>
                        </a:rPr>
                        <a:t>Сущность</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Это высший уровень организованного знания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Содержание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Объект</a:t>
                      </a:r>
                      <a:r>
                        <a:rPr lang="uk-UA" sz="1400" dirty="0">
                          <a:latin typeface="Times New Roman"/>
                          <a:ea typeface="Times New Roman"/>
                        </a:rPr>
                        <a:t>, Предмет, Методика </a:t>
                      </a:r>
                      <a:r>
                        <a:rPr lang="ru-RU" sz="1400" dirty="0">
                          <a:latin typeface="Times New Roman"/>
                          <a:ea typeface="Times New Roman"/>
                        </a:rPr>
                        <a:t>решения проблемы, </a:t>
                      </a:r>
                      <a:r>
                        <a:rPr lang="ru-RU" sz="1400" i="1" dirty="0">
                          <a:latin typeface="Times New Roman"/>
                          <a:ea typeface="Times New Roman"/>
                        </a:rPr>
                        <a:t>Парадигма</a:t>
                      </a:r>
                      <a:endParaRPr lang="ru-RU"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Объект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Основная Теория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Предмет</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Ос­новной закон</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11014">
                <a:tc>
                  <a:txBody>
                    <a:bodyPr/>
                    <a:lstStyle/>
                    <a:p>
                      <a:pPr algn="ctr">
                        <a:spcAft>
                          <a:spcPts val="0"/>
                        </a:spcAft>
                      </a:pPr>
                      <a:r>
                        <a:rPr lang="ru-RU" sz="1400" dirty="0">
                          <a:latin typeface="Times New Roman"/>
                          <a:ea typeface="Times New Roman"/>
                        </a:rPr>
                        <a:t>Методика решения проблемы</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Время или Пространство</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Место</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После основной теории, конечная методика фундаментального исследования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155507">
                <a:tc>
                  <a:txBody>
                    <a:bodyPr/>
                    <a:lstStyle/>
                    <a:p>
                      <a:pPr algn="ctr">
                        <a:spcAft>
                          <a:spcPts val="0"/>
                        </a:spcAft>
                      </a:pPr>
                      <a:r>
                        <a:rPr lang="ru-RU" sz="1400" dirty="0">
                          <a:latin typeface="Times New Roman"/>
                          <a:ea typeface="Times New Roman"/>
                        </a:rPr>
                        <a:t>Роль</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Высочайшая, так как содержит парадигму – важнейшую стратегию</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r h="311014">
                <a:tc>
                  <a:txBody>
                    <a:bodyPr/>
                    <a:lstStyle/>
                    <a:p>
                      <a:pPr algn="ctr">
                        <a:spcAft>
                          <a:spcPts val="0"/>
                        </a:spcAft>
                      </a:pPr>
                      <a:r>
                        <a:rPr lang="ru-RU" sz="1400" dirty="0">
                          <a:latin typeface="Times New Roman"/>
                          <a:ea typeface="Times New Roman"/>
                        </a:rPr>
                        <a:t>Недостатки (Проблема):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algn="just">
                        <a:spcAft>
                          <a:spcPts val="0"/>
                        </a:spcAft>
                      </a:pPr>
                      <a:r>
                        <a:rPr lang="ru-RU" sz="1400" dirty="0">
                          <a:latin typeface="Times New Roman"/>
                          <a:ea typeface="Times New Roman"/>
                        </a:rPr>
                        <a:t>Может отставать от практики из-за несвоевременной смены парадигмы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r>
            </a:tbl>
          </a:graphicData>
        </a:graphic>
      </p:graphicFrame>
      <p:sp>
        <p:nvSpPr>
          <p:cNvPr id="28676" name="Rectangle 4"/>
          <p:cNvSpPr>
            <a:spLocks noChangeArrowheads="1"/>
          </p:cNvSpPr>
          <p:nvPr/>
        </p:nvSpPr>
        <p:spPr bwMode="auto">
          <a:xfrm>
            <a:off x="359532" y="5805264"/>
            <a:ext cx="8532948"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Наука</a:t>
            </a:r>
            <a:r>
              <a:rPr kumimoji="0" lang="ru-RU"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является высшей формой организованного знания, следствием нескольких этапов (уровней) фундаментального исследования. Наука –  высший уровень фундаментального исследования. Такое фундаментальное исследование называется </a:t>
            </a:r>
            <a:r>
              <a:rPr kumimoji="0" lang="ru-RU" sz="1400" b="1" i="1"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научным</a:t>
            </a:r>
            <a:r>
              <a:rPr kumimoji="0" lang="ru-RU"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Конечным  и самым важным результатом научного исследования является формулировка Парадигмы.</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Номер слайда 7"/>
          <p:cNvSpPr>
            <a:spLocks noGrp="1"/>
          </p:cNvSpPr>
          <p:nvPr>
            <p:ph type="sldNum" sz="quarter" idx="12"/>
          </p:nvPr>
        </p:nvSpPr>
        <p:spPr/>
        <p:txBody>
          <a:bodyPr/>
          <a:lstStyle/>
          <a:p>
            <a:fld id="{725C68B6-61C2-468F-89AB-4B9F7531AA68}" type="slidenum">
              <a:rPr lang="ru-RU" smtClean="0"/>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17</a:t>
            </a:fld>
            <a:endParaRPr lang="ru-RU"/>
          </a:p>
        </p:txBody>
      </p:sp>
      <p:sp>
        <p:nvSpPr>
          <p:cNvPr id="48129" name="Rectangle 1"/>
          <p:cNvSpPr>
            <a:spLocks noChangeArrowheads="1"/>
          </p:cNvSpPr>
          <p:nvPr/>
        </p:nvSpPr>
        <p:spPr bwMode="auto">
          <a:xfrm>
            <a:off x="251520" y="332656"/>
            <a:ext cx="8178132" cy="26468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ctr" defTabSz="914400" rtl="0" eaLnBrk="1" fontAlgn="base" latinLnBrk="0" hangingPunct="1">
              <a:lnSpc>
                <a:spcPct val="100000"/>
              </a:lnSpc>
              <a:spcBef>
                <a:spcPct val="0"/>
              </a:spcBef>
              <a:spcAft>
                <a:spcPct val="0"/>
              </a:spcAft>
              <a:buClrTx/>
              <a:buSzTx/>
              <a:buFontTx/>
              <a:buNone/>
              <a:tabLst/>
            </a:pPr>
            <a:r>
              <a:rPr kumimoji="0" lang="ru-RU"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Контрольные вопросы к</a:t>
            </a:r>
            <a:r>
              <a:rPr kumimoji="0" lang="ru-RU" b="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теме 2</a:t>
            </a:r>
            <a:r>
              <a:rPr kumimoji="0" lang="ru-RU"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R="0" lvl="0" algn="ctr" defTabSz="914400" rtl="0" eaLnBrk="1" fontAlgn="base" latinLnBrk="0" hangingPunct="1">
              <a:lnSpc>
                <a:spcPct val="100000"/>
              </a:lnSpc>
              <a:spcBef>
                <a:spcPct val="0"/>
              </a:spcBef>
              <a:spcAft>
                <a:spcPct val="0"/>
              </a:spcAft>
              <a:buClrTx/>
              <a:buSzTx/>
              <a:buFontTx/>
              <a:buNone/>
              <a:tabLst/>
            </a:pPr>
            <a:endParaRPr kumimoji="0" lang="ru-RU" b="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lvl="0" indent="45085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1. Методологии исследования.</a:t>
            </a:r>
          </a:p>
          <a:p>
            <a:pPr lvl="0" indent="45085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2.Технологии производства.</a:t>
            </a:r>
            <a:endParaRPr lang="ru-RU" sz="1400" dirty="0" smtClean="0">
              <a:latin typeface="Times New Roman" pitchFamily="18" charset="0"/>
              <a:cs typeface="Times New Roman" pitchFamily="18" charset="0"/>
            </a:endParaRPr>
          </a:p>
          <a:p>
            <a:pPr lvl="0" indent="45085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3. Технологии исследования.</a:t>
            </a:r>
          </a:p>
          <a:p>
            <a:pPr lvl="0" indent="45085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4. Методологии производства.</a:t>
            </a:r>
            <a:endParaRPr kumimoji="0" lang="ru-RU" sz="1400" b="0" u="none" strike="noStrike" cap="none" normalizeH="0" baseline="0" dirty="0" smtClean="0">
              <a:ln>
                <a:noFill/>
              </a:ln>
              <a:solidFill>
                <a:schemeClr val="tx1"/>
              </a:solidFill>
              <a:effectLst/>
              <a:latin typeface="Times New Roman" pitchFamily="18" charset="0"/>
              <a:cs typeface="Times New Roman" pitchFamily="18" charset="0"/>
            </a:endParaRPr>
          </a:p>
          <a:p>
            <a:pPr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Фундаментальные исследования.</a:t>
            </a:r>
          </a:p>
          <a:p>
            <a:pPr marR="0" lvl="0" indent="450850" algn="l" defTabSz="914400" rtl="0" eaLnBrk="0" fontAlgn="base" latinLnBrk="0" hangingPunct="0">
              <a:lnSpc>
                <a:spcPct val="100000"/>
              </a:lnSpc>
              <a:spcBef>
                <a:spcPct val="0"/>
              </a:spcBef>
              <a:spcAft>
                <a:spcPct val="0"/>
              </a:spcAft>
              <a:buClrTx/>
              <a:buSzTx/>
              <a:buFontTx/>
              <a:buNone/>
              <a:tabLst/>
            </a:pPr>
            <a:r>
              <a:rPr lang="ru-RU" sz="1400" dirty="0" smtClean="0">
                <a:latin typeface="Times New Roman" pitchFamily="18" charset="0"/>
                <a:ea typeface="Times New Roman" pitchFamily="18" charset="0"/>
                <a:cs typeface="Times New Roman" pitchFamily="18" charset="0"/>
              </a:rPr>
              <a:t>6.</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Прикладные исследования.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indent="45085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 Виды прикладных исследований.</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r>
            <a:br>
              <a:rPr kumimoji="0" lang="ru-RU" sz="1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87824" y="3068960"/>
            <a:ext cx="3384376" cy="3384376"/>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0" y="476672"/>
            <a:ext cx="8604956" cy="33547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R="0" lvl="0" indent="446088" algn="just" defTabSz="914400" rtl="0" eaLnBrk="0" fontAlgn="base" latinLnBrk="0" hangingPunct="0">
              <a:lnSpc>
                <a:spcPct val="100000"/>
              </a:lnSpc>
              <a:spcBef>
                <a:spcPct val="0"/>
              </a:spcBef>
              <a:spcAft>
                <a:spcPct val="0"/>
              </a:spcAft>
              <a:buClrTx/>
              <a:buSzTx/>
              <a:buFontTx/>
              <a:buNone/>
              <a:tabLst/>
            </a:pPr>
            <a:r>
              <a:rPr lang="ru-RU" b="1" dirty="0" smtClean="0">
                <a:latin typeface="Times New Roman" pitchFamily="18" charset="0"/>
                <a:ea typeface="Times New Roman" pitchFamily="18" charset="0"/>
                <a:cs typeface="Times New Roman" pitchFamily="18" charset="0"/>
              </a:rPr>
              <a:t>3.1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Менеджмент</a:t>
            </a:r>
          </a:p>
          <a:p>
            <a:pPr marR="0" lvl="0" indent="446088"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Менеджмент</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(сущность) – это организация любой деятельности (в том числе и самого менеджмента); в частном, но наиболее распространённом случае, менеджмент – это организация деятельности рабочих, то есть организация производства. В этом сущность менеджмента.  </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46088" algn="just" eaLnBrk="0" fontAlgn="base" hangingPunct="0">
              <a:spcBef>
                <a:spcPct val="0"/>
              </a:spcBef>
              <a:spcAft>
                <a:spcPct val="0"/>
              </a:spcAf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3.2</a:t>
            </a:r>
            <a:r>
              <a:rPr lang="ru-RU" b="1" dirty="0" smtClean="0">
                <a:latin typeface="Times New Roman" pitchFamily="18" charset="0"/>
                <a:ea typeface="Times New Roman" pitchFamily="18" charset="0"/>
                <a:cs typeface="Times New Roman" pitchFamily="18" charset="0"/>
              </a:rPr>
              <a:t> Парадигма </a:t>
            </a:r>
          </a:p>
          <a:p>
            <a:pPr lvl="0" indent="446088" algn="just" eaLnBrk="0" fontAlgn="base" hangingPunct="0">
              <a:spcBef>
                <a:spcPct val="0"/>
              </a:spcBef>
              <a:spcAft>
                <a:spcPct val="0"/>
              </a:spcAft>
            </a:pPr>
            <a:r>
              <a:rPr lang="ru-RU" sz="1400" b="1" dirty="0" smtClean="0">
                <a:latin typeface="Times New Roman" pitchFamily="18" charset="0"/>
                <a:ea typeface="Times New Roman" pitchFamily="18" charset="0"/>
                <a:cs typeface="Times New Roman" pitchFamily="18" charset="0"/>
              </a:rPr>
              <a:t>Парадигма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(сущность) – глобальная (всемирная и длительная) стратегия организации ведущего, доминирующего, преобладающего, наиболее важного  фактора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 [6], [7], [8], [9]</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lvl="0" indent="446088" algn="just" eaLnBrk="0" fontAlgn="base" hangingPunct="0">
              <a:spcBef>
                <a:spcPct val="0"/>
              </a:spcBef>
              <a:spcAft>
                <a:spcPct val="0"/>
              </a:spcAft>
            </a:pP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46088" algn="just" eaLnBrk="0" fontAlgn="base" hangingPunct="0">
              <a:spcBef>
                <a:spcPct val="0"/>
              </a:spcBef>
              <a:spcAft>
                <a:spcPct val="0"/>
              </a:spcAf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3.3</a:t>
            </a:r>
            <a:r>
              <a:rPr lang="ru-RU" b="1" dirty="0" smtClean="0">
                <a:latin typeface="Times New Roman" pitchFamily="18" charset="0"/>
                <a:ea typeface="Times New Roman" pitchFamily="18" charset="0"/>
                <a:cs typeface="Times New Roman" pitchFamily="18" charset="0"/>
              </a:rPr>
              <a:t> Парадигмы менеджмента </a:t>
            </a:r>
          </a:p>
          <a:p>
            <a:pPr lvl="0" indent="446088" algn="just" eaLnBrk="0" fontAlgn="base" hangingPunct="0">
              <a:spcBef>
                <a:spcPct val="0"/>
              </a:spcBef>
              <a:spcAft>
                <a:spcPct val="0"/>
              </a:spcAft>
            </a:pPr>
            <a:r>
              <a:rPr lang="ru-RU" sz="1400" b="1" dirty="0" smtClean="0">
                <a:latin typeface="Times New Roman" pitchFamily="18" charset="0"/>
                <a:ea typeface="Times New Roman" pitchFamily="18" charset="0"/>
                <a:cs typeface="Times New Roman" pitchFamily="18" charset="0"/>
              </a:rPr>
              <a:t>Парадигмы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менеджмента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глобальные (всемирные и длительные) стратегии организации ведущей деятельности: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endParaRPr lang="ru-RU" sz="1400" dirty="0" smtClean="0">
              <a:latin typeface="Times New Roman" panose="02020603050405020304" pitchFamily="18" charset="0"/>
              <a:ea typeface="Times New Roman" pitchFamily="18" charset="0"/>
              <a:cs typeface="Times New Roman" panose="02020603050405020304"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18</a:t>
            </a:fld>
            <a:endParaRPr lang="ru-RU"/>
          </a:p>
        </p:txBody>
      </p:sp>
      <p:sp>
        <p:nvSpPr>
          <p:cNvPr id="2" name="Прямоугольник 1"/>
          <p:cNvSpPr/>
          <p:nvPr/>
        </p:nvSpPr>
        <p:spPr>
          <a:xfrm>
            <a:off x="2123728" y="260648"/>
            <a:ext cx="5146986" cy="492443"/>
          </a:xfrm>
          <a:prstGeom prst="rect">
            <a:avLst/>
          </a:prstGeom>
        </p:spPr>
        <p:txBody>
          <a:bodyPr wrap="none">
            <a:spAutoFit/>
          </a:bodyPr>
          <a:lstStyle/>
          <a:p>
            <a:pPr lvl="0" algn="just" fontAlgn="base">
              <a:spcBef>
                <a:spcPct val="0"/>
              </a:spcBef>
              <a:spcAft>
                <a:spcPct val="0"/>
              </a:spcAft>
            </a:pPr>
            <a:r>
              <a:rPr lang="ru-RU" sz="2600" b="1" dirty="0">
                <a:latin typeface="Times New Roman" pitchFamily="18" charset="0"/>
                <a:ea typeface="Times New Roman" pitchFamily="18" charset="0"/>
                <a:cs typeface="Times New Roman" pitchFamily="18" charset="0"/>
              </a:rPr>
              <a:t>Тема 3 Парадигмы менеджмента</a:t>
            </a:r>
            <a:endParaRPr lang="ru-RU" sz="2600" dirty="0">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36096" y="3789040"/>
            <a:ext cx="3362189" cy="2421618"/>
          </a:xfrm>
          <a:prstGeom prst="rect">
            <a:avLst/>
          </a:prstGeom>
        </p:spPr>
      </p:pic>
      <p:sp>
        <p:nvSpPr>
          <p:cNvPr id="6" name="Прямоугольник 5"/>
          <p:cNvSpPr/>
          <p:nvPr/>
        </p:nvSpPr>
        <p:spPr>
          <a:xfrm>
            <a:off x="323528" y="3573016"/>
            <a:ext cx="4968552" cy="2462213"/>
          </a:xfrm>
          <a:prstGeom prst="rect">
            <a:avLst/>
          </a:prstGeom>
        </p:spPr>
        <p:txBody>
          <a:bodyPr wrap="square">
            <a:spAutoFit/>
          </a:bodyPr>
          <a:lstStyle/>
          <a:p>
            <a:pPr lvl="0" indent="92075" algn="just" eaLnBrk="0" fontAlgn="base" hangingPunct="0">
              <a:spcBef>
                <a:spcPct val="0"/>
              </a:spcBef>
              <a:spcAft>
                <a:spcPct val="0"/>
              </a:spcAft>
              <a:buFontTx/>
              <a:buChar char="•"/>
            </a:pPr>
            <a:r>
              <a:rPr lang="ru-RU" sz="1400" b="1" i="1" dirty="0">
                <a:latin typeface="Times New Roman" pitchFamily="18" charset="0"/>
                <a:ea typeface="Times New Roman" pitchFamily="18" charset="0"/>
                <a:cs typeface="Times New Roman" pitchFamily="18" charset="0"/>
              </a:rPr>
              <a:t>Прошлая</a:t>
            </a:r>
            <a:r>
              <a:rPr lang="ru-RU" sz="1400" dirty="0">
                <a:latin typeface="Times New Roman" pitchFamily="18" charset="0"/>
                <a:ea typeface="Times New Roman" pitchFamily="18" charset="0"/>
                <a:cs typeface="Times New Roman" pitchFamily="18" charset="0"/>
              </a:rPr>
              <a:t> парадигма менеджмента (с начала цивилизации до конца Х</a:t>
            </a:r>
            <a:r>
              <a:rPr lang="uk-UA" sz="1400" dirty="0">
                <a:latin typeface="Times New Roman" pitchFamily="18" charset="0"/>
                <a:ea typeface="Times New Roman" pitchFamily="18" charset="0"/>
                <a:cs typeface="Times New Roman" pitchFamily="18" charset="0"/>
              </a:rPr>
              <a:t>І</a:t>
            </a:r>
            <a:r>
              <a:rPr lang="ru-RU" sz="1400" dirty="0">
                <a:latin typeface="Times New Roman" pitchFamily="18" charset="0"/>
                <a:ea typeface="Times New Roman" pitchFamily="18" charset="0"/>
                <a:cs typeface="Times New Roman" pitchFamily="18" charset="0"/>
              </a:rPr>
              <a:t>Х</a:t>
            </a:r>
            <a:r>
              <a:rPr lang="uk-UA" sz="1400" dirty="0">
                <a:latin typeface="Times New Roman" pitchFamily="18" charset="0"/>
                <a:ea typeface="Times New Roman" pitchFamily="18" charset="0"/>
                <a:cs typeface="Times New Roman" pitchFamily="18" charset="0"/>
              </a:rPr>
              <a:t> </a:t>
            </a:r>
            <a:r>
              <a:rPr lang="ru-RU" sz="1400" dirty="0">
                <a:latin typeface="Times New Roman" pitchFamily="18" charset="0"/>
                <a:ea typeface="Times New Roman" pitchFamily="18" charset="0"/>
                <a:cs typeface="Times New Roman" pitchFamily="18" charset="0"/>
              </a:rPr>
              <a:t>века) – Стратегия организации </a:t>
            </a:r>
            <a:r>
              <a:rPr lang="ru-RU" sz="1400" i="1" dirty="0">
                <a:latin typeface="Times New Roman" pitchFamily="18" charset="0"/>
                <a:ea typeface="Times New Roman" pitchFamily="18" charset="0"/>
                <a:cs typeface="Times New Roman" pitchFamily="18" charset="0"/>
              </a:rPr>
              <a:t>совмещённой</a:t>
            </a:r>
            <a:r>
              <a:rPr lang="ru-RU" sz="1400" dirty="0">
                <a:latin typeface="Times New Roman" pitchFamily="18" charset="0"/>
                <a:ea typeface="Times New Roman" pitchFamily="18" charset="0"/>
                <a:cs typeface="Times New Roman" pitchFamily="18" charset="0"/>
              </a:rPr>
              <a:t> с менеджментом деятельности. </a:t>
            </a:r>
            <a:endParaRPr lang="ru-RU" sz="1400" dirty="0">
              <a:latin typeface="Times New Roman" pitchFamily="18" charset="0"/>
              <a:cs typeface="Times New Roman" pitchFamily="18" charset="0"/>
            </a:endParaRPr>
          </a:p>
          <a:p>
            <a:pPr lvl="0" indent="92075" algn="just" eaLnBrk="0" fontAlgn="base" hangingPunct="0">
              <a:spcBef>
                <a:spcPct val="0"/>
              </a:spcBef>
              <a:spcAft>
                <a:spcPct val="0"/>
              </a:spcAft>
              <a:buFontTx/>
              <a:buChar char="•"/>
            </a:pPr>
            <a:r>
              <a:rPr lang="ru-RU" sz="1400" b="1" i="1" dirty="0">
                <a:latin typeface="Times New Roman" pitchFamily="18" charset="0"/>
                <a:ea typeface="Times New Roman" pitchFamily="18" charset="0"/>
                <a:cs typeface="Times New Roman" pitchFamily="18" charset="0"/>
              </a:rPr>
              <a:t>Настоящая</a:t>
            </a:r>
            <a:r>
              <a:rPr lang="ru-RU" sz="1400" dirty="0">
                <a:latin typeface="Times New Roman" pitchFamily="18" charset="0"/>
                <a:ea typeface="Times New Roman" pitchFamily="18" charset="0"/>
                <a:cs typeface="Times New Roman" pitchFamily="18" charset="0"/>
              </a:rPr>
              <a:t> парадигма менеджмента – стратегия организации отделённой от менеджмента деятельности (в том числе и самого менеджмента). </a:t>
            </a:r>
            <a:endParaRPr lang="ru-RU" sz="1400" dirty="0">
              <a:latin typeface="Times New Roman" pitchFamily="18" charset="0"/>
              <a:cs typeface="Times New Roman" pitchFamily="18" charset="0"/>
            </a:endParaRPr>
          </a:p>
          <a:p>
            <a:pPr lvl="0" indent="92075" algn="just" eaLnBrk="0" fontAlgn="base" hangingPunct="0">
              <a:spcBef>
                <a:spcPct val="0"/>
              </a:spcBef>
              <a:spcAft>
                <a:spcPct val="0"/>
              </a:spcAft>
              <a:buFontTx/>
              <a:buChar char="•"/>
            </a:pPr>
            <a:r>
              <a:rPr lang="ru-RU" sz="1400" b="1" i="1" dirty="0">
                <a:latin typeface="Times New Roman" pitchFamily="18" charset="0"/>
                <a:ea typeface="Times New Roman" pitchFamily="18" charset="0"/>
                <a:cs typeface="Times New Roman" pitchFamily="18" charset="0"/>
              </a:rPr>
              <a:t>Будущая</a:t>
            </a:r>
            <a:r>
              <a:rPr lang="ru-RU" sz="1400" dirty="0">
                <a:latin typeface="Times New Roman" pitchFamily="18" charset="0"/>
                <a:ea typeface="Times New Roman" pitchFamily="18" charset="0"/>
                <a:cs typeface="Times New Roman" pitchFamily="18" charset="0"/>
              </a:rPr>
              <a:t> парадигма менеджмента (фактически уже используемая в наиболее продвинутых и обеднённых природными ресурсами странах) – стратегия организации предпринимательской деятельности, предпринимательского менеджмента </a:t>
            </a:r>
            <a:r>
              <a:rPr lang="uk-UA" sz="1400" dirty="0">
                <a:latin typeface="Times New Roman" pitchFamily="18" charset="0"/>
                <a:ea typeface="Times New Roman" pitchFamily="18" charset="0"/>
                <a:cs typeface="Times New Roman" pitchFamily="18" charset="0"/>
              </a:rPr>
              <a:t>[9]</a:t>
            </a:r>
            <a:r>
              <a:rPr lang="ru-RU" sz="1400" dirty="0">
                <a:latin typeface="Times New Roman" pitchFamily="18" charset="0"/>
                <a:ea typeface="Times New Roman" pitchFamily="18" charset="0"/>
                <a:cs typeface="Times New Roman" pitchFamily="18" charset="0"/>
              </a:rPr>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19</a:t>
            </a:fld>
            <a:endParaRPr lang="ru-RU"/>
          </a:p>
        </p:txBody>
      </p:sp>
      <p:sp>
        <p:nvSpPr>
          <p:cNvPr id="3" name="Прямоугольник 2"/>
          <p:cNvSpPr/>
          <p:nvPr/>
        </p:nvSpPr>
        <p:spPr>
          <a:xfrm>
            <a:off x="251520" y="404664"/>
            <a:ext cx="8352928" cy="2154436"/>
          </a:xfrm>
          <a:prstGeom prst="rect">
            <a:avLst/>
          </a:prstGeom>
        </p:spPr>
        <p:txBody>
          <a:bodyPr wrap="square">
            <a:spAutoFit/>
          </a:bodyPr>
          <a:lstStyle/>
          <a:p>
            <a:pPr lvl="0" algn="ctr" eaLnBrk="0" fontAlgn="base" hangingPunct="0">
              <a:spcBef>
                <a:spcPct val="0"/>
              </a:spcBef>
              <a:spcAft>
                <a:spcPct val="0"/>
              </a:spcAft>
            </a:pPr>
            <a:r>
              <a:rPr lang="ru-RU" b="1" dirty="0">
                <a:latin typeface="Times New Roman" panose="02020603050405020304" pitchFamily="18" charset="0"/>
                <a:ea typeface="Times New Roman" pitchFamily="18" charset="0"/>
                <a:cs typeface="Times New Roman" panose="02020603050405020304" pitchFamily="18" charset="0"/>
              </a:rPr>
              <a:t>Контрольные вопросы к теме </a:t>
            </a:r>
            <a:r>
              <a:rPr lang="ru-RU" b="1" dirty="0" smtClean="0">
                <a:latin typeface="Times New Roman" panose="02020603050405020304" pitchFamily="18" charset="0"/>
                <a:ea typeface="Times New Roman" pitchFamily="18" charset="0"/>
                <a:cs typeface="Times New Roman" panose="02020603050405020304" pitchFamily="18" charset="0"/>
              </a:rPr>
              <a:t>3:</a:t>
            </a:r>
          </a:p>
          <a:p>
            <a:pPr lvl="0" algn="ctr" eaLnBrk="0" fontAlgn="base" hangingPunct="0">
              <a:spcBef>
                <a:spcPct val="0"/>
              </a:spcBef>
              <a:spcAft>
                <a:spcPct val="0"/>
              </a:spcAft>
            </a:pPr>
            <a:endParaRPr lang="ru-RU" b="1" dirty="0">
              <a:latin typeface="Times New Roman" panose="02020603050405020304" pitchFamily="18" charset="0"/>
              <a:ea typeface="Times New Roman" pitchFamily="18" charset="0"/>
              <a:cs typeface="Times New Roman" panose="02020603050405020304" pitchFamily="18" charset="0"/>
            </a:endParaRPr>
          </a:p>
          <a:p>
            <a:pPr lvl="0" indent="446088" algn="just" eaLnBrk="0" fontAlgn="base" hangingPunct="0">
              <a:spcBef>
                <a:spcPct val="0"/>
              </a:spcBef>
              <a:spcAft>
                <a:spcPct val="0"/>
              </a:spcAft>
            </a:pPr>
            <a:r>
              <a:rPr lang="ru-RU" sz="1400" dirty="0">
                <a:latin typeface="Times New Roman" panose="02020603050405020304" pitchFamily="18" charset="0"/>
                <a:ea typeface="Times New Roman" pitchFamily="18" charset="0"/>
                <a:cs typeface="Times New Roman" panose="02020603050405020304" pitchFamily="18" charset="0"/>
              </a:rPr>
              <a:t>1. Сущность парадигмы.</a:t>
            </a:r>
          </a:p>
          <a:p>
            <a:pPr indent="446088" algn="just" eaLnBrk="0" fontAlgn="base" hangingPunct="0">
              <a:spcBef>
                <a:spcPct val="0"/>
              </a:spcBef>
              <a:spcAft>
                <a:spcPct val="0"/>
              </a:spcAft>
            </a:pPr>
            <a:r>
              <a:rPr lang="ru-RU" sz="1400" dirty="0">
                <a:latin typeface="Times New Roman" panose="02020603050405020304" pitchFamily="18" charset="0"/>
                <a:ea typeface="Times New Roman" pitchFamily="18" charset="0"/>
                <a:cs typeface="Times New Roman" panose="02020603050405020304" pitchFamily="18" charset="0"/>
              </a:rPr>
              <a:t>2. Содержание </a:t>
            </a:r>
            <a:r>
              <a:rPr lang="ru-RU" sz="1400" dirty="0" smtClean="0">
                <a:latin typeface="Times New Roman" panose="02020603050405020304" pitchFamily="18" charset="0"/>
                <a:ea typeface="Times New Roman" pitchFamily="18" charset="0"/>
                <a:cs typeface="Times New Roman" panose="02020603050405020304" pitchFamily="18" charset="0"/>
              </a:rPr>
              <a:t>парадигмы.</a:t>
            </a:r>
            <a:endParaRPr lang="ru-RU" sz="1400" dirty="0">
              <a:latin typeface="Times New Roman" panose="02020603050405020304" pitchFamily="18" charset="0"/>
              <a:ea typeface="Times New Roman" pitchFamily="18" charset="0"/>
              <a:cs typeface="Times New Roman" panose="02020603050405020304" pitchFamily="18" charset="0"/>
            </a:endParaRPr>
          </a:p>
          <a:p>
            <a:pPr indent="446088" algn="just" eaLnBrk="0" fontAlgn="base" hangingPunct="0">
              <a:spcBef>
                <a:spcPct val="0"/>
              </a:spcBef>
              <a:spcAft>
                <a:spcPct val="0"/>
              </a:spcAft>
            </a:pPr>
            <a:r>
              <a:rPr lang="ru-RU" sz="1400" dirty="0">
                <a:latin typeface="Times New Roman" panose="02020603050405020304" pitchFamily="18" charset="0"/>
                <a:ea typeface="Times New Roman" pitchFamily="18" charset="0"/>
                <a:cs typeface="Times New Roman" panose="02020603050405020304" pitchFamily="18" charset="0"/>
              </a:rPr>
              <a:t>3. Место </a:t>
            </a:r>
            <a:r>
              <a:rPr lang="ru-RU" sz="1400" dirty="0" smtClean="0">
                <a:latin typeface="Times New Roman" panose="02020603050405020304" pitchFamily="18" charset="0"/>
                <a:ea typeface="Times New Roman" pitchFamily="18" charset="0"/>
                <a:cs typeface="Times New Roman" panose="02020603050405020304" pitchFamily="18" charset="0"/>
              </a:rPr>
              <a:t>парадигмы.</a:t>
            </a:r>
            <a:endParaRPr lang="ru-RU" sz="1400" dirty="0">
              <a:latin typeface="Times New Roman" panose="02020603050405020304" pitchFamily="18" charset="0"/>
              <a:ea typeface="Times New Roman" pitchFamily="18" charset="0"/>
              <a:cs typeface="Times New Roman" panose="02020603050405020304" pitchFamily="18" charset="0"/>
            </a:endParaRPr>
          </a:p>
          <a:p>
            <a:pPr indent="446088" algn="just" eaLnBrk="0" fontAlgn="base" hangingPunct="0">
              <a:spcBef>
                <a:spcPct val="0"/>
              </a:spcBef>
              <a:spcAft>
                <a:spcPct val="0"/>
              </a:spcAft>
            </a:pPr>
            <a:r>
              <a:rPr lang="ru-RU" sz="1400" dirty="0">
                <a:latin typeface="Times New Roman" panose="02020603050405020304" pitchFamily="18" charset="0"/>
                <a:ea typeface="Times New Roman" pitchFamily="18" charset="0"/>
                <a:cs typeface="Times New Roman" panose="02020603050405020304" pitchFamily="18" charset="0"/>
              </a:rPr>
              <a:t>4. Роль </a:t>
            </a:r>
            <a:r>
              <a:rPr lang="ru-RU" sz="1400" dirty="0" smtClean="0">
                <a:latin typeface="Times New Roman" panose="02020603050405020304" pitchFamily="18" charset="0"/>
                <a:ea typeface="Times New Roman" pitchFamily="18" charset="0"/>
                <a:cs typeface="Times New Roman" panose="02020603050405020304" pitchFamily="18" charset="0"/>
              </a:rPr>
              <a:t>парадигмы.</a:t>
            </a:r>
            <a:endParaRPr lang="ru-RU" sz="1400" dirty="0">
              <a:latin typeface="Times New Roman" panose="02020603050405020304" pitchFamily="18" charset="0"/>
              <a:ea typeface="Times New Roman" pitchFamily="18" charset="0"/>
              <a:cs typeface="Times New Roman" panose="02020603050405020304" pitchFamily="18" charset="0"/>
            </a:endParaRPr>
          </a:p>
          <a:p>
            <a:pPr indent="446088" algn="just" eaLnBrk="0" fontAlgn="base" hangingPunct="0">
              <a:spcBef>
                <a:spcPct val="0"/>
              </a:spcBef>
              <a:spcAft>
                <a:spcPct val="0"/>
              </a:spcAft>
            </a:pPr>
            <a:r>
              <a:rPr lang="ru-RU" sz="1400" dirty="0">
                <a:latin typeface="Times New Roman" panose="02020603050405020304" pitchFamily="18" charset="0"/>
                <a:ea typeface="Times New Roman" pitchFamily="18" charset="0"/>
                <a:cs typeface="Times New Roman" panose="02020603050405020304" pitchFamily="18" charset="0"/>
              </a:rPr>
              <a:t>5.Прошлая парадигма </a:t>
            </a:r>
            <a:r>
              <a:rPr lang="ru-RU" sz="1400" dirty="0" smtClean="0">
                <a:latin typeface="Times New Roman" panose="02020603050405020304" pitchFamily="18" charset="0"/>
                <a:ea typeface="Times New Roman" pitchFamily="18" charset="0"/>
                <a:cs typeface="Times New Roman" panose="02020603050405020304" pitchFamily="18" charset="0"/>
              </a:rPr>
              <a:t>менеджмента.</a:t>
            </a:r>
            <a:endParaRPr lang="ru-RU" sz="1400" dirty="0">
              <a:latin typeface="Times New Roman" panose="02020603050405020304" pitchFamily="18" charset="0"/>
              <a:ea typeface="Times New Roman" pitchFamily="18" charset="0"/>
              <a:cs typeface="Times New Roman" panose="02020603050405020304" pitchFamily="18" charset="0"/>
            </a:endParaRPr>
          </a:p>
          <a:p>
            <a:pPr indent="446088" algn="just" eaLnBrk="0" fontAlgn="base" hangingPunct="0">
              <a:spcBef>
                <a:spcPct val="0"/>
              </a:spcBef>
              <a:spcAft>
                <a:spcPct val="0"/>
              </a:spcAft>
            </a:pPr>
            <a:r>
              <a:rPr lang="ru-RU" sz="1400" dirty="0">
                <a:latin typeface="Times New Roman" panose="02020603050405020304" pitchFamily="18" charset="0"/>
                <a:ea typeface="Times New Roman" pitchFamily="18" charset="0"/>
                <a:cs typeface="Times New Roman" panose="02020603050405020304" pitchFamily="18" charset="0"/>
              </a:rPr>
              <a:t>6.Настоящая парадигма </a:t>
            </a:r>
            <a:r>
              <a:rPr lang="ru-RU" sz="1400" dirty="0" smtClean="0">
                <a:latin typeface="Times New Roman" panose="02020603050405020304" pitchFamily="18" charset="0"/>
                <a:ea typeface="Times New Roman" pitchFamily="18" charset="0"/>
                <a:cs typeface="Times New Roman" panose="02020603050405020304" pitchFamily="18" charset="0"/>
              </a:rPr>
              <a:t>менеджмента.</a:t>
            </a:r>
            <a:endParaRPr lang="ru-RU" sz="1400" dirty="0">
              <a:latin typeface="Times New Roman" panose="02020603050405020304" pitchFamily="18" charset="0"/>
              <a:ea typeface="Times New Roman" pitchFamily="18" charset="0"/>
              <a:cs typeface="Times New Roman" panose="02020603050405020304" pitchFamily="18" charset="0"/>
            </a:endParaRPr>
          </a:p>
          <a:p>
            <a:pPr indent="446088" algn="just" eaLnBrk="0" fontAlgn="base" hangingPunct="0">
              <a:spcBef>
                <a:spcPct val="0"/>
              </a:spcBef>
              <a:spcAft>
                <a:spcPct val="0"/>
              </a:spcAft>
            </a:pPr>
            <a:r>
              <a:rPr lang="ru-RU" sz="1400" dirty="0">
                <a:latin typeface="Times New Roman" panose="02020603050405020304" pitchFamily="18" charset="0"/>
                <a:ea typeface="Times New Roman" pitchFamily="18" charset="0"/>
                <a:cs typeface="Times New Roman" panose="02020603050405020304" pitchFamily="18" charset="0"/>
              </a:rPr>
              <a:t>7.Будущая парадигма </a:t>
            </a:r>
            <a:r>
              <a:rPr lang="ru-RU" sz="1400" dirty="0" smtClean="0">
                <a:latin typeface="Times New Roman" panose="02020603050405020304" pitchFamily="18" charset="0"/>
                <a:ea typeface="Times New Roman" pitchFamily="18" charset="0"/>
                <a:cs typeface="Times New Roman" panose="02020603050405020304" pitchFamily="18" charset="0"/>
              </a:rPr>
              <a:t>менеджмента.</a:t>
            </a:r>
            <a:endParaRPr lang="ru-RU" sz="1400" dirty="0">
              <a:latin typeface="Times New Roman" panose="02020603050405020304" pitchFamily="18" charset="0"/>
              <a:ea typeface="Times New Roman"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87824" y="3068960"/>
            <a:ext cx="3384376" cy="3384376"/>
          </a:xfrm>
          <a:prstGeom prst="rect">
            <a:avLst/>
          </a:prstGeom>
        </p:spPr>
      </p:pic>
    </p:spTree>
    <p:extLst>
      <p:ext uri="{BB962C8B-B14F-4D97-AF65-F5344CB8AC3E}">
        <p14:creationId xmlns:p14="http://schemas.microsoft.com/office/powerpoint/2010/main" xmlns="" val="945584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a:t>
            </a:fld>
            <a:endParaRPr lang="ru-RU"/>
          </a:p>
        </p:txBody>
      </p:sp>
      <p:sp>
        <p:nvSpPr>
          <p:cNvPr id="3" name="Прямоугольник 2"/>
          <p:cNvSpPr/>
          <p:nvPr/>
        </p:nvSpPr>
        <p:spPr>
          <a:xfrm>
            <a:off x="539552" y="188640"/>
            <a:ext cx="8462744" cy="1323439"/>
          </a:xfrm>
          <a:prstGeom prst="rect">
            <a:avLst/>
          </a:prstGeom>
        </p:spPr>
        <p:txBody>
          <a:bodyPr wrap="square">
            <a:spAutoFit/>
          </a:bodyPr>
          <a:lstStyle/>
          <a:p>
            <a:pPr algn="ctr"/>
            <a:r>
              <a:rPr lang="ru-RU" altLang="ru-RU" sz="2000" cap="all" dirty="0" smtClean="0">
                <a:solidFill>
                  <a:prstClr val="black"/>
                </a:solidFill>
                <a:latin typeface="Times New Roman" panose="02020603050405020304" pitchFamily="18" charset="0"/>
                <a:ea typeface="+mj-ea"/>
                <a:cs typeface="Times New Roman" panose="02020603050405020304" pitchFamily="18" charset="0"/>
              </a:rPr>
              <a:t>Министерство образования и науки Украины</a:t>
            </a:r>
            <a:br>
              <a:rPr lang="ru-RU" altLang="ru-RU" sz="2000" cap="all" dirty="0" smtClean="0">
                <a:solidFill>
                  <a:prstClr val="black"/>
                </a:solidFill>
                <a:latin typeface="Times New Roman" panose="02020603050405020304" pitchFamily="18" charset="0"/>
                <a:ea typeface="+mj-ea"/>
                <a:cs typeface="Times New Roman" panose="02020603050405020304" pitchFamily="18" charset="0"/>
              </a:rPr>
            </a:br>
            <a:r>
              <a:rPr lang="ru-RU" altLang="ru-RU" sz="2000" dirty="0" smtClean="0">
                <a:solidFill>
                  <a:prstClr val="black"/>
                </a:solidFill>
                <a:latin typeface="Times New Roman" panose="02020603050405020304" pitchFamily="18" charset="0"/>
                <a:ea typeface="+mj-ea"/>
                <a:cs typeface="Times New Roman" panose="02020603050405020304" pitchFamily="18" charset="0"/>
              </a:rPr>
              <a:t>Харьковский национальный автомобильно-дорожный университет   Факультет управления и бизнеса</a:t>
            </a:r>
            <a:br>
              <a:rPr lang="ru-RU" altLang="ru-RU" sz="2000" dirty="0" smtClean="0">
                <a:solidFill>
                  <a:prstClr val="black"/>
                </a:solidFill>
                <a:latin typeface="Times New Roman" panose="02020603050405020304" pitchFamily="18" charset="0"/>
                <a:ea typeface="+mj-ea"/>
                <a:cs typeface="Times New Roman" panose="02020603050405020304" pitchFamily="18" charset="0"/>
              </a:rPr>
            </a:br>
            <a:r>
              <a:rPr lang="ru-RU" altLang="ru-RU" sz="2000" dirty="0" smtClean="0">
                <a:solidFill>
                  <a:prstClr val="black"/>
                </a:solidFill>
                <a:latin typeface="Times New Roman" panose="02020603050405020304" pitchFamily="18" charset="0"/>
                <a:ea typeface="+mj-ea"/>
                <a:cs typeface="Times New Roman" panose="02020603050405020304" pitchFamily="18" charset="0"/>
              </a:rPr>
              <a:t>  Кафедра экономики предприятия</a:t>
            </a:r>
            <a:endParaRPr lang="ru-RU" sz="2000" dirty="0"/>
          </a:p>
        </p:txBody>
      </p:sp>
      <p:sp>
        <p:nvSpPr>
          <p:cNvPr id="4" name="Прямоугольник 3"/>
          <p:cNvSpPr/>
          <p:nvPr/>
        </p:nvSpPr>
        <p:spPr>
          <a:xfrm>
            <a:off x="3923928" y="1628800"/>
            <a:ext cx="5345222" cy="1477328"/>
          </a:xfrm>
          <a:prstGeom prst="rect">
            <a:avLst/>
          </a:prstGeom>
        </p:spPr>
        <p:txBody>
          <a:bodyPr wrap="square">
            <a:spAutoFit/>
          </a:bodyPr>
          <a:lstStyle/>
          <a:p>
            <a:r>
              <a:rPr lang="ru-RU" altLang="ru-RU" dirty="0" smtClean="0">
                <a:latin typeface="Times New Roman" pitchFamily="18" charset="0"/>
                <a:cs typeface="Times New Roman" pitchFamily="18" charset="0"/>
              </a:rPr>
              <a:t>Утверждено </a:t>
            </a:r>
          </a:p>
          <a:p>
            <a:r>
              <a:rPr lang="ru-RU" altLang="ru-RU" dirty="0" smtClean="0">
                <a:latin typeface="Times New Roman" pitchFamily="18" charset="0"/>
                <a:cs typeface="Times New Roman" pitchFamily="18" charset="0"/>
              </a:rPr>
              <a:t>На заседании Факультета управления и бизнеса </a:t>
            </a:r>
          </a:p>
          <a:p>
            <a:r>
              <a:rPr lang="ru-RU" altLang="ru-RU" dirty="0" smtClean="0">
                <a:latin typeface="Times New Roman" pitchFamily="18" charset="0"/>
                <a:cs typeface="Times New Roman" pitchFamily="18" charset="0"/>
              </a:rPr>
              <a:t>Протокол № ________</a:t>
            </a:r>
          </a:p>
          <a:p>
            <a:r>
              <a:rPr lang="ru-RU" altLang="ru-RU" dirty="0" smtClean="0">
                <a:latin typeface="Times New Roman" pitchFamily="18" charset="0"/>
                <a:cs typeface="Times New Roman" pitchFamily="18" charset="0"/>
              </a:rPr>
              <a:t>От __________________    20___ г.</a:t>
            </a:r>
          </a:p>
          <a:p>
            <a:r>
              <a:rPr lang="ru-RU" altLang="ru-RU" dirty="0" smtClean="0">
                <a:latin typeface="Times New Roman" pitchFamily="18" charset="0"/>
                <a:cs typeface="Times New Roman" pitchFamily="18" charset="0"/>
              </a:rPr>
              <a:t>Глава Совета ФУБ ________ И. А. Дмитриев </a:t>
            </a:r>
            <a:endParaRPr lang="ru-RU" altLang="ru-RU" dirty="0">
              <a:latin typeface="Times New Roman" pitchFamily="18" charset="0"/>
              <a:cs typeface="Times New Roman" pitchFamily="18" charset="0"/>
            </a:endParaRPr>
          </a:p>
        </p:txBody>
      </p:sp>
      <p:sp>
        <p:nvSpPr>
          <p:cNvPr id="5" name="Прямоугольник 4"/>
          <p:cNvSpPr/>
          <p:nvPr/>
        </p:nvSpPr>
        <p:spPr>
          <a:xfrm>
            <a:off x="1475656" y="3429000"/>
            <a:ext cx="6408712" cy="1665841"/>
          </a:xfrm>
          <a:prstGeom prst="rect">
            <a:avLst/>
          </a:prstGeom>
        </p:spPr>
        <p:txBody>
          <a:bodyPr wrap="square">
            <a:spAutoFit/>
          </a:bodyPr>
          <a:lstStyle/>
          <a:p>
            <a:pPr lvl="0" algn="ctr" eaLnBrk="0" fontAlgn="base" hangingPunct="0">
              <a:spcBef>
                <a:spcPct val="0"/>
              </a:spcBef>
              <a:spcAft>
                <a:spcPct val="0"/>
              </a:spcAft>
            </a:pPr>
            <a:r>
              <a:rPr lang="ru-RU" sz="2800" b="1" dirty="0" smtClean="0">
                <a:solidFill>
                  <a:srgbClr val="002060"/>
                </a:solidFill>
                <a:latin typeface="Times New Roman" pitchFamily="18" charset="0"/>
                <a:ea typeface="Times New Roman" pitchFamily="18" charset="0"/>
                <a:cs typeface="Times New Roman" pitchFamily="18" charset="0"/>
              </a:rPr>
              <a:t>О</a:t>
            </a:r>
            <a:r>
              <a:rPr lang="uk-UA" sz="2800" b="1" dirty="0" smtClean="0">
                <a:solidFill>
                  <a:srgbClr val="002060"/>
                </a:solidFill>
                <a:latin typeface="Times New Roman" pitchFamily="18" charset="0"/>
                <a:ea typeface="Times New Roman" pitchFamily="18" charset="0"/>
                <a:cs typeface="Times New Roman" pitchFamily="18" charset="0"/>
              </a:rPr>
              <a:t>СНОВЫ</a:t>
            </a:r>
            <a:r>
              <a:rPr lang="uk-UA" sz="2800" b="1" dirty="0">
                <a:solidFill>
                  <a:srgbClr val="002060"/>
                </a:solidFill>
                <a:latin typeface="Times New Roman" pitchFamily="18" charset="0"/>
                <a:ea typeface="Times New Roman" pitchFamily="18" charset="0"/>
                <a:cs typeface="Times New Roman" pitchFamily="18" charset="0"/>
              </a:rPr>
              <a:t> </a:t>
            </a:r>
            <a:r>
              <a:rPr lang="uk-UA" sz="2800" b="1" dirty="0" smtClean="0">
                <a:solidFill>
                  <a:srgbClr val="002060"/>
                </a:solidFill>
                <a:latin typeface="Times New Roman" pitchFamily="18" charset="0"/>
                <a:ea typeface="Times New Roman" pitchFamily="18" charset="0"/>
                <a:cs typeface="Times New Roman" pitchFamily="18" charset="0"/>
              </a:rPr>
              <a:t>МЕНЕДЖМЕНТА</a:t>
            </a:r>
          </a:p>
          <a:p>
            <a:pPr lvl="0" algn="ctr" eaLnBrk="0" fontAlgn="base" hangingPunct="0">
              <a:spcBef>
                <a:spcPct val="0"/>
              </a:spcBef>
              <a:spcAft>
                <a:spcPct val="0"/>
              </a:spcAft>
            </a:pPr>
            <a:r>
              <a:rPr lang="uk-UA" sz="2800" b="1" dirty="0" smtClean="0">
                <a:solidFill>
                  <a:srgbClr val="002060"/>
                </a:solidFill>
                <a:latin typeface="Times New Roman" pitchFamily="18" charset="0"/>
                <a:ea typeface="Times New Roman" pitchFamily="18" charset="0"/>
                <a:cs typeface="Times New Roman" pitchFamily="18" charset="0"/>
              </a:rPr>
              <a:t>И </a:t>
            </a:r>
            <a:endParaRPr lang="ru-RU" sz="2800" b="1" dirty="0" smtClean="0">
              <a:solidFill>
                <a:srgbClr val="002060"/>
              </a:solidFill>
              <a:latin typeface="Times New Roman" pitchFamily="18" charset="0"/>
              <a:cs typeface="Times New Roman" pitchFamily="18" charset="0"/>
            </a:endParaRPr>
          </a:p>
          <a:p>
            <a:pPr lvl="0" algn="ctr" eaLnBrk="0" fontAlgn="base" hangingPunct="0">
              <a:lnSpc>
                <a:spcPct val="50000"/>
              </a:lnSpc>
              <a:spcBef>
                <a:spcPct val="0"/>
              </a:spcBef>
              <a:spcAft>
                <a:spcPct val="0"/>
              </a:spcAft>
            </a:pPr>
            <a:r>
              <a:rPr lang="uk-UA" sz="2800" b="1" dirty="0" smtClean="0">
                <a:solidFill>
                  <a:srgbClr val="002060"/>
                </a:solidFill>
                <a:latin typeface="Times New Roman" pitchFamily="18" charset="0"/>
                <a:ea typeface="Times New Roman" pitchFamily="18" charset="0"/>
                <a:cs typeface="Times New Roman" pitchFamily="18" charset="0"/>
              </a:rPr>
              <a:t>                      ПРЕДПРИНИМАТЕЛЬСТВА</a:t>
            </a:r>
            <a:endParaRPr lang="ru-RU" sz="2800" b="1" dirty="0" smtClean="0">
              <a:solidFill>
                <a:srgbClr val="002060"/>
              </a:solidFill>
              <a:latin typeface="Times New Roman" pitchFamily="18" charset="0"/>
              <a:cs typeface="Times New Roman" pitchFamily="18" charset="0"/>
            </a:endParaRPr>
          </a:p>
          <a:p>
            <a:pPr lvl="0" indent="450850" algn="ctr" eaLnBrk="0" fontAlgn="base" hangingPunct="0">
              <a:lnSpc>
                <a:spcPct val="50000"/>
              </a:lnSpc>
              <a:spcBef>
                <a:spcPct val="0"/>
              </a:spcBef>
              <a:spcAft>
                <a:spcPct val="0"/>
              </a:spcAft>
            </a:pPr>
            <a:r>
              <a:rPr lang="uk-UA" sz="1050" b="1" dirty="0" smtClean="0">
                <a:latin typeface="Times New Roman" pitchFamily="18" charset="0"/>
                <a:ea typeface="Times New Roman" pitchFamily="18" charset="0"/>
                <a:cs typeface="Times New Roman" pitchFamily="18" charset="0"/>
              </a:rPr>
              <a:t>                                       </a:t>
            </a:r>
          </a:p>
          <a:p>
            <a:pPr lvl="0" indent="450850" algn="ctr" eaLnBrk="0" fontAlgn="base" hangingPunct="0">
              <a:lnSpc>
                <a:spcPct val="50000"/>
              </a:lnSpc>
              <a:spcBef>
                <a:spcPct val="0"/>
              </a:spcBef>
              <a:spcAft>
                <a:spcPct val="0"/>
              </a:spcAft>
            </a:pPr>
            <a:r>
              <a:rPr lang="uk-UA" sz="2600" b="1" dirty="0" smtClean="0">
                <a:latin typeface="Times New Roman" pitchFamily="18" charset="0"/>
                <a:ea typeface="Times New Roman" pitchFamily="18" charset="0"/>
                <a:cs typeface="Times New Roman" pitchFamily="18" charset="0"/>
              </a:rPr>
              <a:t>У</a:t>
            </a:r>
            <a:r>
              <a:rPr lang="ru-RU" sz="2600" b="1" i="1" dirty="0" smtClean="0">
                <a:latin typeface="Times New Roman" pitchFamily="18" charset="0"/>
                <a:ea typeface="Times New Roman" pitchFamily="18" charset="0"/>
                <a:cs typeface="Times New Roman" pitchFamily="18" charset="0"/>
              </a:rPr>
              <a:t>чебник нового поколения</a:t>
            </a:r>
            <a:endParaRPr lang="en-US" sz="2600" b="1" i="1" dirty="0" smtClean="0">
              <a:latin typeface="Times New Roman" pitchFamily="18" charset="0"/>
              <a:ea typeface="Times New Roman" pitchFamily="18" charset="0"/>
              <a:cs typeface="Times New Roman" pitchFamily="18" charset="0"/>
            </a:endParaRPr>
          </a:p>
        </p:txBody>
      </p:sp>
      <p:sp>
        <p:nvSpPr>
          <p:cNvPr id="6" name="Прямоугольник 5"/>
          <p:cNvSpPr/>
          <p:nvPr/>
        </p:nvSpPr>
        <p:spPr>
          <a:xfrm>
            <a:off x="500002" y="5445224"/>
            <a:ext cx="8643998" cy="369332"/>
          </a:xfrm>
          <a:prstGeom prst="rect">
            <a:avLst/>
          </a:prstGeom>
        </p:spPr>
        <p:txBody>
          <a:bodyPr wrap="square">
            <a:spAutoFit/>
          </a:bodyPr>
          <a:lstStyle/>
          <a:p>
            <a:pPr algn="ctr"/>
            <a:r>
              <a:rPr lang="ru-RU" altLang="ru-RU" dirty="0" smtClean="0">
                <a:latin typeface="Times New Roman" pitchFamily="18" charset="0"/>
                <a:cs typeface="Times New Roman" pitchFamily="18" charset="0"/>
              </a:rPr>
              <a:t>Автор: 						В.К. </a:t>
            </a:r>
            <a:r>
              <a:rPr lang="ru-RU" altLang="ru-RU" dirty="0" err="1" smtClean="0">
                <a:latin typeface="Times New Roman" pitchFamily="18" charset="0"/>
                <a:cs typeface="Times New Roman" pitchFamily="18" charset="0"/>
              </a:rPr>
              <a:t>Бабайлов</a:t>
            </a:r>
            <a:endParaRPr lang="ru-RU" altLang="ru-RU" dirty="0">
              <a:latin typeface="Times New Roman" pitchFamily="18" charset="0"/>
              <a:cs typeface="Times New Roman" pitchFamily="18" charset="0"/>
            </a:endParaRPr>
          </a:p>
        </p:txBody>
      </p:sp>
      <p:sp>
        <p:nvSpPr>
          <p:cNvPr id="7" name="Прямоугольник 6"/>
          <p:cNvSpPr/>
          <p:nvPr/>
        </p:nvSpPr>
        <p:spPr>
          <a:xfrm>
            <a:off x="1259632" y="6237312"/>
            <a:ext cx="6429420" cy="400110"/>
          </a:xfrm>
          <a:prstGeom prst="rect">
            <a:avLst/>
          </a:prstGeom>
        </p:spPr>
        <p:txBody>
          <a:bodyPr wrap="square">
            <a:spAutoFit/>
          </a:bodyPr>
          <a:lstStyle/>
          <a:p>
            <a:pPr algn="ctr"/>
            <a:r>
              <a:rPr lang="ru-RU" altLang="ru-RU" sz="2000" dirty="0" smtClean="0">
                <a:latin typeface="Times New Roman" pitchFamily="18" charset="0"/>
                <a:cs typeface="Times New Roman" pitchFamily="18" charset="0"/>
              </a:rPr>
              <a:t>Харьков, ХНАДУ, 2016</a:t>
            </a:r>
            <a:endParaRPr lang="ru-RU" altLang="ru-RU" sz="20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467544" y="802161"/>
            <a:ext cx="83529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0" fontAlgn="base" latinLnBrk="0" hangingPunct="0">
              <a:lnSpc>
                <a:spcPct val="100000"/>
              </a:lnSpc>
              <a:spcBef>
                <a:spcPct val="0"/>
              </a:spcBef>
              <a:spcAft>
                <a:spcPct val="0"/>
              </a:spcAft>
              <a:buClrTx/>
              <a:buSzTx/>
              <a:buFontTx/>
              <a:buNone/>
              <a:tabLst/>
            </a:pPr>
            <a:endParaRPr lang="en-US" sz="1400" b="1" dirty="0" smtClean="0">
              <a:latin typeface="Times New Roman" pitchFamily="18" charset="0"/>
              <a:ea typeface="Times New Roman" pitchFamily="18" charset="0"/>
              <a:cs typeface="Times New Roman" pitchFamily="18" charset="0"/>
            </a:endParaRPr>
          </a:p>
          <a:p>
            <a:pPr marR="0" lvl="0" algn="ctr"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Содержание:</a:t>
            </a:r>
          </a:p>
          <a:p>
            <a:pPr marR="0" lvl="0" algn="ctr"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Тема 4</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lang="ru-RU" b="1" dirty="0" smtClean="0">
                <a:latin typeface="Times New Roman" pitchFamily="18" charset="0"/>
                <a:ea typeface="Times New Roman" pitchFamily="18" charset="0"/>
                <a:cs typeface="Times New Roman" pitchFamily="18" charset="0"/>
              </a:rPr>
              <a:t>Т</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еории  менеджмента</a:t>
            </a:r>
          </a:p>
          <a:p>
            <a:pPr lvl="0" indent="449263" algn="just"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4.1 </a:t>
            </a:r>
            <a:r>
              <a:rPr lang="ru-RU" sz="1400" dirty="0">
                <a:latin typeface="Times New Roman" pitchFamily="18" charset="0"/>
                <a:ea typeface="Times New Roman" pitchFamily="18" charset="0"/>
                <a:cs typeface="Times New Roman" pitchFamily="18" charset="0"/>
              </a:rPr>
              <a:t>Производственные теории менеджмента </a:t>
            </a:r>
          </a:p>
          <a:p>
            <a:pPr lvl="0" indent="449263" algn="just"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4.2 </a:t>
            </a:r>
            <a:r>
              <a:rPr lang="ru-RU" sz="1400" dirty="0">
                <a:latin typeface="Times New Roman" pitchFamily="18" charset="0"/>
                <a:ea typeface="Times New Roman" pitchFamily="18" charset="0"/>
                <a:cs typeface="Times New Roman" pitchFamily="18" charset="0"/>
              </a:rPr>
              <a:t>Современная теория менеджмента</a:t>
            </a:r>
          </a:p>
          <a:p>
            <a:pPr lvl="0" indent="449263" algn="just"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4.3 </a:t>
            </a:r>
            <a:r>
              <a:rPr lang="ru-RU" sz="1400" dirty="0">
                <a:latin typeface="Times New Roman" pitchFamily="18" charset="0"/>
                <a:ea typeface="Times New Roman" pitchFamily="18" charset="0"/>
                <a:cs typeface="Times New Roman" pitchFamily="18" charset="0"/>
              </a:rPr>
              <a:t>Сравнение теорий </a:t>
            </a:r>
            <a:r>
              <a:rPr lang="ru-RU" sz="1400" dirty="0" smtClean="0">
                <a:latin typeface="Times New Roman" pitchFamily="18" charset="0"/>
                <a:ea typeface="Times New Roman" pitchFamily="18" charset="0"/>
                <a:cs typeface="Times New Roman" pitchFamily="18" charset="0"/>
              </a:rPr>
              <a:t>менеджмента</a:t>
            </a:r>
          </a:p>
          <a:p>
            <a:pPr indent="449263" algn="just" eaLnBrk="0" fontAlgn="base" hangingPunct="0">
              <a:spcBef>
                <a:spcPct val="0"/>
              </a:spcBef>
              <a:spcAft>
                <a:spcPct val="0"/>
              </a:spcAft>
            </a:pPr>
            <a:r>
              <a:rPr lang="uk-UA" sz="1400" dirty="0" err="1">
                <a:latin typeface="Times New Roman" pitchFamily="18" charset="0"/>
                <a:ea typeface="Times New Roman" pitchFamily="18" charset="0"/>
                <a:cs typeface="Times New Roman" pitchFamily="18" charset="0"/>
              </a:rPr>
              <a:t>Контрольные</a:t>
            </a:r>
            <a:r>
              <a:rPr lang="uk-UA" sz="1400" dirty="0">
                <a:latin typeface="Times New Roman" pitchFamily="18" charset="0"/>
                <a:ea typeface="Times New Roman" pitchFamily="18" charset="0"/>
                <a:cs typeface="Times New Roman" pitchFamily="18" charset="0"/>
              </a:rPr>
              <a:t> </a:t>
            </a:r>
            <a:r>
              <a:rPr lang="uk-UA" sz="1400" dirty="0" err="1">
                <a:latin typeface="Times New Roman" pitchFamily="18" charset="0"/>
                <a:ea typeface="Times New Roman" pitchFamily="18" charset="0"/>
                <a:cs typeface="Times New Roman" pitchFamily="18" charset="0"/>
              </a:rPr>
              <a:t>вопросы</a:t>
            </a:r>
            <a:r>
              <a:rPr lang="uk-UA" sz="1400" dirty="0">
                <a:latin typeface="Times New Roman" pitchFamily="18" charset="0"/>
                <a:ea typeface="Times New Roman" pitchFamily="18" charset="0"/>
                <a:cs typeface="Times New Roman" pitchFamily="18" charset="0"/>
              </a:rPr>
              <a:t> к </a:t>
            </a:r>
            <a:r>
              <a:rPr lang="uk-UA" sz="1400" dirty="0" err="1">
                <a:latin typeface="Times New Roman" pitchFamily="18" charset="0"/>
                <a:ea typeface="Times New Roman" pitchFamily="18" charset="0"/>
                <a:cs typeface="Times New Roman" pitchFamily="18" charset="0"/>
              </a:rPr>
              <a:t>теме</a:t>
            </a:r>
            <a:r>
              <a:rPr lang="uk-UA" sz="1400" dirty="0">
                <a:latin typeface="Times New Roman" pitchFamily="18" charset="0"/>
                <a:ea typeface="Times New Roman" pitchFamily="18" charset="0"/>
                <a:cs typeface="Times New Roman" pitchFamily="18" charset="0"/>
              </a:rPr>
              <a:t> </a:t>
            </a:r>
            <a:r>
              <a:rPr lang="uk-UA" sz="1400" dirty="0" smtClean="0">
                <a:latin typeface="Times New Roman" pitchFamily="18" charset="0"/>
                <a:ea typeface="Times New Roman" pitchFamily="18" charset="0"/>
                <a:cs typeface="Times New Roman" pitchFamily="18" charset="0"/>
              </a:rPr>
              <a:t>4</a:t>
            </a:r>
            <a:endParaRPr lang="uk-UA" sz="1400" dirty="0">
              <a:latin typeface="Times New Roman" pitchFamily="18" charset="0"/>
              <a:ea typeface="Times New Roman" pitchFamily="18" charset="0"/>
              <a:cs typeface="Times New Roman" pitchFamily="18" charset="0"/>
            </a:endParaRPr>
          </a:p>
          <a:p>
            <a:pPr lvl="0" indent="449263" algn="just" eaLnBrk="0" fontAlgn="base" hangingPunct="0">
              <a:spcBef>
                <a:spcPct val="0"/>
              </a:spcBef>
              <a:spcAft>
                <a:spcPct val="0"/>
              </a:spcAft>
            </a:pPr>
            <a:endParaRPr lang="ru-RU" sz="1400" dirty="0" smtClean="0">
              <a:latin typeface="Times New Roman" pitchFamily="18" charset="0"/>
              <a:ea typeface="Times New Roman" pitchFamily="18" charset="0"/>
              <a:cs typeface="Times New Roman" pitchFamily="18" charset="0"/>
            </a:endParaRPr>
          </a:p>
          <a:p>
            <a:pPr lvl="0" indent="449263" algn="just" eaLnBrk="0" fontAlgn="base" hangingPunct="0">
              <a:spcBef>
                <a:spcPct val="0"/>
              </a:spcBef>
              <a:spcAft>
                <a:spcPct val="0"/>
              </a:spcAft>
            </a:pP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Тема 5</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Социально-философские теории менеджмента</a:t>
            </a:r>
          </a:p>
          <a:p>
            <a:pPr lvl="0" indent="449263" eaLnBrk="0" fontAlgn="base" hangingPunct="0">
              <a:spcBef>
                <a:spcPct val="0"/>
              </a:spcBef>
              <a:spcAft>
                <a:spcPct val="0"/>
              </a:spcAft>
            </a:pPr>
            <a:r>
              <a:rPr lang="ru-RU" sz="1400" dirty="0" smtClean="0">
                <a:latin typeface="Times New Roman" panose="02020603050405020304" pitchFamily="18" charset="0"/>
                <a:ea typeface="Times New Roman" panose="02020603050405020304" pitchFamily="18" charset="0"/>
                <a:cs typeface="Times New Roman" panose="02020603050405020304" pitchFamily="18" charset="0"/>
              </a:rPr>
              <a:t>5.1 Западная </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философия менеджмента </a:t>
            </a:r>
            <a:endParaRPr lang="ru-RU" sz="14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indent="449263" eaLnBrk="0" fontAlgn="base" hangingPunct="0">
              <a:spcBef>
                <a:spcPct val="0"/>
              </a:spcBef>
              <a:spcAft>
                <a:spcPct val="0"/>
              </a:spcAft>
            </a:pPr>
            <a:r>
              <a:rPr lang="ru-RU" sz="1400" dirty="0" smtClean="0">
                <a:latin typeface="Times New Roman" panose="02020603050405020304" pitchFamily="18" charset="0"/>
                <a:ea typeface="Times New Roman"/>
                <a:cs typeface="Times New Roman" panose="02020603050405020304" pitchFamily="18" charset="0"/>
              </a:rPr>
              <a:t>5.2 </a:t>
            </a:r>
            <a:r>
              <a:rPr lang="ru-RU" sz="1400" dirty="0">
                <a:latin typeface="Times New Roman" panose="02020603050405020304" pitchFamily="18" charset="0"/>
                <a:ea typeface="Times New Roman"/>
                <a:cs typeface="Times New Roman" panose="02020603050405020304" pitchFamily="18" charset="0"/>
              </a:rPr>
              <a:t>Японская философия менеджмента</a:t>
            </a:r>
            <a:endParaRPr lang="ru-RU" sz="1400" dirty="0">
              <a:latin typeface="Times New Roman" panose="02020603050405020304" pitchFamily="18" charset="0"/>
              <a:cs typeface="Times New Roman" panose="02020603050405020304" pitchFamily="18" charset="0"/>
            </a:endParaRPr>
          </a:p>
          <a:p>
            <a:pPr indent="449263" eaLnBrk="0" fontAlgn="base" hangingPunct="0">
              <a:spcBef>
                <a:spcPct val="0"/>
              </a:spcBef>
              <a:spcAft>
                <a:spcPct val="0"/>
              </a:spcAft>
            </a:pPr>
            <a:r>
              <a:rPr lang="ru-RU" sz="1400" dirty="0" smtClean="0">
                <a:latin typeface="Times New Roman" pitchFamily="18" charset="0"/>
                <a:cs typeface="Times New Roman" pitchFamily="18" charset="0"/>
              </a:rPr>
              <a:t>5.3 </a:t>
            </a:r>
            <a:r>
              <a:rPr lang="ru-RU" sz="1400" dirty="0">
                <a:latin typeface="Times New Roman" pitchFamily="18" charset="0"/>
                <a:cs typeface="Times New Roman" pitchFamily="18" charset="0"/>
              </a:rPr>
              <a:t>Советская философия менеджмента </a:t>
            </a:r>
          </a:p>
          <a:p>
            <a:pPr indent="449263" eaLnBrk="0" fontAlgn="base" hangingPunct="0">
              <a:spcBef>
                <a:spcPct val="0"/>
              </a:spcBef>
              <a:spcAft>
                <a:spcPct val="0"/>
              </a:spcAft>
            </a:pPr>
            <a:r>
              <a:rPr lang="uk-UA" sz="1400" dirty="0" err="1">
                <a:latin typeface="Times New Roman" pitchFamily="18" charset="0"/>
                <a:ea typeface="Times New Roman" pitchFamily="18" charset="0"/>
                <a:cs typeface="Times New Roman" pitchFamily="18" charset="0"/>
              </a:rPr>
              <a:t>Контрольные</a:t>
            </a:r>
            <a:r>
              <a:rPr lang="uk-UA" sz="1400" dirty="0">
                <a:latin typeface="Times New Roman" pitchFamily="18" charset="0"/>
                <a:ea typeface="Times New Roman" pitchFamily="18" charset="0"/>
                <a:cs typeface="Times New Roman" pitchFamily="18" charset="0"/>
              </a:rPr>
              <a:t> </a:t>
            </a:r>
            <a:r>
              <a:rPr lang="uk-UA" sz="1400" dirty="0" err="1">
                <a:latin typeface="Times New Roman" pitchFamily="18" charset="0"/>
                <a:ea typeface="Times New Roman" pitchFamily="18" charset="0"/>
                <a:cs typeface="Times New Roman" pitchFamily="18" charset="0"/>
              </a:rPr>
              <a:t>вопросы</a:t>
            </a:r>
            <a:r>
              <a:rPr lang="uk-UA" sz="1400" dirty="0">
                <a:latin typeface="Times New Roman" pitchFamily="18" charset="0"/>
                <a:ea typeface="Times New Roman" pitchFamily="18" charset="0"/>
                <a:cs typeface="Times New Roman" pitchFamily="18" charset="0"/>
              </a:rPr>
              <a:t> к </a:t>
            </a:r>
            <a:r>
              <a:rPr lang="uk-UA" sz="1400" dirty="0" err="1">
                <a:latin typeface="Times New Roman" pitchFamily="18" charset="0"/>
                <a:ea typeface="Times New Roman" pitchFamily="18" charset="0"/>
                <a:cs typeface="Times New Roman" pitchFamily="18" charset="0"/>
              </a:rPr>
              <a:t>теме</a:t>
            </a:r>
            <a:r>
              <a:rPr lang="uk-UA" sz="1400" dirty="0">
                <a:latin typeface="Times New Roman" pitchFamily="18" charset="0"/>
                <a:ea typeface="Times New Roman" pitchFamily="18" charset="0"/>
                <a:cs typeface="Times New Roman" pitchFamily="18" charset="0"/>
              </a:rPr>
              <a:t> </a:t>
            </a:r>
            <a:r>
              <a:rPr lang="uk-UA" sz="1400" dirty="0" smtClean="0">
                <a:latin typeface="Times New Roman" pitchFamily="18" charset="0"/>
                <a:ea typeface="Times New Roman" pitchFamily="18" charset="0"/>
                <a:cs typeface="Times New Roman" pitchFamily="18" charset="0"/>
              </a:rPr>
              <a:t>5</a:t>
            </a:r>
          </a:p>
          <a:p>
            <a:pPr indent="449263" eaLnBrk="0" fontAlgn="base" hangingPunct="0">
              <a:spcBef>
                <a:spcPct val="0"/>
              </a:spcBef>
              <a:spcAft>
                <a:spcPct val="0"/>
              </a:spcAft>
            </a:pP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Тема 6 </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Становление н</a:t>
            </a:r>
            <a:r>
              <a:rPr kumimoji="0" lang="ru-RU"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аук</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менеджмента</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1400" dirty="0" smtClean="0">
                <a:solidFill>
                  <a:srgbClr val="FF0000"/>
                </a:solidFill>
                <a:latin typeface="Times New Roman" pitchFamily="18" charset="0"/>
                <a:ea typeface="Times New Roman" pitchFamily="18" charset="0"/>
                <a:cs typeface="Times New Roman" pitchFamily="18" charset="0"/>
              </a:rPr>
              <a:t> </a:t>
            </a:r>
            <a:endParaRPr lang="ru-RU" sz="1400" dirty="0" smtClean="0">
              <a:solidFill>
                <a:srgbClr val="FF0000"/>
              </a:solidFill>
              <a:latin typeface="Times New Roman" pitchFamily="18" charset="0"/>
              <a:ea typeface="Times New Roman" pitchFamily="18" charset="0"/>
              <a:cs typeface="Times New Roman" pitchFamily="18" charset="0"/>
            </a:endParaRPr>
          </a:p>
          <a:p>
            <a:pPr indent="446088" algn="just" eaLnBrk="0" fontAlgn="base" hangingPunct="0">
              <a:spcBef>
                <a:spcPct val="0"/>
              </a:spcBef>
              <a:spcAft>
                <a:spcPct val="0"/>
              </a:spcAft>
            </a:pPr>
            <a:r>
              <a:rPr lang="ru-RU" sz="1400" dirty="0" smtClean="0">
                <a:latin typeface="Times New Roman"/>
                <a:ea typeface="Times New Roman"/>
              </a:rPr>
              <a:t>6.</a:t>
            </a:r>
            <a:r>
              <a:rPr lang="en-US" sz="1400" dirty="0" smtClean="0">
                <a:latin typeface="Times New Roman"/>
                <a:ea typeface="Times New Roman"/>
              </a:rPr>
              <a:t>1</a:t>
            </a:r>
            <a:r>
              <a:rPr lang="ru-RU" sz="1400" dirty="0" smtClean="0">
                <a:latin typeface="Times New Roman"/>
                <a:ea typeface="Times New Roman"/>
              </a:rPr>
              <a:t> </a:t>
            </a:r>
            <a:r>
              <a:rPr lang="ru-RU" sz="1400" dirty="0" smtClean="0">
                <a:latin typeface="Times New Roman"/>
                <a:ea typeface="Times New Roman"/>
              </a:rPr>
              <a:t>Важнейшие </a:t>
            </a:r>
            <a:r>
              <a:rPr lang="ru-RU" sz="1400" dirty="0">
                <a:latin typeface="Times New Roman"/>
                <a:ea typeface="Times New Roman"/>
              </a:rPr>
              <a:t>этапы создания основ, предпосылок, условий  зарождения науки </a:t>
            </a:r>
            <a:r>
              <a:rPr lang="ru-RU" sz="1400" dirty="0" smtClean="0">
                <a:latin typeface="Times New Roman"/>
                <a:ea typeface="Times New Roman"/>
              </a:rPr>
              <a:t>менеджмента</a:t>
            </a:r>
          </a:p>
          <a:p>
            <a:pPr lvl="0" indent="446088" algn="just"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6.</a:t>
            </a:r>
            <a:r>
              <a:rPr lang="en-US" sz="1400" dirty="0" smtClean="0">
                <a:latin typeface="Times New Roman" pitchFamily="18" charset="0"/>
                <a:ea typeface="Times New Roman" pitchFamily="18" charset="0"/>
                <a:cs typeface="Times New Roman" pitchFamily="18" charset="0"/>
              </a:rPr>
              <a:t>2</a:t>
            </a:r>
            <a:r>
              <a:rPr lang="ru-RU" sz="1400" dirty="0" smtClean="0">
                <a:latin typeface="Times New Roman" pitchFamily="18" charset="0"/>
                <a:ea typeface="Times New Roman" pitchFamily="18" charset="0"/>
                <a:cs typeface="Times New Roman" pitchFamily="18" charset="0"/>
              </a:rPr>
              <a:t> </a:t>
            </a:r>
            <a:r>
              <a:rPr lang="ru-RU" sz="1400" dirty="0" smtClean="0">
                <a:latin typeface="Times New Roman" pitchFamily="18" charset="0"/>
                <a:ea typeface="Times New Roman" pitchFamily="18" charset="0"/>
                <a:cs typeface="Times New Roman" pitchFamily="18" charset="0"/>
              </a:rPr>
              <a:t>Рождение </a:t>
            </a:r>
            <a:r>
              <a:rPr lang="ru-RU" sz="1400" dirty="0">
                <a:latin typeface="Times New Roman" pitchFamily="18" charset="0"/>
                <a:ea typeface="Times New Roman" pitchFamily="18" charset="0"/>
                <a:cs typeface="Times New Roman" pitchFamily="18" charset="0"/>
              </a:rPr>
              <a:t>науки </a:t>
            </a:r>
            <a:r>
              <a:rPr lang="ru-RU" sz="1400" dirty="0" smtClean="0">
                <a:latin typeface="Times New Roman" pitchFamily="18" charset="0"/>
                <a:ea typeface="Times New Roman" pitchFamily="18" charset="0"/>
                <a:cs typeface="Times New Roman" pitchFamily="18" charset="0"/>
              </a:rPr>
              <a:t>менеджмента</a:t>
            </a:r>
          </a:p>
          <a:p>
            <a:pPr indent="446088" algn="just" eaLnBrk="0" fontAlgn="base" hangingPunct="0">
              <a:spcBef>
                <a:spcPct val="0"/>
              </a:spcBef>
              <a:spcAft>
                <a:spcPct val="0"/>
              </a:spcAft>
            </a:pPr>
            <a:r>
              <a:rPr lang="uk-UA" sz="1400" dirty="0" err="1">
                <a:latin typeface="Times New Roman" pitchFamily="18" charset="0"/>
                <a:ea typeface="Times New Roman" pitchFamily="18" charset="0"/>
                <a:cs typeface="Times New Roman" pitchFamily="18" charset="0"/>
              </a:rPr>
              <a:t>Контрольные</a:t>
            </a:r>
            <a:r>
              <a:rPr lang="uk-UA" sz="1400" dirty="0">
                <a:latin typeface="Times New Roman" pitchFamily="18" charset="0"/>
                <a:ea typeface="Times New Roman" pitchFamily="18" charset="0"/>
                <a:cs typeface="Times New Roman" pitchFamily="18" charset="0"/>
              </a:rPr>
              <a:t> </a:t>
            </a:r>
            <a:r>
              <a:rPr lang="uk-UA" sz="1400" dirty="0" err="1">
                <a:latin typeface="Times New Roman" pitchFamily="18" charset="0"/>
                <a:ea typeface="Times New Roman" pitchFamily="18" charset="0"/>
                <a:cs typeface="Times New Roman" pitchFamily="18" charset="0"/>
              </a:rPr>
              <a:t>вопросы</a:t>
            </a:r>
            <a:r>
              <a:rPr lang="uk-UA" sz="1400" dirty="0">
                <a:latin typeface="Times New Roman" pitchFamily="18" charset="0"/>
                <a:ea typeface="Times New Roman" pitchFamily="18" charset="0"/>
                <a:cs typeface="Times New Roman" pitchFamily="18" charset="0"/>
              </a:rPr>
              <a:t> к </a:t>
            </a:r>
            <a:r>
              <a:rPr lang="uk-UA" sz="1400" dirty="0" err="1">
                <a:latin typeface="Times New Roman" pitchFamily="18" charset="0"/>
                <a:ea typeface="Times New Roman" pitchFamily="18" charset="0"/>
                <a:cs typeface="Times New Roman" pitchFamily="18" charset="0"/>
              </a:rPr>
              <a:t>теме</a:t>
            </a:r>
            <a:r>
              <a:rPr lang="uk-UA" sz="1400" dirty="0">
                <a:latin typeface="Times New Roman" pitchFamily="18" charset="0"/>
                <a:ea typeface="Times New Roman" pitchFamily="18" charset="0"/>
                <a:cs typeface="Times New Roman" pitchFamily="18" charset="0"/>
              </a:rPr>
              <a:t> 6</a:t>
            </a:r>
            <a:endParaRPr lang="ru-RU" sz="1400" dirty="0">
              <a:latin typeface="Times New Roman" pitchFamily="18" charset="0"/>
              <a:ea typeface="Times New Roman" pitchFamily="18" charset="0"/>
              <a:cs typeface="Times New Roman" pitchFamily="18" charset="0"/>
            </a:endParaRPr>
          </a:p>
          <a:p>
            <a:pPr indent="180975" algn="just" eaLnBrk="0" fontAlgn="base" hangingPunct="0">
              <a:spcBef>
                <a:spcPct val="0"/>
              </a:spcBef>
              <a:spcAft>
                <a:spcPct val="0"/>
              </a:spcAft>
            </a:pPr>
            <a:endParaRPr lang="ru-RU" dirty="0"/>
          </a:p>
          <a:p>
            <a:pPr lvl="0" indent="180975" algn="just" eaLnBrk="0" fontAlgn="base" hangingPunct="0">
              <a:spcBef>
                <a:spcPct val="0"/>
              </a:spcBef>
              <a:spcAft>
                <a:spcPct val="0"/>
              </a:spcAft>
            </a:pPr>
            <a:endParaRPr kumimoji="0" lang="ru-RU"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20</a:t>
            </a:fld>
            <a:endParaRPr lang="ru-RU"/>
          </a:p>
        </p:txBody>
      </p:sp>
      <p:pic>
        <p:nvPicPr>
          <p:cNvPr id="4" name="Рисунок 1"/>
          <p:cNvPicPr>
            <a:picLocks noChangeAspect="1"/>
          </p:cNvPicPr>
          <p:nvPr/>
        </p:nvPicPr>
        <p:blipFill>
          <a:blip r:embed="rId2"/>
          <a:stretch>
            <a:fillRect/>
          </a:stretch>
        </p:blipFill>
        <p:spPr bwMode="auto">
          <a:xfrm flipV="1">
            <a:off x="1547664" y="6453336"/>
            <a:ext cx="232877" cy="216000"/>
          </a:xfrm>
          <a:prstGeom prst="rect">
            <a:avLst/>
          </a:prstGeom>
          <a:noFill/>
          <a:ln w="9525">
            <a:noFill/>
            <a:miter lim="800000"/>
            <a:headEnd/>
            <a:tailEnd/>
          </a:ln>
        </p:spPr>
      </p:pic>
      <p:sp>
        <p:nvSpPr>
          <p:cNvPr id="2" name="Прямоугольник 1"/>
          <p:cNvSpPr/>
          <p:nvPr/>
        </p:nvSpPr>
        <p:spPr>
          <a:xfrm>
            <a:off x="1403648" y="6381328"/>
            <a:ext cx="6840760" cy="307777"/>
          </a:xfrm>
          <a:prstGeom prst="rect">
            <a:avLst/>
          </a:prstGeom>
        </p:spPr>
        <p:txBody>
          <a:bodyPr wrap="square">
            <a:spAutoFit/>
          </a:bodyPr>
          <a:lstStyle/>
          <a:p>
            <a:pPr lvl="0" indent="449263" eaLnBrk="0" fontAlgn="base" hangingPunct="0">
              <a:spcBef>
                <a:spcPct val="0"/>
              </a:spcBef>
              <a:spcAft>
                <a:spcPct val="0"/>
              </a:spcAft>
            </a:pP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Бабайлов</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В.К.   «Основы менеджмента и предпринимательства», Харьков, 2016 </a:t>
            </a:r>
            <a:endParaRPr lang="ru-RU" sz="1400"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67544" y="260648"/>
            <a:ext cx="8784976" cy="1015663"/>
          </a:xfrm>
          <a:prstGeom prst="rect">
            <a:avLst/>
          </a:prstGeom>
        </p:spPr>
        <p:txBody>
          <a:bodyPr wrap="square">
            <a:spAutoFit/>
          </a:bodyPr>
          <a:lstStyle/>
          <a:p>
            <a:pPr lvl="0" algn="ctr" fontAlgn="base">
              <a:spcBef>
                <a:spcPct val="0"/>
              </a:spcBef>
              <a:spcAft>
                <a:spcPct val="0"/>
              </a:spcAft>
            </a:pPr>
            <a:r>
              <a:rPr lang="ru-RU" sz="2600" b="1" dirty="0">
                <a:latin typeface="Times New Roman" panose="02020603050405020304" pitchFamily="18" charset="0"/>
                <a:ea typeface="Times New Roman" panose="02020603050405020304" pitchFamily="18" charset="0"/>
                <a:cs typeface="Times New Roman" panose="02020603050405020304" pitchFamily="18" charset="0"/>
              </a:rPr>
              <a:t>РАЗДЕЛ 2. Основы науки менеджмента </a:t>
            </a:r>
            <a:endParaRPr lang="ru-RU" sz="26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lvl="0" algn="ctr" fontAlgn="base">
              <a:spcBef>
                <a:spcPct val="0"/>
              </a:spcBef>
              <a:spcAft>
                <a:spcPct val="0"/>
              </a:spcAft>
            </a:pPr>
            <a:endParaRPr lang="ru-RU" sz="2000" b="1" dirty="0">
              <a:latin typeface="Times New Roman" panose="02020603050405020304" pitchFamily="18" charset="0"/>
              <a:cs typeface="Times New Roman" panose="02020603050405020304" pitchFamily="18" charset="0"/>
            </a:endParaRPr>
          </a:p>
          <a:p>
            <a:pPr lvl="0" indent="449263" algn="just" eaLnBrk="0" fontAlgn="base" hangingPunct="0">
              <a:spcBef>
                <a:spcPct val="0"/>
              </a:spcBef>
              <a:spcAft>
                <a:spcPct val="0"/>
              </a:spcAft>
            </a:pPr>
            <a:r>
              <a:rPr lang="ru-RU" sz="1400" b="1" dirty="0">
                <a:latin typeface="Times New Roman" pitchFamily="18" charset="0"/>
                <a:ea typeface="Times New Roman" pitchFamily="18" charset="0"/>
                <a:cs typeface="Times New Roman" pitchFamily="18" charset="0"/>
              </a:rPr>
              <a:t>Ключевые слова:</a:t>
            </a:r>
            <a:r>
              <a:rPr lang="ru-RU" sz="1400" dirty="0">
                <a:latin typeface="Times New Roman" pitchFamily="18" charset="0"/>
                <a:ea typeface="Times New Roman" pitchFamily="18" charset="0"/>
                <a:cs typeface="Times New Roman" pitchFamily="18" charset="0"/>
              </a:rPr>
              <a:t> менеджмент, производство, теории, наука, тейлоризм, менеджеризм, организация. </a:t>
            </a:r>
            <a:endParaRPr lang="ru-RU" sz="1400"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23053" y="692696"/>
            <a:ext cx="8497893" cy="23698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4.1</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Производственные теории менеджмента </a:t>
            </a:r>
          </a:p>
          <a:p>
            <a:pPr marL="0" marR="0" lvl="0" indent="449263" algn="just" defTabSz="914400" rtl="0" eaLnBrk="0" fontAlgn="base" latinLnBrk="0" hangingPunct="0">
              <a:lnSpc>
                <a:spcPct val="100000"/>
              </a:lnSpc>
              <a:spcBef>
                <a:spcPct val="0"/>
              </a:spcBef>
              <a:spcAft>
                <a:spcPct val="0"/>
              </a:spcAft>
              <a:buClrTx/>
              <a:buSzTx/>
              <a:buFontTx/>
              <a:buNone/>
              <a:tabLst/>
            </a:pPr>
            <a:r>
              <a:rPr lang="ru-RU" sz="1400" b="1" dirty="0" smtClean="0">
                <a:latin typeface="Times New Roman" pitchFamily="18" charset="0"/>
                <a:ea typeface="Times New Roman" pitchFamily="18" charset="0"/>
                <a:cs typeface="Times New Roman" pitchFamily="18" charset="0"/>
              </a:rPr>
              <a:t>Это т</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еория научного менеджмента Тейлора, </a:t>
            </a:r>
            <a:r>
              <a:rPr lang="ru-RU" sz="1400" b="1" dirty="0" smtClean="0">
                <a:latin typeface="Times New Roman" pitchFamily="18" charset="0"/>
                <a:ea typeface="Times New Roman" pitchFamily="18" charset="0"/>
                <a:cs typeface="Times New Roman" pitchFamily="18" charset="0"/>
              </a:rPr>
              <a:t>т</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еория администрации </a:t>
            </a:r>
            <a:r>
              <a:rPr kumimoji="0" lang="ru-RU" sz="1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Файоля</a:t>
            </a:r>
            <a:r>
              <a:rPr lang="ru-RU" sz="1400" b="1" dirty="0" smtClean="0">
                <a:latin typeface="Times New Roman" pitchFamily="18" charset="0"/>
                <a:ea typeface="Times New Roman" pitchFamily="18"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ru-RU" sz="1400" b="1" dirty="0" smtClean="0">
                <a:latin typeface="Times New Roman" pitchFamily="18" charset="0"/>
                <a:ea typeface="Times New Roman" pitchFamily="18" charset="0"/>
                <a:cs typeface="Times New Roman" pitchFamily="18" charset="0"/>
              </a:rPr>
              <a:t>т</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еория гармонизации Адамецкого.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 производственных теориях менеджмента сформулированы сущность и/или содержание производственного менеджмента. В них также отражена эволюция взглядов на менеджмент, прогресс в развитии знания о менеджменте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[3], [4]</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lang="ru-RU" b="1" dirty="0" smtClean="0">
                <a:latin typeface="Times New Roman" pitchFamily="18" charset="0"/>
                <a:ea typeface="Times New Roman" pitchFamily="18" charset="0"/>
                <a:cs typeface="Times New Roman" pitchFamily="18" charset="0"/>
              </a:rPr>
              <a:t>4.2 Современная теория менеджмента</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a:t>
            </a:r>
            <a:r>
              <a:rPr kumimoji="0" lang="ru-RU" sz="1400"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ней менеджмент понимается уже не только как организация производства, но и как организация любой деятельности.</a:t>
            </a:r>
          </a:p>
        </p:txBody>
      </p:sp>
      <p:graphicFrame>
        <p:nvGraphicFramePr>
          <p:cNvPr id="3" name="Таблица 2"/>
          <p:cNvGraphicFramePr>
            <a:graphicFrameLocks noGrp="1"/>
          </p:cNvGraphicFramePr>
          <p:nvPr>
            <p:extLst>
              <p:ext uri="{D42A27DB-BD31-4B8C-83A1-F6EECF244321}">
                <p14:modId xmlns:p14="http://schemas.microsoft.com/office/powerpoint/2010/main" xmlns="" val="1625751404"/>
              </p:ext>
            </p:extLst>
          </p:nvPr>
        </p:nvGraphicFramePr>
        <p:xfrm>
          <a:off x="431540" y="3645024"/>
          <a:ext cx="8280920" cy="2560320"/>
        </p:xfrm>
        <a:graphic>
          <a:graphicData uri="http://schemas.openxmlformats.org/drawingml/2006/table">
            <a:tbl>
              <a:tblPr/>
              <a:tblGrid>
                <a:gridCol w="3996444"/>
                <a:gridCol w="4284476"/>
              </a:tblGrid>
              <a:tr h="213360">
                <a:tc gridSpan="2">
                  <a:txBody>
                    <a:bodyPr/>
                    <a:lstStyle/>
                    <a:p>
                      <a:pPr marR="989965">
                        <a:spcAft>
                          <a:spcPts val="0"/>
                        </a:spcAft>
                      </a:pPr>
                      <a:r>
                        <a:rPr lang="ru-RU" sz="1400" b="1" dirty="0" smtClean="0">
                          <a:solidFill>
                            <a:srgbClr val="222222"/>
                          </a:solidFill>
                          <a:latin typeface="Times New Roman"/>
                          <a:ea typeface="Times New Roman"/>
                        </a:rPr>
                        <a:t>                                                          Основные </a:t>
                      </a:r>
                      <a:r>
                        <a:rPr lang="ru-RU" sz="1400" b="1" dirty="0">
                          <a:solidFill>
                            <a:srgbClr val="222222"/>
                          </a:solidFill>
                          <a:latin typeface="Times New Roman"/>
                          <a:ea typeface="Times New Roman"/>
                        </a:rPr>
                        <a:t>результаты </a:t>
                      </a:r>
                      <a:r>
                        <a:rPr lang="ru-RU" sz="1400" b="1" dirty="0" smtClean="0">
                          <a:solidFill>
                            <a:srgbClr val="222222"/>
                          </a:solidFill>
                          <a:latin typeface="Times New Roman"/>
                          <a:ea typeface="Times New Roman"/>
                        </a:rPr>
                        <a:t>теорий </a:t>
                      </a:r>
                      <a:r>
                        <a:rPr lang="ru-RU" sz="1400" b="1" dirty="0">
                          <a:solidFill>
                            <a:srgbClr val="222222"/>
                          </a:solidFill>
                          <a:latin typeface="Times New Roman"/>
                          <a:ea typeface="Times New Roman"/>
                        </a:rPr>
                        <a:t>менеджмента</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hMerge="1">
                  <a:txBody>
                    <a:bodyPr/>
                    <a:lstStyle/>
                    <a:p>
                      <a:endParaRPr lang="ru-RU"/>
                    </a:p>
                  </a:txBody>
                  <a:tcPr/>
                </a:tc>
              </a:tr>
              <a:tr h="403864">
                <a:tc>
                  <a:txBody>
                    <a:bodyPr/>
                    <a:lstStyle/>
                    <a:p>
                      <a:pPr marR="989965" algn="just">
                        <a:spcAft>
                          <a:spcPts val="0"/>
                        </a:spcAft>
                      </a:pPr>
                      <a:r>
                        <a:rPr lang="ru-RU" sz="1400" dirty="0">
                          <a:latin typeface="Times New Roman"/>
                          <a:ea typeface="Times New Roman"/>
                        </a:rPr>
                        <a:t>Теория научного менеджмента Тейлора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a:txBody>
                    <a:bodyPr/>
                    <a:lstStyle/>
                    <a:p>
                      <a:pPr marR="989965" algn="just">
                        <a:spcAft>
                          <a:spcPts val="0"/>
                        </a:spcAft>
                      </a:pPr>
                      <a:r>
                        <a:rPr lang="ru-RU" sz="1400" dirty="0">
                          <a:solidFill>
                            <a:srgbClr val="222222"/>
                          </a:solidFill>
                          <a:latin typeface="Times New Roman"/>
                          <a:ea typeface="Times New Roman"/>
                        </a:rPr>
                        <a:t>1.Реализован принцип разделения менеджмента и производства</a:t>
                      </a:r>
                      <a:endParaRPr lang="ru-RU" sz="1400" dirty="0">
                        <a:latin typeface="Times New Roman"/>
                        <a:ea typeface="Times New Roman"/>
                      </a:endParaRPr>
                    </a:p>
                    <a:p>
                      <a:pPr marR="989965" algn="just">
                        <a:spcAft>
                          <a:spcPts val="0"/>
                        </a:spcAft>
                      </a:pPr>
                      <a:r>
                        <a:rPr lang="ru-RU" sz="1400" dirty="0">
                          <a:solidFill>
                            <a:srgbClr val="222222"/>
                          </a:solidFill>
                          <a:latin typeface="Times New Roman"/>
                          <a:ea typeface="Times New Roman"/>
                        </a:rPr>
                        <a:t>2. Сформулирована сущность менеджмента</a:t>
                      </a:r>
                      <a:endParaRPr lang="ru-RU"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r>
              <a:tr h="0">
                <a:tc>
                  <a:txBody>
                    <a:bodyPr/>
                    <a:lstStyle/>
                    <a:p>
                      <a:pPr marR="989965" algn="just">
                        <a:spcAft>
                          <a:spcPts val="0"/>
                        </a:spcAft>
                      </a:pPr>
                      <a:r>
                        <a:rPr lang="ru-RU" sz="1400" dirty="0">
                          <a:latin typeface="Times New Roman"/>
                          <a:ea typeface="Times New Roman"/>
                        </a:rPr>
                        <a:t>Теория администрации </a:t>
                      </a:r>
                      <a:r>
                        <a:rPr lang="ru-RU" sz="1400" dirty="0" err="1">
                          <a:latin typeface="Times New Roman"/>
                          <a:ea typeface="Times New Roman"/>
                        </a:rPr>
                        <a:t>Файоля</a:t>
                      </a:r>
                      <a:r>
                        <a:rPr lang="ru-RU" sz="1400" dirty="0">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a:txBody>
                    <a:bodyPr/>
                    <a:lstStyle/>
                    <a:p>
                      <a:pPr marR="989965" algn="just">
                        <a:spcAft>
                          <a:spcPts val="0"/>
                        </a:spcAft>
                      </a:pPr>
                      <a:r>
                        <a:rPr lang="ru-RU" sz="1400" dirty="0">
                          <a:solidFill>
                            <a:srgbClr val="222222"/>
                          </a:solidFill>
                          <a:latin typeface="Times New Roman"/>
                          <a:ea typeface="Times New Roman"/>
                        </a:rPr>
                        <a:t>Сформулировано содержание менеджмента</a:t>
                      </a:r>
                      <a:endParaRPr lang="ru-RU"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r>
              <a:tr h="0">
                <a:tc>
                  <a:txBody>
                    <a:bodyPr/>
                    <a:lstStyle/>
                    <a:p>
                      <a:pPr marR="989965" algn="just">
                        <a:spcAft>
                          <a:spcPts val="0"/>
                        </a:spcAft>
                      </a:pPr>
                      <a:r>
                        <a:rPr lang="ru-RU" sz="1400" dirty="0">
                          <a:latin typeface="Times New Roman"/>
                          <a:ea typeface="Times New Roman"/>
                        </a:rPr>
                        <a:t>Теория гармонизации </a:t>
                      </a:r>
                      <a:r>
                        <a:rPr lang="ru-RU" sz="1400" dirty="0" err="1">
                          <a:latin typeface="Times New Roman"/>
                          <a:ea typeface="Times New Roman"/>
                        </a:rPr>
                        <a:t>Адамецкого</a:t>
                      </a:r>
                      <a:r>
                        <a:rPr lang="ru-RU" sz="1400" dirty="0">
                          <a:latin typeface="Times New Roman"/>
                          <a:ea typeface="Times New Roman"/>
                        </a:rPr>
                        <a:t>. </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a:txBody>
                    <a:bodyPr/>
                    <a:lstStyle/>
                    <a:p>
                      <a:pPr marR="989965" algn="just">
                        <a:spcAft>
                          <a:spcPts val="0"/>
                        </a:spcAft>
                      </a:pPr>
                      <a:r>
                        <a:rPr lang="ru-RU" sz="1400" dirty="0">
                          <a:solidFill>
                            <a:srgbClr val="222222"/>
                          </a:solidFill>
                          <a:latin typeface="Times New Roman"/>
                          <a:ea typeface="Times New Roman"/>
                        </a:rPr>
                        <a:t>Сформулированы сущность и  содержание менеджмента</a:t>
                      </a:r>
                      <a:endParaRPr lang="ru-RU"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r>
              <a:tr h="0">
                <a:tc>
                  <a:txBody>
                    <a:bodyPr/>
                    <a:lstStyle/>
                    <a:p>
                      <a:pPr marR="989965" algn="just">
                        <a:spcAft>
                          <a:spcPts val="0"/>
                        </a:spcAft>
                      </a:pPr>
                      <a:r>
                        <a:rPr lang="ru-RU" sz="1400" dirty="0">
                          <a:latin typeface="Times New Roman"/>
                          <a:ea typeface="Times New Roman"/>
                        </a:rPr>
                        <a:t>Современная теория менеджмента.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a:txBody>
                    <a:bodyPr/>
                    <a:lstStyle/>
                    <a:p>
                      <a:pPr marR="989965" algn="just">
                        <a:spcAft>
                          <a:spcPts val="0"/>
                        </a:spcAft>
                      </a:pPr>
                      <a:r>
                        <a:rPr lang="ru-RU" sz="1400" dirty="0">
                          <a:solidFill>
                            <a:srgbClr val="222222"/>
                          </a:solidFill>
                          <a:latin typeface="Times New Roman"/>
                          <a:ea typeface="Times New Roman"/>
                        </a:rPr>
                        <a:t>Сформулированы сущность и  содержание менеджмента: в узком, широком и самом широком смысле</a:t>
                      </a:r>
                      <a:endParaRPr lang="ru-RU"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r>
            </a:tbl>
          </a:graphicData>
        </a:graphic>
      </p:graphicFrame>
      <p:sp>
        <p:nvSpPr>
          <p:cNvPr id="7" name="Номер слайда 6"/>
          <p:cNvSpPr>
            <a:spLocks noGrp="1"/>
          </p:cNvSpPr>
          <p:nvPr>
            <p:ph type="sldNum" sz="quarter" idx="12"/>
          </p:nvPr>
        </p:nvSpPr>
        <p:spPr/>
        <p:txBody>
          <a:bodyPr/>
          <a:lstStyle/>
          <a:p>
            <a:fld id="{725C68B6-61C2-468F-89AB-4B9F7531AA68}" type="slidenum">
              <a:rPr lang="ru-RU" smtClean="0"/>
              <a:pPr/>
              <a:t>21</a:t>
            </a:fld>
            <a:endParaRPr lang="ru-RU"/>
          </a:p>
        </p:txBody>
      </p:sp>
      <p:sp>
        <p:nvSpPr>
          <p:cNvPr id="2" name="Прямоугольник 1"/>
          <p:cNvSpPr/>
          <p:nvPr/>
        </p:nvSpPr>
        <p:spPr>
          <a:xfrm>
            <a:off x="2284023" y="260648"/>
            <a:ext cx="4575953" cy="492443"/>
          </a:xfrm>
          <a:prstGeom prst="rect">
            <a:avLst/>
          </a:prstGeom>
        </p:spPr>
        <p:txBody>
          <a:bodyPr wrap="square">
            <a:spAutoFit/>
          </a:bodyPr>
          <a:lstStyle/>
          <a:p>
            <a:pPr lvl="0" algn="ctr" fontAlgn="base">
              <a:spcBef>
                <a:spcPct val="0"/>
              </a:spcBef>
              <a:spcAft>
                <a:spcPct val="0"/>
              </a:spcAft>
            </a:pPr>
            <a:r>
              <a:rPr lang="ru-RU" sz="2600" b="1" dirty="0">
                <a:latin typeface="Times New Roman" pitchFamily="18" charset="0"/>
                <a:ea typeface="Times New Roman" pitchFamily="18" charset="0"/>
                <a:cs typeface="Times New Roman" pitchFamily="18" charset="0"/>
              </a:rPr>
              <a:t>Тема 4 Теории  менеджмента</a:t>
            </a:r>
            <a:endParaRPr lang="ru-RU" sz="2600" dirty="0">
              <a:latin typeface="Times New Roman" pitchFamily="18" charset="0"/>
              <a:cs typeface="Times New Roman" pitchFamily="18" charset="0"/>
            </a:endParaRPr>
          </a:p>
        </p:txBody>
      </p:sp>
      <p:sp>
        <p:nvSpPr>
          <p:cNvPr id="5" name="Прямоугольник 4"/>
          <p:cNvSpPr/>
          <p:nvPr/>
        </p:nvSpPr>
        <p:spPr>
          <a:xfrm>
            <a:off x="683568" y="3244334"/>
            <a:ext cx="3970767" cy="369332"/>
          </a:xfrm>
          <a:prstGeom prst="rect">
            <a:avLst/>
          </a:prstGeom>
        </p:spPr>
        <p:txBody>
          <a:bodyPr wrap="none">
            <a:spAutoFit/>
          </a:bodyPr>
          <a:lstStyle/>
          <a:p>
            <a:r>
              <a:rPr lang="ru-RU" b="1" dirty="0" smtClean="0">
                <a:latin typeface="Times New Roman" pitchFamily="18" charset="0"/>
                <a:ea typeface="Times New Roman" pitchFamily="18" charset="0"/>
                <a:cs typeface="Times New Roman" pitchFamily="18" charset="0"/>
              </a:rPr>
              <a:t>4.3 </a:t>
            </a:r>
            <a:r>
              <a:rPr lang="ru-RU" b="1" dirty="0">
                <a:latin typeface="Times New Roman" pitchFamily="18" charset="0"/>
                <a:ea typeface="Times New Roman" pitchFamily="18" charset="0"/>
                <a:cs typeface="Times New Roman" pitchFamily="18" charset="0"/>
              </a:rPr>
              <a:t>Сравнение теорий менеджмента</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22</a:t>
            </a:fld>
            <a:endParaRPr lang="ru-RU"/>
          </a:p>
        </p:txBody>
      </p:sp>
      <p:graphicFrame>
        <p:nvGraphicFramePr>
          <p:cNvPr id="3" name="Таблица 2"/>
          <p:cNvGraphicFramePr>
            <a:graphicFrameLocks noGrp="1"/>
          </p:cNvGraphicFramePr>
          <p:nvPr>
            <p:extLst>
              <p:ext uri="{D42A27DB-BD31-4B8C-83A1-F6EECF244321}">
                <p14:modId xmlns:p14="http://schemas.microsoft.com/office/powerpoint/2010/main" xmlns="" val="595378052"/>
              </p:ext>
            </p:extLst>
          </p:nvPr>
        </p:nvGraphicFramePr>
        <p:xfrm>
          <a:off x="467544" y="1846969"/>
          <a:ext cx="8208912" cy="1577522"/>
        </p:xfrm>
        <a:graphic>
          <a:graphicData uri="http://schemas.openxmlformats.org/drawingml/2006/table">
            <a:tbl>
              <a:tblPr/>
              <a:tblGrid>
                <a:gridCol w="1368152"/>
                <a:gridCol w="1440160"/>
                <a:gridCol w="1152128"/>
                <a:gridCol w="4248472"/>
              </a:tblGrid>
              <a:tr h="0">
                <a:tc gridSpan="4">
                  <a:txBody>
                    <a:bodyPr/>
                    <a:lstStyle/>
                    <a:p>
                      <a:pPr algn="ctr">
                        <a:lnSpc>
                          <a:spcPts val="1315"/>
                        </a:lnSpc>
                        <a:spcAft>
                          <a:spcPts val="0"/>
                        </a:spcAft>
                      </a:pPr>
                      <a:r>
                        <a:rPr lang="uk-UA" sz="1400" b="1" kern="1200" dirty="0" err="1">
                          <a:solidFill>
                            <a:srgbClr val="000000"/>
                          </a:solidFill>
                          <a:latin typeface="Times New Roman"/>
                          <a:ea typeface="Times New Roman"/>
                          <a:cs typeface="Times New Roman"/>
                        </a:rPr>
                        <a:t>Содержание</a:t>
                      </a:r>
                      <a:r>
                        <a:rPr lang="uk-UA" sz="1400" b="1" kern="1200" dirty="0">
                          <a:solidFill>
                            <a:srgbClr val="000000"/>
                          </a:solidFill>
                          <a:latin typeface="Times New Roman"/>
                          <a:ea typeface="Times New Roman"/>
                          <a:cs typeface="Times New Roman"/>
                        </a:rPr>
                        <a:t>  </a:t>
                      </a:r>
                      <a:r>
                        <a:rPr lang="uk-UA" sz="1400" b="1" kern="1200" dirty="0" err="1">
                          <a:solidFill>
                            <a:srgbClr val="000000"/>
                          </a:solidFill>
                          <a:latin typeface="Times New Roman"/>
                          <a:ea typeface="Times New Roman"/>
                          <a:cs typeface="Times New Roman"/>
                        </a:rPr>
                        <a:t>менеджмента</a:t>
                      </a:r>
                      <a:r>
                        <a:rPr lang="uk-UA" sz="1400" b="1" kern="1200" dirty="0">
                          <a:solidFill>
                            <a:srgbClr val="000000"/>
                          </a:solidFill>
                          <a:latin typeface="Times New Roman"/>
                          <a:ea typeface="Times New Roman"/>
                          <a:cs typeface="Times New Roman"/>
                        </a:rPr>
                        <a:t> в </a:t>
                      </a:r>
                      <a:r>
                        <a:rPr lang="uk-UA" sz="1400" b="1" kern="1200" dirty="0" err="1">
                          <a:solidFill>
                            <a:srgbClr val="000000"/>
                          </a:solidFill>
                          <a:latin typeface="Times New Roman"/>
                          <a:ea typeface="Times New Roman"/>
                          <a:cs typeface="Times New Roman"/>
                        </a:rPr>
                        <a:t>производственных</a:t>
                      </a:r>
                      <a:r>
                        <a:rPr lang="uk-UA" sz="1400" b="1" kern="1200" dirty="0">
                          <a:solidFill>
                            <a:srgbClr val="000000"/>
                          </a:solidFill>
                          <a:latin typeface="Times New Roman"/>
                          <a:ea typeface="Times New Roman"/>
                          <a:cs typeface="Times New Roman"/>
                        </a:rPr>
                        <a:t> </a:t>
                      </a:r>
                      <a:r>
                        <a:rPr lang="uk-UA" sz="1400" b="1" kern="1200" dirty="0" err="1">
                          <a:solidFill>
                            <a:srgbClr val="000000"/>
                          </a:solidFill>
                          <a:latin typeface="Times New Roman"/>
                          <a:ea typeface="Times New Roman"/>
                          <a:cs typeface="Times New Roman"/>
                        </a:rPr>
                        <a:t>теориях</a:t>
                      </a:r>
                      <a:r>
                        <a:rPr lang="uk-UA" sz="1400" kern="1200" dirty="0">
                          <a:solidFill>
                            <a:srgbClr val="000000"/>
                          </a:solidFill>
                          <a:latin typeface="Times New Roman"/>
                          <a:ea typeface="Times New Roman"/>
                          <a:cs typeface="Times New Roman"/>
                        </a:rPr>
                        <a:t> </a:t>
                      </a:r>
                      <a:endParaRPr lang="ru-RU" sz="1400" dirty="0">
                        <a:latin typeface="Calibri"/>
                        <a:ea typeface="Calibri"/>
                        <a:cs typeface="Times New Roman"/>
                      </a:endParaRPr>
                    </a:p>
                  </a:txBody>
                  <a:tcPr marL="48750" marR="48750"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25291">
                <a:tc>
                  <a:txBody>
                    <a:bodyPr/>
                    <a:lstStyle/>
                    <a:p>
                      <a:pPr algn="ctr">
                        <a:lnSpc>
                          <a:spcPts val="1315"/>
                        </a:lnSpc>
                        <a:spcAft>
                          <a:spcPts val="0"/>
                        </a:spcAft>
                      </a:pPr>
                      <a:r>
                        <a:rPr lang="ru-RU" sz="1400" kern="1200" dirty="0">
                          <a:solidFill>
                            <a:srgbClr val="000000"/>
                          </a:solidFill>
                          <a:latin typeface="Times New Roman"/>
                          <a:ea typeface="Times New Roman"/>
                          <a:cs typeface="Times New Roman"/>
                        </a:rPr>
                        <a:t>Тейлора </a:t>
                      </a:r>
                      <a:endParaRPr lang="ru-RU" sz="1400" dirty="0">
                        <a:latin typeface="Calibri"/>
                        <a:ea typeface="Calibri"/>
                        <a:cs typeface="Times New Roman"/>
                      </a:endParaRPr>
                    </a:p>
                  </a:txBody>
                  <a:tcPr marL="6834" marR="6834"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a:txBody>
                    <a:bodyPr/>
                    <a:lstStyle/>
                    <a:p>
                      <a:pPr algn="ctr">
                        <a:lnSpc>
                          <a:spcPts val="1315"/>
                        </a:lnSpc>
                        <a:spcAft>
                          <a:spcPts val="0"/>
                        </a:spcAft>
                      </a:pPr>
                      <a:r>
                        <a:rPr lang="ru-RU" sz="1400" kern="1200" dirty="0" err="1">
                          <a:solidFill>
                            <a:srgbClr val="000000"/>
                          </a:solidFill>
                          <a:latin typeface="Times New Roman"/>
                          <a:ea typeface="Times New Roman"/>
                          <a:cs typeface="Times New Roman"/>
                        </a:rPr>
                        <a:t>Файоля</a:t>
                      </a:r>
                      <a:r>
                        <a:rPr lang="ru-RU" sz="1400" kern="1200" dirty="0">
                          <a:solidFill>
                            <a:srgbClr val="000000"/>
                          </a:solidFill>
                          <a:latin typeface="Times New Roman"/>
                          <a:ea typeface="Times New Roman"/>
                          <a:cs typeface="Times New Roman"/>
                        </a:rPr>
                        <a:t> </a:t>
                      </a:r>
                      <a:endParaRPr lang="ru-RU" sz="1400" dirty="0">
                        <a:latin typeface="Calibri"/>
                        <a:ea typeface="Calibri"/>
                        <a:cs typeface="Times New Roman"/>
                      </a:endParaRPr>
                    </a:p>
                  </a:txBody>
                  <a:tcPr marL="6834" marR="6834"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a:txBody>
                    <a:bodyPr/>
                    <a:lstStyle/>
                    <a:p>
                      <a:pPr algn="ctr">
                        <a:lnSpc>
                          <a:spcPts val="1315"/>
                        </a:lnSpc>
                        <a:spcAft>
                          <a:spcPts val="0"/>
                        </a:spcAft>
                      </a:pPr>
                      <a:r>
                        <a:rPr lang="ru-RU" sz="1400" kern="1200" dirty="0" err="1">
                          <a:solidFill>
                            <a:srgbClr val="000000"/>
                          </a:solidFill>
                          <a:latin typeface="Times New Roman"/>
                          <a:ea typeface="Times New Roman"/>
                          <a:cs typeface="Times New Roman"/>
                        </a:rPr>
                        <a:t>Адамецкого</a:t>
                      </a:r>
                      <a:r>
                        <a:rPr lang="ru-RU" sz="1400" kern="1200" dirty="0">
                          <a:solidFill>
                            <a:srgbClr val="000000"/>
                          </a:solidFill>
                          <a:latin typeface="Times New Roman"/>
                          <a:ea typeface="Times New Roman"/>
                          <a:cs typeface="Times New Roman"/>
                        </a:rPr>
                        <a:t> </a:t>
                      </a:r>
                      <a:endParaRPr lang="ru-RU" sz="1400" dirty="0">
                        <a:latin typeface="Calibri"/>
                        <a:ea typeface="Calibri"/>
                        <a:cs typeface="Times New Roman"/>
                      </a:endParaRPr>
                    </a:p>
                  </a:txBody>
                  <a:tcPr marL="6834" marR="6834"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a:txBody>
                    <a:bodyPr/>
                    <a:lstStyle/>
                    <a:p>
                      <a:pPr marL="255905" indent="-255905" algn="ctr">
                        <a:lnSpc>
                          <a:spcPts val="1315"/>
                        </a:lnSpc>
                        <a:spcAft>
                          <a:spcPts val="0"/>
                        </a:spcAft>
                      </a:pPr>
                      <a:r>
                        <a:rPr lang="ru-RU" sz="1400" kern="1200" dirty="0">
                          <a:solidFill>
                            <a:srgbClr val="000000"/>
                          </a:solidFill>
                          <a:latin typeface="Times New Roman"/>
                          <a:ea typeface="Times New Roman"/>
                          <a:cs typeface="Times New Roman"/>
                        </a:rPr>
                        <a:t>Современной </a:t>
                      </a:r>
                      <a:endParaRPr lang="ru-RU" sz="1400" dirty="0">
                        <a:latin typeface="Calibri"/>
                        <a:ea typeface="Calibri"/>
                        <a:cs typeface="Times New Roman"/>
                      </a:endParaRPr>
                    </a:p>
                  </a:txBody>
                  <a:tcPr marL="6834" marR="6834"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r>
              <a:tr h="441950">
                <a:tc>
                  <a:txBody>
                    <a:bodyPr/>
                    <a:lstStyle/>
                    <a:p>
                      <a:pPr algn="just">
                        <a:lnSpc>
                          <a:spcPct val="115000"/>
                        </a:lnSpc>
                        <a:spcAft>
                          <a:spcPts val="0"/>
                        </a:spcAft>
                      </a:pPr>
                      <a:r>
                        <a:rPr lang="ru-RU" sz="1400" kern="1200">
                          <a:solidFill>
                            <a:srgbClr val="000000"/>
                          </a:solidFill>
                          <a:latin typeface="Times New Roman"/>
                          <a:ea typeface="Times New Roman"/>
                          <a:cs typeface="Times New Roman"/>
                        </a:rPr>
                        <a:t>Не сформулировал </a:t>
                      </a:r>
                      <a:endParaRPr lang="ru-RU" sz="1400">
                        <a:latin typeface="Calibri"/>
                        <a:ea typeface="Calibri"/>
                        <a:cs typeface="Times New Roman"/>
                      </a:endParaRPr>
                    </a:p>
                  </a:txBody>
                  <a:tcPr marL="6834" marR="6834"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a:txBody>
                    <a:bodyPr/>
                    <a:lstStyle/>
                    <a:p>
                      <a:pPr algn="just">
                        <a:lnSpc>
                          <a:spcPct val="115000"/>
                        </a:lnSpc>
                        <a:spcAft>
                          <a:spcPts val="0"/>
                        </a:spcAft>
                      </a:pPr>
                      <a:r>
                        <a:rPr lang="ru-RU" sz="1400" kern="1200">
                          <a:solidFill>
                            <a:srgbClr val="000000"/>
                          </a:solidFill>
                          <a:latin typeface="Times New Roman"/>
                          <a:ea typeface="Times New Roman"/>
                          <a:cs typeface="Times New Roman"/>
                        </a:rPr>
                        <a:t>Планирование, проектирование, мотивация, координирование, контроль </a:t>
                      </a:r>
                      <a:endParaRPr lang="ru-RU" sz="1400">
                        <a:latin typeface="Calibri"/>
                        <a:ea typeface="Calibri"/>
                        <a:cs typeface="Times New Roman"/>
                      </a:endParaRPr>
                    </a:p>
                  </a:txBody>
                  <a:tcPr marL="6834" marR="6834"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a:txBody>
                    <a:bodyPr/>
                    <a:lstStyle/>
                    <a:p>
                      <a:pPr algn="just">
                        <a:lnSpc>
                          <a:spcPct val="115000"/>
                        </a:lnSpc>
                        <a:spcAft>
                          <a:spcPts val="0"/>
                        </a:spcAft>
                      </a:pPr>
                      <a:r>
                        <a:rPr lang="ru-RU" sz="1400" kern="1200">
                          <a:solidFill>
                            <a:srgbClr val="000000"/>
                          </a:solidFill>
                          <a:latin typeface="Times New Roman"/>
                          <a:ea typeface="Times New Roman"/>
                          <a:cs typeface="Times New Roman"/>
                        </a:rPr>
                        <a:t>Анализ, план, исполнение, контроль </a:t>
                      </a:r>
                      <a:endParaRPr lang="ru-RU" sz="1400">
                        <a:latin typeface="Calibri"/>
                        <a:ea typeface="Calibri"/>
                        <a:cs typeface="Times New Roman"/>
                      </a:endParaRPr>
                    </a:p>
                  </a:txBody>
                  <a:tcPr marL="6834" marR="6834"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a:txBody>
                    <a:bodyPr/>
                    <a:lstStyle/>
                    <a:p>
                      <a:pPr algn="just">
                        <a:lnSpc>
                          <a:spcPct val="115000"/>
                        </a:lnSpc>
                        <a:spcAft>
                          <a:spcPts val="0"/>
                        </a:spcAft>
                      </a:pPr>
                      <a:r>
                        <a:rPr lang="ru-RU" sz="1400" kern="1200" dirty="0">
                          <a:solidFill>
                            <a:srgbClr val="000000"/>
                          </a:solidFill>
                          <a:latin typeface="Times New Roman"/>
                          <a:ea typeface="Times New Roman"/>
                          <a:cs typeface="Times New Roman"/>
                        </a:rPr>
                        <a:t>В узком смысле: функции (планирование, проектирование, мотивация, контроль), связующие процессы (деловое общение и принятие решений); в широком и самом широком добавляется функция маркетинг </a:t>
                      </a:r>
                      <a:endParaRPr lang="ru-RU" sz="1400" dirty="0">
                        <a:latin typeface="Calibri"/>
                        <a:ea typeface="Calibri"/>
                        <a:cs typeface="Times New Roman"/>
                      </a:endParaRPr>
                    </a:p>
                  </a:txBody>
                  <a:tcPr marL="6834" marR="6834" marT="68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r>
            </a:tbl>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xmlns="" val="464030009"/>
              </p:ext>
            </p:extLst>
          </p:nvPr>
        </p:nvGraphicFramePr>
        <p:xfrm>
          <a:off x="476044" y="332656"/>
          <a:ext cx="8191912" cy="1280160"/>
        </p:xfrm>
        <a:graphic>
          <a:graphicData uri="http://schemas.openxmlformats.org/drawingml/2006/table">
            <a:tbl>
              <a:tblPr/>
              <a:tblGrid>
                <a:gridCol w="2156735"/>
                <a:gridCol w="789473"/>
                <a:gridCol w="1348948"/>
                <a:gridCol w="3896756"/>
              </a:tblGrid>
              <a:tr h="0">
                <a:tc gridSpan="4">
                  <a:txBody>
                    <a:bodyPr/>
                    <a:lstStyle/>
                    <a:p>
                      <a:pPr algn="just">
                        <a:spcAft>
                          <a:spcPts val="0"/>
                        </a:spcAft>
                      </a:pPr>
                      <a:r>
                        <a:rPr lang="uk-UA" sz="1400" b="1" dirty="0" smtClean="0">
                          <a:latin typeface="Times New Roman"/>
                          <a:ea typeface="Times New Roman"/>
                        </a:rPr>
                        <a:t>                                                                 </a:t>
                      </a:r>
                      <a:r>
                        <a:rPr lang="uk-UA" sz="1400" b="1" dirty="0" err="1" smtClean="0">
                          <a:latin typeface="Times New Roman"/>
                          <a:ea typeface="Times New Roman"/>
                        </a:rPr>
                        <a:t>Сущность</a:t>
                      </a:r>
                      <a:r>
                        <a:rPr lang="uk-UA" sz="1400" b="1" dirty="0" smtClean="0">
                          <a:latin typeface="Times New Roman"/>
                          <a:ea typeface="Times New Roman"/>
                        </a:rPr>
                        <a:t>  </a:t>
                      </a:r>
                      <a:r>
                        <a:rPr lang="ru-RU" sz="1400" b="1" noProof="0" dirty="0" smtClean="0">
                          <a:latin typeface="Times New Roman"/>
                          <a:ea typeface="Times New Roman"/>
                        </a:rPr>
                        <a:t>менеджмента</a:t>
                      </a:r>
                      <a:r>
                        <a:rPr lang="uk-UA" sz="1400" b="1" dirty="0" smtClean="0">
                          <a:latin typeface="Times New Roman"/>
                          <a:ea typeface="Times New Roman"/>
                        </a:rPr>
                        <a:t> в </a:t>
                      </a:r>
                      <a:r>
                        <a:rPr lang="uk-UA" sz="1400" b="1" dirty="0" err="1" smtClean="0">
                          <a:latin typeface="Times New Roman"/>
                          <a:ea typeface="Times New Roman"/>
                        </a:rPr>
                        <a:t>теориях</a:t>
                      </a:r>
                      <a:r>
                        <a:rPr lang="uk-UA" sz="1400" b="1" dirty="0" smtClean="0">
                          <a:latin typeface="Times New Roman"/>
                          <a:ea typeface="Times New Roman"/>
                        </a:rPr>
                        <a:t>:</a:t>
                      </a:r>
                      <a:endParaRPr lang="ru-RU" sz="14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0">
                <a:tc>
                  <a:txBody>
                    <a:bodyPr/>
                    <a:lstStyle/>
                    <a:p>
                      <a:pPr algn="ctr">
                        <a:spcAft>
                          <a:spcPts val="0"/>
                        </a:spcAft>
                      </a:pPr>
                      <a:r>
                        <a:rPr lang="ru-RU" sz="1400" b="1" dirty="0">
                          <a:latin typeface="Times New Roman"/>
                          <a:ea typeface="Times New Roman"/>
                        </a:rPr>
                        <a:t> </a:t>
                      </a:r>
                      <a:r>
                        <a:rPr lang="ru-RU" sz="1400" dirty="0">
                          <a:latin typeface="Times New Roman"/>
                          <a:ea typeface="Times New Roman"/>
                        </a:rPr>
                        <a:t>Тейлора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a:txBody>
                    <a:bodyPr/>
                    <a:lstStyle/>
                    <a:p>
                      <a:pPr algn="just">
                        <a:spcAft>
                          <a:spcPts val="0"/>
                        </a:spcAft>
                      </a:pPr>
                      <a:r>
                        <a:rPr lang="ru-RU" sz="1400">
                          <a:latin typeface="Times New Roman"/>
                          <a:ea typeface="Times New Roman"/>
                        </a:rPr>
                        <a:t>Файоля</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a:txBody>
                    <a:bodyPr/>
                    <a:lstStyle/>
                    <a:p>
                      <a:pPr algn="ctr">
                        <a:spcAft>
                          <a:spcPts val="0"/>
                        </a:spcAft>
                      </a:pPr>
                      <a:r>
                        <a:rPr lang="ru-RU" sz="1400" dirty="0" err="1">
                          <a:latin typeface="Times New Roman"/>
                          <a:ea typeface="Times New Roman"/>
                        </a:rPr>
                        <a:t>Адамецкого</a:t>
                      </a:r>
                      <a:endParaRPr lang="ru-RU" sz="14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a:txBody>
                    <a:bodyPr/>
                    <a:lstStyle/>
                    <a:p>
                      <a:pPr marL="259080" indent="-259080" algn="ctr">
                        <a:spcAft>
                          <a:spcPts val="0"/>
                        </a:spcAft>
                      </a:pPr>
                      <a:r>
                        <a:rPr lang="ru-RU" sz="1400" dirty="0">
                          <a:latin typeface="Times New Roman"/>
                          <a:ea typeface="Times New Roman"/>
                        </a:rPr>
                        <a:t>Современной</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r>
              <a:tr h="0">
                <a:tc>
                  <a:txBody>
                    <a:bodyPr/>
                    <a:lstStyle/>
                    <a:p>
                      <a:pPr algn="just">
                        <a:spcAft>
                          <a:spcPts val="0"/>
                        </a:spcAft>
                      </a:pPr>
                      <a:r>
                        <a:rPr lang="ru-RU" sz="1400" dirty="0">
                          <a:latin typeface="Times New Roman"/>
                          <a:ea typeface="Times New Roman"/>
                        </a:rPr>
                        <a:t>Организация производства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a:txBody>
                    <a:bodyPr/>
                    <a:lstStyle/>
                    <a:p>
                      <a:pPr algn="just">
                        <a:spcAft>
                          <a:spcPts val="0"/>
                        </a:spcAft>
                      </a:pPr>
                      <a:r>
                        <a:rPr lang="ru-RU" sz="1400">
                          <a:latin typeface="Times New Roman"/>
                          <a:ea typeface="Times New Roman"/>
                        </a:rPr>
                        <a:t>Не сформулировал</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a:txBody>
                    <a:bodyPr/>
                    <a:lstStyle/>
                    <a:p>
                      <a:pPr algn="just">
                        <a:spcAft>
                          <a:spcPts val="0"/>
                        </a:spcAft>
                      </a:pPr>
                      <a:r>
                        <a:rPr lang="ru-RU" sz="1400">
                          <a:latin typeface="Times New Roman"/>
                          <a:ea typeface="Times New Roman"/>
                        </a:rPr>
                        <a:t>Организация производства, согласование ресурсов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c>
                  <a:txBody>
                    <a:bodyPr/>
                    <a:lstStyle/>
                    <a:p>
                      <a:pPr algn="just">
                        <a:spcAft>
                          <a:spcPts val="0"/>
                        </a:spcAft>
                      </a:pPr>
                      <a:r>
                        <a:rPr lang="ru-RU" sz="1400" dirty="0">
                          <a:latin typeface="Times New Roman"/>
                          <a:ea typeface="Times New Roman"/>
                        </a:rPr>
                        <a:t>В узком смысле как организация производства; в широком как организация производства и обмена (маркетинговый менеджмент); в самом широком как организация любой деятельности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7D3EB"/>
                    </a:solidFill>
                  </a:tcPr>
                </a:tc>
              </a:tr>
            </a:tbl>
          </a:graphicData>
        </a:graphic>
      </p:graphicFrame>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55776" y="3645024"/>
            <a:ext cx="3672408" cy="29713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23</a:t>
            </a:fld>
            <a:endParaRPr lang="ru-RU"/>
          </a:p>
        </p:txBody>
      </p:sp>
      <p:sp>
        <p:nvSpPr>
          <p:cNvPr id="3" name="Прямоугольник 2"/>
          <p:cNvSpPr/>
          <p:nvPr/>
        </p:nvSpPr>
        <p:spPr>
          <a:xfrm>
            <a:off x="539552" y="476672"/>
            <a:ext cx="8285859" cy="2339102"/>
          </a:xfrm>
          <a:prstGeom prst="rect">
            <a:avLst/>
          </a:prstGeom>
        </p:spPr>
        <p:txBody>
          <a:bodyPr wrap="square">
            <a:spAutoFit/>
          </a:bodyPr>
          <a:lstStyle/>
          <a:p>
            <a:pPr lvl="0" algn="ctr" eaLnBrk="0" fontAlgn="base" hangingPunct="0">
              <a:spcBef>
                <a:spcPct val="0"/>
              </a:spcBef>
              <a:spcAft>
                <a:spcPct val="0"/>
              </a:spcAft>
            </a:pPr>
            <a:r>
              <a:rPr lang="ru-RU" b="1" dirty="0" smtClean="0">
                <a:latin typeface="Times New Roman" pitchFamily="18" charset="0"/>
                <a:ea typeface="Times New Roman" pitchFamily="18" charset="0"/>
                <a:cs typeface="Times New Roman" pitchFamily="18" charset="0"/>
              </a:rPr>
              <a:t>Контрольные вопросы к теме 4</a:t>
            </a:r>
            <a:r>
              <a:rPr lang="ru-RU" b="1" dirty="0" smtClean="0">
                <a:latin typeface="Times New Roman" pitchFamily="18" charset="0"/>
                <a:cs typeface="Times New Roman" pitchFamily="18" charset="0"/>
              </a:rPr>
              <a:t>:</a:t>
            </a:r>
          </a:p>
          <a:p>
            <a:pPr lvl="0" algn="just" eaLnBrk="0" fontAlgn="base" hangingPunct="0">
              <a:spcBef>
                <a:spcPct val="0"/>
              </a:spcBef>
              <a:spcAft>
                <a:spcPct val="0"/>
              </a:spcAft>
            </a:pPr>
            <a:endParaRPr lang="ru-RU" sz="1600" dirty="0" smtClean="0">
              <a:latin typeface="Times New Roman" pitchFamily="18" charset="0"/>
              <a:cs typeface="Times New Roman" pitchFamily="18" charset="0"/>
            </a:endParaRPr>
          </a:p>
          <a:p>
            <a:pPr indent="536575"/>
            <a:r>
              <a:rPr lang="ru-RU" sz="1400" dirty="0" smtClean="0">
                <a:latin typeface="Times New Roman" pitchFamily="18" charset="0"/>
                <a:cs typeface="Times New Roman" pitchFamily="18" charset="0"/>
              </a:rPr>
              <a:t>1. Сущность менеджмента в теориях Тейлора, </a:t>
            </a:r>
            <a:r>
              <a:rPr lang="ru-RU" sz="1400" dirty="0" err="1" smtClean="0">
                <a:latin typeface="Times New Roman" pitchFamily="18" charset="0"/>
                <a:cs typeface="Times New Roman" pitchFamily="18" charset="0"/>
              </a:rPr>
              <a:t>Файоля</a:t>
            </a:r>
            <a:r>
              <a:rPr lang="ru-RU" sz="1400" dirty="0" smtClean="0">
                <a:latin typeface="Times New Roman" pitchFamily="18" charset="0"/>
                <a:cs typeface="Times New Roman" pitchFamily="18" charset="0"/>
              </a:rPr>
              <a:t>, Адамецкого и современной.</a:t>
            </a:r>
          </a:p>
          <a:p>
            <a:pPr indent="536575"/>
            <a:r>
              <a:rPr lang="ru-RU" sz="1400" dirty="0" smtClean="0">
                <a:latin typeface="Times New Roman" pitchFamily="18" charset="0"/>
                <a:cs typeface="Times New Roman" pitchFamily="18" charset="0"/>
              </a:rPr>
              <a:t>2. Содержание менеджмента в теориях Тейлора, </a:t>
            </a:r>
            <a:r>
              <a:rPr lang="ru-RU" sz="1400" dirty="0" err="1" smtClean="0">
                <a:latin typeface="Times New Roman" pitchFamily="18" charset="0"/>
                <a:cs typeface="Times New Roman" pitchFamily="18" charset="0"/>
              </a:rPr>
              <a:t>Файоля</a:t>
            </a:r>
            <a:r>
              <a:rPr lang="ru-RU" sz="1400" dirty="0" smtClean="0">
                <a:latin typeface="Times New Roman" pitchFamily="18" charset="0"/>
                <a:cs typeface="Times New Roman" pitchFamily="18" charset="0"/>
              </a:rPr>
              <a:t>, Адамецкого и современной.</a:t>
            </a:r>
          </a:p>
          <a:p>
            <a:pPr indent="536575"/>
            <a:r>
              <a:rPr lang="ru-RU" sz="1400" dirty="0" smtClean="0">
                <a:latin typeface="Times New Roman" pitchFamily="18" charset="0"/>
                <a:cs typeface="Times New Roman" pitchFamily="18" charset="0"/>
              </a:rPr>
              <a:t>3. Сущность менеджмента в узком смысле.</a:t>
            </a:r>
          </a:p>
          <a:p>
            <a:pPr indent="536575"/>
            <a:r>
              <a:rPr lang="ru-RU" sz="1400" dirty="0" smtClean="0">
                <a:latin typeface="Times New Roman" pitchFamily="18" charset="0"/>
                <a:cs typeface="Times New Roman" pitchFamily="18" charset="0"/>
              </a:rPr>
              <a:t>4. Сущность менеджмента в широком смысле.</a:t>
            </a:r>
          </a:p>
          <a:p>
            <a:pPr indent="536575"/>
            <a:r>
              <a:rPr lang="ru-RU" sz="1400" dirty="0" smtClean="0">
                <a:latin typeface="Times New Roman" pitchFamily="18" charset="0"/>
                <a:cs typeface="Times New Roman" pitchFamily="18" charset="0"/>
              </a:rPr>
              <a:t>5. Сущность менеджмента в самом широком смысле.</a:t>
            </a:r>
          </a:p>
          <a:p>
            <a:pPr indent="536575"/>
            <a:r>
              <a:rPr lang="ru-RU" sz="1400" dirty="0" smtClean="0">
                <a:latin typeface="Times New Roman" pitchFamily="18" charset="0"/>
                <a:cs typeface="Times New Roman" pitchFamily="18" charset="0"/>
              </a:rPr>
              <a:t>6. Роль и место общенаучной теории Богданова (тектологии).</a:t>
            </a:r>
          </a:p>
          <a:p>
            <a:pPr indent="536575"/>
            <a:r>
              <a:rPr lang="ru-RU" sz="1400" dirty="0" smtClean="0">
                <a:latin typeface="Times New Roman" pitchFamily="18" charset="0"/>
                <a:cs typeface="Times New Roman" pitchFamily="18" charset="0"/>
              </a:rPr>
              <a:t>7. Основной принцип тектологии Богданова.</a:t>
            </a:r>
          </a:p>
          <a:p>
            <a:pPr indent="536575"/>
            <a:r>
              <a:rPr lang="ru-RU" sz="1400" dirty="0" smtClean="0">
                <a:latin typeface="Times New Roman" pitchFamily="18" charset="0"/>
                <a:cs typeface="Times New Roman" pitchFamily="18" charset="0"/>
              </a:rPr>
              <a:t>8. Сходство и отличие производственных теорий менеджмента.</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87824" y="3068960"/>
            <a:ext cx="3384376" cy="3384376"/>
          </a:xfrm>
          <a:prstGeom prst="rect">
            <a:avLst/>
          </a:prstGeom>
        </p:spPr>
      </p:pic>
    </p:spTree>
    <p:extLst>
      <p:ext uri="{BB962C8B-B14F-4D97-AF65-F5344CB8AC3E}">
        <p14:creationId xmlns:p14="http://schemas.microsoft.com/office/powerpoint/2010/main" xmlns="" val="1767181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88032" y="1124744"/>
            <a:ext cx="8567936"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Формирование науки менеджмента происходило как  на основе производственных теорий, так и</a:t>
            </a:r>
            <a:r>
              <a:rPr lang="ru-RU" sz="1400" dirty="0" smtClean="0">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социально-философских теорий менеджмента.</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Социально-философские теории менеджмента сосредоточились в трёх наиболее представительных социально-философских доктринах менеджмента –  философиях менеджмента: </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Западной, Японской и Советской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[3], [4]</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24</a:t>
            </a:fld>
            <a:endParaRPr lang="ru-RU"/>
          </a:p>
        </p:txBody>
      </p:sp>
      <p:sp>
        <p:nvSpPr>
          <p:cNvPr id="2" name="Прямоугольник 1"/>
          <p:cNvSpPr/>
          <p:nvPr/>
        </p:nvSpPr>
        <p:spPr>
          <a:xfrm>
            <a:off x="899592" y="116632"/>
            <a:ext cx="6768752" cy="892552"/>
          </a:xfrm>
          <a:prstGeom prst="rect">
            <a:avLst/>
          </a:prstGeom>
        </p:spPr>
        <p:txBody>
          <a:bodyPr wrap="square">
            <a:spAutoFit/>
          </a:bodyPr>
          <a:lstStyle/>
          <a:p>
            <a:pPr lvl="0" indent="449263" algn="ctr" fontAlgn="base">
              <a:spcBef>
                <a:spcPct val="0"/>
              </a:spcBef>
              <a:spcAft>
                <a:spcPct val="0"/>
              </a:spcAft>
            </a:pPr>
            <a:r>
              <a:rPr lang="ru-RU" sz="2600" b="1" dirty="0" smtClean="0">
                <a:latin typeface="Times New Roman" pitchFamily="18" charset="0"/>
                <a:ea typeface="Times New Roman" pitchFamily="18" charset="0"/>
                <a:cs typeface="Times New Roman" pitchFamily="18" charset="0"/>
              </a:rPr>
              <a:t>Тема5 Социально-философские теории менеджмента </a:t>
            </a:r>
            <a:endParaRPr lang="ru-RU" sz="2600" dirty="0">
              <a:latin typeface="Times New Roman" pitchFamily="18" charset="0"/>
              <a:cs typeface="Times New Roman" pitchFamily="18" charset="0"/>
            </a:endParaRPr>
          </a:p>
        </p:txBody>
      </p:sp>
      <p:sp>
        <p:nvSpPr>
          <p:cNvPr id="4" name="Прямоугольник 3"/>
          <p:cNvSpPr/>
          <p:nvPr/>
        </p:nvSpPr>
        <p:spPr>
          <a:xfrm>
            <a:off x="683568" y="2348880"/>
            <a:ext cx="4310795" cy="369332"/>
          </a:xfrm>
          <a:prstGeom prst="rect">
            <a:avLst/>
          </a:prstGeom>
        </p:spPr>
        <p:txBody>
          <a:bodyPr wrap="none">
            <a:spAutoFit/>
          </a:bodyPr>
          <a:lstStyle/>
          <a:p>
            <a:r>
              <a:rPr lang="ru-RU" b="1" dirty="0">
                <a:latin typeface="Times New Roman" pitchFamily="18" charset="0"/>
                <a:ea typeface="Times New Roman" pitchFamily="18" charset="0"/>
                <a:cs typeface="Times New Roman" pitchFamily="18" charset="0"/>
              </a:rPr>
              <a:t>5.1. Западная философия менеджмента</a:t>
            </a:r>
            <a:r>
              <a:rPr lang="ru-RU" dirty="0">
                <a:latin typeface="Times New Roman" pitchFamily="18" charset="0"/>
                <a:ea typeface="Times New Roman" pitchFamily="18" charset="0"/>
                <a:cs typeface="Times New Roman" pitchFamily="18" charset="0"/>
              </a:rPr>
              <a:t> </a:t>
            </a:r>
            <a:endParaRPr lang="ru-RU" dirty="0"/>
          </a:p>
        </p:txBody>
      </p:sp>
      <p:graphicFrame>
        <p:nvGraphicFramePr>
          <p:cNvPr id="6" name="Таблица 5"/>
          <p:cNvGraphicFramePr>
            <a:graphicFrameLocks noGrp="1"/>
          </p:cNvGraphicFramePr>
          <p:nvPr>
            <p:extLst>
              <p:ext uri="{D42A27DB-BD31-4B8C-83A1-F6EECF244321}">
                <p14:modId xmlns:p14="http://schemas.microsoft.com/office/powerpoint/2010/main" xmlns="" val="2716694219"/>
              </p:ext>
            </p:extLst>
          </p:nvPr>
        </p:nvGraphicFramePr>
        <p:xfrm>
          <a:off x="457200" y="2852936"/>
          <a:ext cx="8229600" cy="3512821"/>
        </p:xfrm>
        <a:graphic>
          <a:graphicData uri="http://schemas.openxmlformats.org/drawingml/2006/table">
            <a:tbl>
              <a:tblPr>
                <a:tableStyleId>{5C22544A-7EE6-4342-B048-85BDC9FD1C3A}</a:tableStyleId>
              </a:tblPr>
              <a:tblGrid>
                <a:gridCol w="4060485"/>
                <a:gridCol w="4169115"/>
              </a:tblGrid>
              <a:tr h="288290">
                <a:tc gridSpan="2">
                  <a:txBody>
                    <a:bodyPr/>
                    <a:lstStyle/>
                    <a:p>
                      <a:pPr algn="ctr">
                        <a:lnSpc>
                          <a:spcPct val="107000"/>
                        </a:lnSpc>
                        <a:spcAft>
                          <a:spcPts val="800"/>
                        </a:spcAft>
                      </a:pPr>
                      <a:r>
                        <a:rPr lang="ru-RU" sz="1400" b="1" dirty="0">
                          <a:effectLst/>
                          <a:latin typeface="Times New Roman" panose="02020603050405020304" pitchFamily="18" charset="0"/>
                          <a:cs typeface="Times New Roman" panose="02020603050405020304" pitchFamily="18" charset="0"/>
                        </a:rPr>
                        <a:t>Западная философия менеджмента (Менеджеризм) – этапы развития</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tx2">
                        <a:lumMod val="40000"/>
                        <a:lumOff val="60000"/>
                      </a:schemeClr>
                    </a:solidFill>
                  </a:tcPr>
                </a:tc>
                <a:tc hMerge="1">
                  <a:txBody>
                    <a:bodyPr/>
                    <a:lstStyle/>
                    <a:p>
                      <a:endParaRPr lang="ru-RU"/>
                    </a:p>
                  </a:txBody>
                  <a:tcPr/>
                </a:tc>
              </a:tr>
              <a:tr h="761365">
                <a:tc>
                  <a:txBody>
                    <a:bodyPr/>
                    <a:lstStyle/>
                    <a:p>
                      <a:pPr algn="just">
                        <a:lnSpc>
                          <a:spcPct val="107000"/>
                        </a:lnSpc>
                        <a:spcAft>
                          <a:spcPts val="800"/>
                        </a:spcAft>
                      </a:pPr>
                      <a:r>
                        <a:rPr lang="ru-RU" sz="1400" dirty="0">
                          <a:effectLst/>
                          <a:latin typeface="Times New Roman" panose="02020603050405020304" pitchFamily="18" charset="0"/>
                          <a:cs typeface="Times New Roman" panose="02020603050405020304" pitchFamily="18" charset="0"/>
                        </a:rPr>
                        <a:t>1.Социально-Философская гипотеза Тейлора («Тейлоризм»)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c>
                  <a:txBody>
                    <a:bodyPr/>
                    <a:lstStyle/>
                    <a:p>
                      <a:pPr algn="just">
                        <a:lnSpc>
                          <a:spcPct val="107000"/>
                        </a:lnSpc>
                        <a:spcAft>
                          <a:spcPts val="800"/>
                        </a:spcAft>
                      </a:pPr>
                      <a:r>
                        <a:rPr lang="ru-RU" sz="1400" dirty="0">
                          <a:effectLst/>
                          <a:latin typeface="Times New Roman" panose="02020603050405020304" pitchFamily="18" charset="0"/>
                          <a:cs typeface="Times New Roman" panose="02020603050405020304" pitchFamily="18" charset="0"/>
                        </a:rPr>
                        <a:t>О зарождении нового, особого класса, социума менеджеров. Основана на идее отделения менеджмента от производства (конец </a:t>
                      </a:r>
                      <a:r>
                        <a:rPr lang="en-US" sz="1400" dirty="0">
                          <a:effectLst/>
                          <a:latin typeface="Times New Roman" panose="02020603050405020304" pitchFamily="18" charset="0"/>
                          <a:cs typeface="Times New Roman" panose="02020603050405020304" pitchFamily="18" charset="0"/>
                        </a:rPr>
                        <a:t>XIX</a:t>
                      </a:r>
                      <a:r>
                        <a:rPr lang="ru-RU" sz="1400" dirty="0">
                          <a:effectLst/>
                          <a:latin typeface="Times New Roman" panose="02020603050405020304" pitchFamily="18" charset="0"/>
                          <a:cs typeface="Times New Roman" panose="02020603050405020304" pitchFamily="18" charset="0"/>
                        </a:rPr>
                        <a:t> начало </a:t>
                      </a:r>
                      <a:r>
                        <a:rPr lang="en-US" sz="1400" dirty="0">
                          <a:effectLst/>
                          <a:latin typeface="Times New Roman" panose="02020603050405020304" pitchFamily="18" charset="0"/>
                          <a:cs typeface="Times New Roman" panose="02020603050405020304" pitchFamily="18" charset="0"/>
                        </a:rPr>
                        <a:t>XX</a:t>
                      </a:r>
                      <a:r>
                        <a:rPr lang="ru-RU" sz="1400" dirty="0">
                          <a:effectLst/>
                          <a:latin typeface="Times New Roman" panose="02020603050405020304" pitchFamily="18" charset="0"/>
                          <a:cs typeface="Times New Roman" panose="02020603050405020304" pitchFamily="18" charset="0"/>
                        </a:rPr>
                        <a:t> века). Закон о равенстве или неравенстве классов менеджеров и рабочих Тейлором не установлен</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r>
              <a:tr h="979170">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2.Социально-Философская концепция деятелей германской социал-демократии Эдуарда Бернштейна (1850-1932) и Конрада Шмидта (1863-1932)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О появлении трех равнозначных классов (капиталистов, менеджеров и рабочих). Это уже социальный закон! Он основан на принципе разделения менеджмента, производства и  собственности (конец </a:t>
                      </a:r>
                      <a:r>
                        <a:rPr lang="en-US" sz="1400">
                          <a:effectLst/>
                          <a:latin typeface="Times New Roman" panose="02020603050405020304" pitchFamily="18" charset="0"/>
                          <a:cs typeface="Times New Roman" panose="02020603050405020304" pitchFamily="18" charset="0"/>
                        </a:rPr>
                        <a:t>XIX</a:t>
                      </a:r>
                      <a:r>
                        <a:rPr lang="ru-RU" sz="1400">
                          <a:effectLst/>
                          <a:latin typeface="Times New Roman" panose="02020603050405020304" pitchFamily="18" charset="0"/>
                          <a:cs typeface="Times New Roman" panose="02020603050405020304" pitchFamily="18" charset="0"/>
                        </a:rPr>
                        <a:t> начало </a:t>
                      </a:r>
                      <a:r>
                        <a:rPr lang="en-US" sz="1400">
                          <a:effectLst/>
                          <a:latin typeface="Times New Roman" panose="02020603050405020304" pitchFamily="18" charset="0"/>
                          <a:cs typeface="Times New Roman" panose="02020603050405020304" pitchFamily="18" charset="0"/>
                        </a:rPr>
                        <a:t>XX</a:t>
                      </a:r>
                      <a:r>
                        <a:rPr lang="ru-RU" sz="1400">
                          <a:effectLst/>
                          <a:latin typeface="Times New Roman" panose="02020603050405020304" pitchFamily="18" charset="0"/>
                          <a:cs typeface="Times New Roman" panose="02020603050405020304" pitchFamily="18" charset="0"/>
                        </a:rPr>
                        <a:t> века).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r>
              <a:tr h="263525">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3.Социально-философская концепция Джеймса Бёрнхема «Революция менеджеров»)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c>
                  <a:txBody>
                    <a:bodyPr/>
                    <a:lstStyle/>
                    <a:p>
                      <a:pPr algn="just">
                        <a:lnSpc>
                          <a:spcPct val="107000"/>
                        </a:lnSpc>
                        <a:spcAft>
                          <a:spcPts val="800"/>
                        </a:spcAft>
                      </a:pPr>
                      <a:r>
                        <a:rPr lang="ru-RU" sz="1400" dirty="0">
                          <a:effectLst/>
                          <a:latin typeface="Times New Roman" panose="02020603050405020304" pitchFamily="18" charset="0"/>
                          <a:cs typeface="Times New Roman" panose="02020603050405020304" pitchFamily="18" charset="0"/>
                        </a:rPr>
                        <a:t>Основана на принципе отделения менеджмента от производства и открытия на его основе социального закона возрастания роли менеджеров, точнее: «Роль менеджеров выше роли рабочих» 1941 год.</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25</a:t>
            </a:fld>
            <a:endParaRPr lang="ru-RU"/>
          </a:p>
        </p:txBody>
      </p:sp>
      <p:sp>
        <p:nvSpPr>
          <p:cNvPr id="17409"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Прямоугольник 7"/>
          <p:cNvSpPr/>
          <p:nvPr/>
        </p:nvSpPr>
        <p:spPr>
          <a:xfrm>
            <a:off x="611560" y="332656"/>
            <a:ext cx="8429684" cy="369332"/>
          </a:xfrm>
          <a:prstGeom prst="rect">
            <a:avLst/>
          </a:prstGeom>
        </p:spPr>
        <p:txBody>
          <a:bodyPr wrap="square">
            <a:spAutoFit/>
          </a:bodyPr>
          <a:lstStyle/>
          <a:p>
            <a:r>
              <a:rPr lang="ru-RU" b="1" dirty="0" smtClean="0">
                <a:latin typeface="Times New Roman"/>
                <a:ea typeface="Times New Roman"/>
              </a:rPr>
              <a:t>5.2. Японская философия менеджмента</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2444798113"/>
              </p:ext>
            </p:extLst>
          </p:nvPr>
        </p:nvGraphicFramePr>
        <p:xfrm>
          <a:off x="457200" y="836712"/>
          <a:ext cx="8229600" cy="4603751"/>
        </p:xfrm>
        <a:graphic>
          <a:graphicData uri="http://schemas.openxmlformats.org/drawingml/2006/table">
            <a:tbl>
              <a:tblPr>
                <a:tableStyleId>{5C22544A-7EE6-4342-B048-85BDC9FD1C3A}</a:tableStyleId>
              </a:tblPr>
              <a:tblGrid>
                <a:gridCol w="3420222"/>
                <a:gridCol w="4809378"/>
              </a:tblGrid>
              <a:tr h="0">
                <a:tc gridSpan="2">
                  <a:txBody>
                    <a:bodyPr/>
                    <a:lstStyle/>
                    <a:p>
                      <a:pPr algn="ctr">
                        <a:lnSpc>
                          <a:spcPct val="107000"/>
                        </a:lnSpc>
                        <a:spcAft>
                          <a:spcPts val="800"/>
                        </a:spcAft>
                      </a:pPr>
                      <a:r>
                        <a:rPr lang="ru-RU" sz="1400" b="1" dirty="0">
                          <a:effectLst/>
                          <a:latin typeface="Times New Roman" panose="02020603050405020304" pitchFamily="18" charset="0"/>
                          <a:cs typeface="Times New Roman" panose="02020603050405020304" pitchFamily="18" charset="0"/>
                        </a:rPr>
                        <a:t>Японская философия менеджмента – этапы развития</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9525" marB="0">
                    <a:solidFill>
                      <a:schemeClr val="tx2">
                        <a:lumMod val="40000"/>
                        <a:lumOff val="60000"/>
                      </a:schemeClr>
                    </a:solidFill>
                  </a:tcPr>
                </a:tc>
                <a:tc hMerge="1">
                  <a:txBody>
                    <a:bodyPr/>
                    <a:lstStyle/>
                    <a:p>
                      <a:endParaRPr lang="ru-RU"/>
                    </a:p>
                  </a:txBody>
                  <a:tcPr/>
                </a:tc>
              </a:tr>
              <a:tr h="546735">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1.Социально-философская гипотеза, основанная на идее возможности приспособления к менеджменту общефилософских принципов (</a:t>
                      </a:r>
                      <a:r>
                        <a:rPr lang="en-US" sz="1400">
                          <a:effectLst/>
                          <a:latin typeface="Times New Roman" panose="02020603050405020304" pitchFamily="18" charset="0"/>
                          <a:cs typeface="Times New Roman" panose="02020603050405020304" pitchFamily="18" charset="0"/>
                        </a:rPr>
                        <a:t>XVII </a:t>
                      </a:r>
                      <a:r>
                        <a:rPr lang="ru-RU" sz="1400">
                          <a:effectLst/>
                          <a:latin typeface="Times New Roman" panose="02020603050405020304" pitchFamily="18" charset="0"/>
                          <a:cs typeface="Times New Roman" panose="02020603050405020304" pitchFamily="18" charset="0"/>
                        </a:rPr>
                        <a:t>- конец </a:t>
                      </a:r>
                      <a:r>
                        <a:rPr lang="en-US" sz="1400">
                          <a:effectLst/>
                          <a:latin typeface="Times New Roman" panose="02020603050405020304" pitchFamily="18" charset="0"/>
                          <a:cs typeface="Times New Roman" panose="02020603050405020304" pitchFamily="18" charset="0"/>
                        </a:rPr>
                        <a:t>XIX</a:t>
                      </a:r>
                      <a:r>
                        <a:rPr lang="ru-RU" sz="1400">
                          <a:effectLst/>
                          <a:latin typeface="Times New Roman" panose="02020603050405020304" pitchFamily="18" charset="0"/>
                          <a:cs typeface="Times New Roman" panose="02020603050405020304" pitchFamily="18" charset="0"/>
                        </a:rPr>
                        <a:t> века).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В частности, перевели и трансформировали так называемый принцип «МУ», что буквально означал «неопредметливание», «неовеществление»,  в правило отказа от жестких планов. Социальный закон не сформулирован.</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r>
              <a:tr h="500380">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2.Социально-философская концепция о зарождении двух равных по роли  классов (социумов) менеджеров («сокин») и рабочих («коин»).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Это уже закон,  открытый на основе принципа отделения менеджмента от производства, заимствованного у Тейлора (конец </a:t>
                      </a:r>
                      <a:r>
                        <a:rPr lang="en-US" sz="1400">
                          <a:effectLst/>
                          <a:latin typeface="Times New Roman" panose="02020603050405020304" pitchFamily="18" charset="0"/>
                          <a:cs typeface="Times New Roman" panose="02020603050405020304" pitchFamily="18" charset="0"/>
                        </a:rPr>
                        <a:t>XIX</a:t>
                      </a:r>
                      <a:r>
                        <a:rPr lang="ru-RU" sz="1400">
                          <a:effectLst/>
                          <a:latin typeface="Times New Roman" panose="02020603050405020304" pitchFamily="18" charset="0"/>
                          <a:cs typeface="Times New Roman" panose="02020603050405020304" pitchFamily="18" charset="0"/>
                        </a:rPr>
                        <a:t> - середина </a:t>
                      </a:r>
                      <a:r>
                        <a:rPr lang="en-US" sz="1400">
                          <a:effectLst/>
                          <a:latin typeface="Times New Roman" panose="02020603050405020304" pitchFamily="18" charset="0"/>
                          <a:cs typeface="Times New Roman" panose="02020603050405020304" pitchFamily="18" charset="0"/>
                        </a:rPr>
                        <a:t>XX</a:t>
                      </a:r>
                      <a:r>
                        <a:rPr lang="ru-RU" sz="1400">
                          <a:effectLst/>
                          <a:latin typeface="Times New Roman" panose="02020603050405020304" pitchFamily="18" charset="0"/>
                          <a:cs typeface="Times New Roman" panose="02020603050405020304" pitchFamily="18" charset="0"/>
                        </a:rPr>
                        <a:t>).</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r>
              <a:tr h="1211580">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3.Социально-философская концепция об эволюции роли менеджеров (послевоенный этап деятельности промышленной группы «Дойкай», с 1947 года).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c>
                  <a:txBody>
                    <a:bodyPr/>
                    <a:lstStyle/>
                    <a:p>
                      <a:pPr algn="just">
                        <a:lnSpc>
                          <a:spcPct val="107000"/>
                        </a:lnSpc>
                        <a:spcAft>
                          <a:spcPts val="800"/>
                        </a:spcAft>
                      </a:pPr>
                      <a:r>
                        <a:rPr lang="ru-RU" sz="1400" dirty="0">
                          <a:effectLst/>
                          <a:latin typeface="Times New Roman" panose="02020603050405020304" pitchFamily="18" charset="0"/>
                          <a:cs typeface="Times New Roman" panose="02020603050405020304" pitchFamily="18" charset="0"/>
                        </a:rPr>
                        <a:t>С промежутком примерно в 10 лет «</a:t>
                      </a:r>
                      <a:r>
                        <a:rPr lang="ru-RU" sz="1400" dirty="0" err="1">
                          <a:effectLst/>
                          <a:latin typeface="Times New Roman" panose="02020603050405020304" pitchFamily="18" charset="0"/>
                          <a:cs typeface="Times New Roman" panose="02020603050405020304" pitchFamily="18" charset="0"/>
                        </a:rPr>
                        <a:t>Дойкай</a:t>
                      </a:r>
                      <a:r>
                        <a:rPr lang="ru-RU" sz="1400" dirty="0">
                          <a:effectLst/>
                          <a:latin typeface="Times New Roman" panose="02020603050405020304" pitchFamily="18" charset="0"/>
                          <a:cs typeface="Times New Roman" panose="02020603050405020304" pitchFamily="18" charset="0"/>
                        </a:rPr>
                        <a:t>» выпустила три документа (декларации, или доктрины), основанные на принципе отделения менеджмента и производства, в которых фактически отражены соответственно три закона. Первый документ (и закон) в 1947 году – о равенстве роли менеджеров, акционеров и рабочих; второй документ (и закон) в 1956 году – о возрастании роли менеджеров на производстве; третий документ (и закон) в   подчеркивает огромную роль менеджеров на производстве и в обществе  в целом.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26</a:t>
            </a:fld>
            <a:endParaRPr lang="ru-RU"/>
          </a:p>
        </p:txBody>
      </p:sp>
      <p:sp>
        <p:nvSpPr>
          <p:cNvPr id="4" name="Прямоугольник 3"/>
          <p:cNvSpPr/>
          <p:nvPr/>
        </p:nvSpPr>
        <p:spPr>
          <a:xfrm>
            <a:off x="683568" y="260648"/>
            <a:ext cx="8286808" cy="369332"/>
          </a:xfrm>
          <a:prstGeom prst="rect">
            <a:avLst/>
          </a:prstGeom>
        </p:spPr>
        <p:txBody>
          <a:bodyPr wrap="square">
            <a:spAutoFit/>
          </a:bodyPr>
          <a:lstStyle/>
          <a:p>
            <a:r>
              <a:rPr lang="ru-RU" b="1" dirty="0" smtClean="0">
                <a:latin typeface="Times New Roman" pitchFamily="18" charset="0"/>
                <a:cs typeface="Times New Roman" pitchFamily="18" charset="0"/>
              </a:rPr>
              <a:t>5.3. Советская философия менеджмента </a:t>
            </a:r>
            <a:endParaRPr lang="ru-RU" dirty="0">
              <a:latin typeface="Times New Roman" pitchFamily="18" charset="0"/>
              <a:cs typeface="Times New Roman"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xmlns="" val="770545345"/>
              </p:ext>
            </p:extLst>
          </p:nvPr>
        </p:nvGraphicFramePr>
        <p:xfrm>
          <a:off x="457200" y="791717"/>
          <a:ext cx="8229600" cy="5366387"/>
        </p:xfrm>
        <a:graphic>
          <a:graphicData uri="http://schemas.openxmlformats.org/drawingml/2006/table">
            <a:tbl>
              <a:tblPr>
                <a:tableStyleId>{5C22544A-7EE6-4342-B048-85BDC9FD1C3A}</a:tableStyleId>
              </a:tblPr>
              <a:tblGrid>
                <a:gridCol w="5026640"/>
                <a:gridCol w="3202960"/>
              </a:tblGrid>
              <a:tr h="0">
                <a:tc gridSpan="2">
                  <a:txBody>
                    <a:bodyPr/>
                    <a:lstStyle/>
                    <a:p>
                      <a:pPr algn="ctr">
                        <a:lnSpc>
                          <a:spcPct val="107000"/>
                        </a:lnSpc>
                        <a:spcAft>
                          <a:spcPts val="800"/>
                        </a:spcAft>
                      </a:pPr>
                      <a:r>
                        <a:rPr lang="ru-RU" sz="1400" b="1" dirty="0">
                          <a:effectLst/>
                          <a:latin typeface="Times New Roman" panose="02020603050405020304" pitchFamily="18" charset="0"/>
                          <a:cs typeface="Times New Roman" panose="02020603050405020304" pitchFamily="18" charset="0"/>
                        </a:rPr>
                        <a:t>Советская философия менеджмента – этапы развития</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720" marR="45720" marT="9525" marB="0">
                    <a:solidFill>
                      <a:schemeClr val="tx2">
                        <a:lumMod val="40000"/>
                        <a:lumOff val="60000"/>
                      </a:schemeClr>
                    </a:solidFill>
                  </a:tcPr>
                </a:tc>
                <a:tc hMerge="1">
                  <a:txBody>
                    <a:bodyPr/>
                    <a:lstStyle/>
                    <a:p>
                      <a:endParaRPr lang="ru-RU"/>
                    </a:p>
                  </a:txBody>
                  <a:tcPr/>
                </a:tc>
              </a:tr>
              <a:tr h="448945">
                <a:tc>
                  <a:txBody>
                    <a:bodyPr/>
                    <a:lstStyle/>
                    <a:p>
                      <a:pPr algn="just">
                        <a:lnSpc>
                          <a:spcPct val="107000"/>
                        </a:lnSpc>
                        <a:spcAft>
                          <a:spcPts val="800"/>
                        </a:spcAft>
                      </a:pPr>
                      <a:r>
                        <a:rPr lang="ru-RU" sz="1400" dirty="0">
                          <a:effectLst/>
                          <a:latin typeface="Times New Roman" panose="02020603050405020304" pitchFamily="18" charset="0"/>
                          <a:cs typeface="Times New Roman" panose="02020603050405020304" pitchFamily="18" charset="0"/>
                        </a:rPr>
                        <a:t>1.Осмысление роли теорий менеджмента Тейлора (в СССР – концепции НОТ; 1921-23). Это дискуссии о НОТ, о научном менеджменте Тейлора. В них участвовали две противоположные стороны – </a:t>
                      </a:r>
                      <a:r>
                        <a:rPr lang="ru-RU" sz="1400" dirty="0" err="1">
                          <a:effectLst/>
                          <a:latin typeface="Times New Roman" panose="02020603050405020304" pitchFamily="18" charset="0"/>
                          <a:cs typeface="Times New Roman" panose="02020603050405020304" pitchFamily="18" charset="0"/>
                        </a:rPr>
                        <a:t>тейлористы</a:t>
                      </a:r>
                      <a:r>
                        <a:rPr lang="ru-RU" sz="1400" dirty="0">
                          <a:effectLst/>
                          <a:latin typeface="Times New Roman" panose="02020603050405020304" pitchFamily="18" charset="0"/>
                          <a:cs typeface="Times New Roman" panose="02020603050405020304" pitchFamily="18" charset="0"/>
                        </a:rPr>
                        <a:t> (сторонники НОТ) и </a:t>
                      </a:r>
                      <a:r>
                        <a:rPr lang="ru-RU" sz="1400" dirty="0" err="1">
                          <a:effectLst/>
                          <a:latin typeface="Times New Roman" panose="02020603050405020304" pitchFamily="18" charset="0"/>
                          <a:cs typeface="Times New Roman" panose="02020603050405020304" pitchFamily="18" charset="0"/>
                        </a:rPr>
                        <a:t>антитейлористы</a:t>
                      </a:r>
                      <a:r>
                        <a:rPr lang="ru-RU" sz="1400" dirty="0">
                          <a:effectLst/>
                          <a:latin typeface="Times New Roman" panose="02020603050405020304" pitchFamily="18" charset="0"/>
                          <a:cs typeface="Times New Roman" panose="02020603050405020304" pitchFamily="18" charset="0"/>
                        </a:rPr>
                        <a:t> (противники НОТ).</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Победили тейлористы - было принято решение принять НОТ.</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r>
              <a:tr h="285750">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2.Определение места НОТ (1923-1924). Возникло тоже два направления: одно за развитие НОТ как массового движения (его возглавил Керженцев), другое - профессионально – организованного (во главе с Гастевым).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В1924 на Второй конференции НОТ были подведены итоги дискуссий и побеждает точка зрения Гастева.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r>
              <a:tr h="217805">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3.Внедрение НОТ  в производство (1924-41).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0" marR="45720" marT="9525" marB="0">
                    <a:solidFill>
                      <a:schemeClr val="tx2">
                        <a:lumMod val="40000"/>
                        <a:lumOff val="60000"/>
                      </a:schemeClr>
                    </a:solidFill>
                  </a:tcPr>
                </a:tc>
                <a:tc>
                  <a:txBody>
                    <a:bodyPr/>
                    <a:lstStyle/>
                    <a:p>
                      <a:pPr>
                        <a:lnSpc>
                          <a:spcPct val="107000"/>
                        </a:lnSpc>
                      </a:pPr>
                      <a:endParaRPr lang="ru-RU" sz="1400">
                        <a:effectLst/>
                        <a:latin typeface="Times New Roman" panose="02020603050405020304" pitchFamily="18" charset="0"/>
                        <a:cs typeface="Times New Roman" panose="02020603050405020304" pitchFamily="18" charset="0"/>
                      </a:endParaRPr>
                    </a:p>
                  </a:txBody>
                  <a:tcPr marL="45720" marR="45720" marT="9525" marB="0">
                    <a:solidFill>
                      <a:schemeClr val="tx2">
                        <a:lumMod val="40000"/>
                        <a:lumOff val="60000"/>
                      </a:schemeClr>
                    </a:solidFill>
                  </a:tcPr>
                </a:tc>
              </a:tr>
              <a:tr h="287020">
                <a:tc>
                  <a:txBody>
                    <a:bodyPr/>
                    <a:lstStyle/>
                    <a:p>
                      <a:pPr>
                        <a:lnSpc>
                          <a:spcPct val="107000"/>
                        </a:lnSpc>
                        <a:spcAft>
                          <a:spcPts val="800"/>
                        </a:spcAft>
                      </a:pPr>
                      <a:r>
                        <a:rPr lang="ru-RU" sz="1400">
                          <a:effectLst/>
                          <a:latin typeface="Times New Roman" panose="02020603050405020304" pitchFamily="18" charset="0"/>
                          <a:cs typeface="Times New Roman" panose="02020603050405020304" pitchFamily="18" charset="0"/>
                        </a:rPr>
                        <a:t>4.Свёртывание исследований по НОТ  (1941-50-е годы).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5720" marR="45720" marT="9525" marB="0">
                    <a:solidFill>
                      <a:schemeClr val="tx2">
                        <a:lumMod val="40000"/>
                        <a:lumOff val="60000"/>
                      </a:schemeClr>
                    </a:solidFill>
                  </a:tcPr>
                </a:tc>
                <a:tc>
                  <a:txBody>
                    <a:bodyPr/>
                    <a:lstStyle/>
                    <a:p>
                      <a:pPr>
                        <a:lnSpc>
                          <a:spcPct val="107000"/>
                        </a:lnSpc>
                      </a:pPr>
                      <a:endParaRPr lang="ru-RU" sz="1400">
                        <a:effectLst/>
                        <a:latin typeface="Times New Roman" panose="02020603050405020304" pitchFamily="18" charset="0"/>
                        <a:cs typeface="Times New Roman" panose="02020603050405020304" pitchFamily="18" charset="0"/>
                      </a:endParaRPr>
                    </a:p>
                  </a:txBody>
                  <a:tcPr marL="45720" marR="45720" marT="9525" marB="0">
                    <a:solidFill>
                      <a:schemeClr val="tx2">
                        <a:lumMod val="40000"/>
                        <a:lumOff val="60000"/>
                      </a:schemeClr>
                    </a:solidFill>
                  </a:tcPr>
                </a:tc>
              </a:tr>
              <a:tr h="504825">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5.Возрождение нотовского движения (конец 50-х–конец 80-х годов). Были переизданы работы классиков научной органи­зации труда, как отечественных, так и зарубежных, не переизда­вавшиеся с конца 20-х годов.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В 1967 году прошло третье Всесоюзное совещание по НОТ. На нём была сформулирована современная прикладная концепция философии  НОТ: намечено дальнейшее развитие НОТ с учетом происшедших в мире событий и особенно научно-технической революции (НТР).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r>
              <a:tr h="285750">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6.В конце 80-х советская философия НОТ уступила место новой рыночной философии вследствие распада советской политической, экономической и государственной систем.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tx2">
                        <a:lumMod val="40000"/>
                        <a:lumOff val="60000"/>
                      </a:schemeClr>
                    </a:solidFill>
                  </a:tcPr>
                </a:tc>
                <a:tc>
                  <a:txBody>
                    <a:bodyPr/>
                    <a:lstStyle/>
                    <a:p>
                      <a:pPr>
                        <a:lnSpc>
                          <a:spcPct val="107000"/>
                        </a:lnSpc>
                      </a:pPr>
                      <a:endParaRPr lang="ru-RU" sz="1400" dirty="0">
                        <a:effectLst/>
                        <a:latin typeface="Times New Roman" panose="02020603050405020304" pitchFamily="18" charset="0"/>
                        <a:cs typeface="Times New Roman" panose="02020603050405020304" pitchFamily="18" charset="0"/>
                      </a:endParaRPr>
                    </a:p>
                  </a:txBody>
                  <a:tcPr marL="9525" marR="9525" marT="9525" marB="0">
                    <a:solidFill>
                      <a:schemeClr val="tx2">
                        <a:lumMod val="40000"/>
                        <a:lumOff val="60000"/>
                      </a:schemeClr>
                    </a:solidFill>
                  </a:tcPr>
                </a:tc>
              </a:tr>
            </a:tbl>
          </a:graphicData>
        </a:graphic>
      </p:graphicFrame>
    </p:spTree>
    <p:extLst>
      <p:ext uri="{BB962C8B-B14F-4D97-AF65-F5344CB8AC3E}">
        <p14:creationId xmlns:p14="http://schemas.microsoft.com/office/powerpoint/2010/main" xmlns="" val="1452276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27</a:t>
            </a:fld>
            <a:endParaRPr lang="ru-RU"/>
          </a:p>
        </p:txBody>
      </p:sp>
      <p:sp>
        <p:nvSpPr>
          <p:cNvPr id="3" name="Прямоугольник 2"/>
          <p:cNvSpPr/>
          <p:nvPr/>
        </p:nvSpPr>
        <p:spPr>
          <a:xfrm>
            <a:off x="539552" y="404664"/>
            <a:ext cx="8358246" cy="2154436"/>
          </a:xfrm>
          <a:prstGeom prst="rect">
            <a:avLst/>
          </a:prstGeom>
        </p:spPr>
        <p:txBody>
          <a:bodyPr wrap="square">
            <a:spAutoFit/>
          </a:bodyPr>
          <a:lstStyle/>
          <a:p>
            <a:pPr lvl="0" algn="ctr"/>
            <a:r>
              <a:rPr lang="ru-RU" b="1" dirty="0" smtClean="0">
                <a:latin typeface="Times New Roman" pitchFamily="18" charset="0"/>
                <a:ea typeface="Times New Roman" pitchFamily="18" charset="0"/>
                <a:cs typeface="Times New Roman" pitchFamily="18" charset="0"/>
              </a:rPr>
              <a:t>Контрольные вопросы к теме 5</a:t>
            </a:r>
            <a:r>
              <a:rPr lang="ru-RU" b="1" dirty="0" smtClean="0">
                <a:latin typeface="Times New Roman" pitchFamily="18" charset="0"/>
                <a:cs typeface="Times New Roman" pitchFamily="18" charset="0"/>
              </a:rPr>
              <a:t>:</a:t>
            </a:r>
          </a:p>
          <a:p>
            <a:pPr lvl="0" algn="ctr"/>
            <a:endParaRPr lang="ru-RU" b="1" dirty="0" smtClean="0">
              <a:latin typeface="Times New Roman" pitchFamily="18" charset="0"/>
              <a:cs typeface="Times New Roman" pitchFamily="18" charset="0"/>
            </a:endParaRPr>
          </a:p>
          <a:p>
            <a:pPr indent="446088"/>
            <a:r>
              <a:rPr lang="ru-RU" sz="1400" dirty="0" smtClean="0">
                <a:latin typeface="Times New Roman" pitchFamily="18" charset="0"/>
                <a:cs typeface="Times New Roman" pitchFamily="18" charset="0"/>
              </a:rPr>
              <a:t>1.Три этапа в развитии менеджеризма. </a:t>
            </a:r>
          </a:p>
          <a:p>
            <a:pPr indent="446088"/>
            <a:r>
              <a:rPr lang="ru-RU" sz="1400" dirty="0" smtClean="0">
                <a:latin typeface="Times New Roman" pitchFamily="18" charset="0"/>
                <a:cs typeface="Times New Roman" pitchFamily="18" charset="0"/>
              </a:rPr>
              <a:t>2.Сущность Тейлоризма.</a:t>
            </a:r>
          </a:p>
          <a:p>
            <a:pPr indent="446088"/>
            <a:r>
              <a:rPr lang="ru-RU" sz="1400" dirty="0" smtClean="0">
                <a:latin typeface="Times New Roman" pitchFamily="18" charset="0"/>
                <a:cs typeface="Times New Roman" pitchFamily="18" charset="0"/>
              </a:rPr>
              <a:t>3.Второй этап менеджеризма.</a:t>
            </a:r>
          </a:p>
          <a:p>
            <a:pPr indent="446088"/>
            <a:r>
              <a:rPr lang="ru-RU" sz="1400" dirty="0" smtClean="0">
                <a:latin typeface="Times New Roman" pitchFamily="18" charset="0"/>
                <a:cs typeface="Times New Roman" pitchFamily="18" charset="0"/>
              </a:rPr>
              <a:t>4.Революция менеджеров.</a:t>
            </a:r>
          </a:p>
          <a:p>
            <a:pPr indent="446088"/>
            <a:r>
              <a:rPr lang="ru-RU" sz="1400" dirty="0" smtClean="0">
                <a:latin typeface="Times New Roman" pitchFamily="18" charset="0"/>
                <a:cs typeface="Times New Roman" pitchFamily="18" charset="0"/>
              </a:rPr>
              <a:t>5. Этапы в развитии японской философии менеджмента.</a:t>
            </a:r>
          </a:p>
          <a:p>
            <a:pPr indent="446088"/>
            <a:r>
              <a:rPr lang="ru-RU" sz="1400" dirty="0" smtClean="0">
                <a:latin typeface="Times New Roman" pitchFamily="18" charset="0"/>
                <a:cs typeface="Times New Roman" pitchFamily="18" charset="0"/>
              </a:rPr>
              <a:t>6.Деятельность группы «</a:t>
            </a:r>
            <a:r>
              <a:rPr lang="ru-RU" sz="1400" dirty="0" err="1" smtClean="0">
                <a:latin typeface="Times New Roman" pitchFamily="18" charset="0"/>
                <a:cs typeface="Times New Roman" pitchFamily="18" charset="0"/>
              </a:rPr>
              <a:t>Дойкай</a:t>
            </a:r>
            <a:r>
              <a:rPr lang="ru-RU" sz="1400" dirty="0" smtClean="0">
                <a:latin typeface="Times New Roman" pitchFamily="18" charset="0"/>
                <a:cs typeface="Times New Roman" pitchFamily="18" charset="0"/>
              </a:rPr>
              <a:t>».</a:t>
            </a:r>
          </a:p>
          <a:p>
            <a:pPr indent="446088"/>
            <a:r>
              <a:rPr lang="ru-RU" sz="1400" dirty="0" smtClean="0">
                <a:latin typeface="Times New Roman" pitchFamily="18" charset="0"/>
                <a:cs typeface="Times New Roman" pitchFamily="18" charset="0"/>
              </a:rPr>
              <a:t>7. Этапы в развитии советской философии НОТ.</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87824" y="3068960"/>
            <a:ext cx="3384376" cy="3384376"/>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4584" y="476672"/>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80975"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4818" name="Rectangle 2"/>
          <p:cNvSpPr>
            <a:spLocks noChangeArrowheads="1"/>
          </p:cNvSpPr>
          <p:nvPr/>
        </p:nvSpPr>
        <p:spPr bwMode="auto">
          <a:xfrm>
            <a:off x="142860" y="980728"/>
            <a:ext cx="88582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6088" algn="just" defTabSz="914400" rtl="0" eaLnBrk="0" fontAlgn="base" latinLnBrk="0" hangingPunct="0">
              <a:lnSpc>
                <a:spcPct val="100000"/>
              </a:lnSpc>
              <a:spcBef>
                <a:spcPct val="0"/>
              </a:spcBef>
              <a:spcAft>
                <a:spcPct val="0"/>
              </a:spcAft>
              <a:buClrTx/>
              <a:buSzTx/>
              <a:buFontTx/>
              <a:buNone/>
              <a:tabLst/>
            </a:pPr>
            <a:r>
              <a:rPr kumimoji="0" lang="ru-RU"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Необходимо</a:t>
            </a:r>
            <a:r>
              <a:rPr kumimoji="0" lang="ru-RU" sz="140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отличать создание </a:t>
            </a:r>
            <a:r>
              <a:rPr kumimoji="0" lang="ru-RU" sz="140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условий</a:t>
            </a:r>
            <a:r>
              <a:rPr kumimoji="0" lang="ru-RU" sz="140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зарождения науки менеджмента и собственно </a:t>
            </a:r>
            <a:r>
              <a:rPr kumimoji="0" lang="ru-RU" sz="1400" i="1"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рождение</a:t>
            </a:r>
            <a:r>
              <a:rPr kumimoji="0" lang="ru-RU" sz="140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науки менеджмента. </a:t>
            </a:r>
            <a:r>
              <a:rPr kumimoji="0" lang="ru-RU" sz="14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4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4819" name="Rectangle 3"/>
          <p:cNvSpPr>
            <a:spLocks noChangeArrowheads="1"/>
          </p:cNvSpPr>
          <p:nvPr/>
        </p:nvSpPr>
        <p:spPr bwMode="auto">
          <a:xfrm>
            <a:off x="251520" y="4509120"/>
            <a:ext cx="8462174"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6088" algn="just" defTabSz="914400" rtl="0" eaLnBrk="1" fontAlgn="base" latinLnBrk="0" hangingPunct="1">
              <a:lnSpc>
                <a:spcPct val="100000"/>
              </a:lnSpc>
              <a:spcBef>
                <a:spcPct val="0"/>
              </a:spcBef>
              <a:spcAft>
                <a:spcPct val="0"/>
              </a:spcAft>
              <a:buClrTx/>
              <a:buSzTx/>
              <a:buFontTx/>
              <a:buNone/>
              <a:tabLst/>
            </a:pPr>
            <a:endPar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R="0" lvl="0" indent="446088" algn="just" defTabSz="914400" rtl="0" eaLnBrk="1" fontAlgn="base" latinLnBrk="0" hangingPunct="1">
              <a:lnSpc>
                <a:spcPct val="100000"/>
              </a:lnSpc>
              <a:spcBef>
                <a:spcPct val="0"/>
              </a:spcBef>
              <a:spcAft>
                <a:spcPct val="0"/>
              </a:spcAft>
              <a:buClrTx/>
              <a:buSzTx/>
              <a:buFontTx/>
              <a:buNone/>
              <a:tabLst/>
            </a:pPr>
            <a:endParaRPr lang="ru-RU" b="1" dirty="0">
              <a:latin typeface="Times New Roman" pitchFamily="18" charset="0"/>
              <a:ea typeface="Times New Roman" pitchFamily="18" charset="0"/>
              <a:cs typeface="Times New Roman" pitchFamily="18" charset="0"/>
            </a:endParaRPr>
          </a:p>
          <a:p>
            <a:pPr marR="0" lvl="0" indent="446088"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6.</a:t>
            </a: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Рождение науки менеджмента</a:t>
            </a:r>
          </a:p>
          <a:p>
            <a:pPr marR="0" lvl="0" indent="446088" algn="just" defTabSz="914400" rtl="0" eaLnBrk="1" fontAlgn="base" latinLnBrk="0" hangingPunct="1">
              <a:lnSpc>
                <a:spcPct val="100000"/>
              </a:lnSpc>
              <a:spcBef>
                <a:spcPct val="0"/>
              </a:spcBef>
              <a:spcAft>
                <a:spcPct val="0"/>
              </a:spcAft>
              <a:buClrTx/>
              <a:buSzTx/>
              <a:buFontTx/>
              <a:buNone/>
              <a:tabLst/>
            </a:pPr>
            <a:r>
              <a:rPr lang="ru-RU" sz="1400" dirty="0" smtClean="0">
                <a:latin typeface="Times New Roman" pitchFamily="18" charset="0"/>
                <a:ea typeface="Times New Roman" pitchFamily="18" charset="0"/>
                <a:cs typeface="Times New Roman" pitchFamily="18" charset="0"/>
              </a:rPr>
              <a:t>С</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обственно наука менеджмента, как и любая другая, родилась лишь с формулировкой парадигм менеджмента. Впервые в мире это было сделано только в 2016 году на кафедре экономики предприятия ХНАДУ.</a:t>
            </a:r>
          </a:p>
          <a:p>
            <a:pPr lvl="0"/>
            <a:r>
              <a:rPr lang="ru-RU" sz="1400" dirty="0" smtClean="0">
                <a:latin typeface="Times New Roman" pitchFamily="18" charset="0"/>
                <a:ea typeface="Times New Roman" pitchFamily="18" charset="0"/>
                <a:cs typeface="Times New Roman" pitchFamily="18" charset="0"/>
              </a:rPr>
              <a:t> </a:t>
            </a:r>
          </a:p>
        </p:txBody>
      </p:sp>
      <p:sp>
        <p:nvSpPr>
          <p:cNvPr id="6" name="Номер слайда 5"/>
          <p:cNvSpPr>
            <a:spLocks noGrp="1"/>
          </p:cNvSpPr>
          <p:nvPr>
            <p:ph type="sldNum" sz="quarter" idx="12"/>
          </p:nvPr>
        </p:nvSpPr>
        <p:spPr/>
        <p:txBody>
          <a:bodyPr/>
          <a:lstStyle/>
          <a:p>
            <a:fld id="{725C68B6-61C2-468F-89AB-4B9F7531AA68}" type="slidenum">
              <a:rPr lang="ru-RU" smtClean="0"/>
              <a:pPr/>
              <a:t>28</a:t>
            </a:fld>
            <a:endParaRPr lang="ru-RU"/>
          </a:p>
        </p:txBody>
      </p:sp>
      <p:sp>
        <p:nvSpPr>
          <p:cNvPr id="7" name="Прямоугольник 6"/>
          <p:cNvSpPr/>
          <p:nvPr/>
        </p:nvSpPr>
        <p:spPr>
          <a:xfrm>
            <a:off x="358772" y="1628800"/>
            <a:ext cx="8426455" cy="646331"/>
          </a:xfrm>
          <a:prstGeom prst="rect">
            <a:avLst/>
          </a:prstGeom>
        </p:spPr>
        <p:txBody>
          <a:bodyPr wrap="square">
            <a:spAutoFit/>
          </a:bodyPr>
          <a:lstStyle/>
          <a:p>
            <a:pPr indent="446088" algn="just"/>
            <a:r>
              <a:rPr lang="ru-RU" b="1" dirty="0" smtClean="0">
                <a:latin typeface="Times New Roman"/>
                <a:ea typeface="Times New Roman"/>
              </a:rPr>
              <a:t> </a:t>
            </a:r>
            <a:r>
              <a:rPr lang="ru-RU" b="1" dirty="0" smtClean="0">
                <a:latin typeface="Times New Roman"/>
                <a:ea typeface="Times New Roman"/>
              </a:rPr>
              <a:t>6.</a:t>
            </a:r>
            <a:r>
              <a:rPr lang="en-US" b="1" dirty="0" smtClean="0">
                <a:latin typeface="Times New Roman"/>
                <a:ea typeface="Times New Roman"/>
              </a:rPr>
              <a:t>1</a:t>
            </a:r>
            <a:r>
              <a:rPr lang="ru-RU" b="1" dirty="0" smtClean="0">
                <a:latin typeface="Times New Roman"/>
                <a:ea typeface="Times New Roman"/>
              </a:rPr>
              <a:t>. </a:t>
            </a:r>
            <a:r>
              <a:rPr lang="ru-RU" b="1" dirty="0" smtClean="0">
                <a:latin typeface="Times New Roman"/>
                <a:ea typeface="Times New Roman"/>
              </a:rPr>
              <a:t>Важнейшие этапы создания основ, предпосылок, условий  зарождения науки менеджмента</a:t>
            </a:r>
            <a:endParaRPr lang="ru-RU" dirty="0"/>
          </a:p>
        </p:txBody>
      </p:sp>
      <p:sp>
        <p:nvSpPr>
          <p:cNvPr id="3" name="Прямоугольник 2"/>
          <p:cNvSpPr/>
          <p:nvPr/>
        </p:nvSpPr>
        <p:spPr>
          <a:xfrm>
            <a:off x="1187624" y="116632"/>
            <a:ext cx="7272808" cy="492443"/>
          </a:xfrm>
          <a:prstGeom prst="rect">
            <a:avLst/>
          </a:prstGeom>
        </p:spPr>
        <p:txBody>
          <a:bodyPr wrap="square">
            <a:spAutoFit/>
          </a:bodyPr>
          <a:lstStyle/>
          <a:p>
            <a:pPr lvl="0" indent="180975" algn="just" fontAlgn="base">
              <a:spcBef>
                <a:spcPct val="0"/>
              </a:spcBef>
              <a:spcAft>
                <a:spcPct val="0"/>
              </a:spcAft>
            </a:pPr>
            <a:r>
              <a:rPr lang="ru-RU" sz="2600" b="1" dirty="0">
                <a:latin typeface="Times New Roman" pitchFamily="18" charset="0"/>
                <a:ea typeface="Times New Roman" pitchFamily="18" charset="0"/>
                <a:cs typeface="Times New Roman" pitchFamily="18" charset="0"/>
              </a:rPr>
              <a:t>Тема 6. Становление</a:t>
            </a:r>
            <a:r>
              <a:rPr lang="uk-UA" sz="2600" b="1" dirty="0">
                <a:latin typeface="Times New Roman" pitchFamily="18" charset="0"/>
                <a:ea typeface="Times New Roman" pitchFamily="18" charset="0"/>
                <a:cs typeface="Times New Roman" pitchFamily="18" charset="0"/>
              </a:rPr>
              <a:t> н</a:t>
            </a:r>
            <a:r>
              <a:rPr lang="ru-RU" sz="2600" b="1" dirty="0" err="1">
                <a:latin typeface="Times New Roman" pitchFamily="18" charset="0"/>
                <a:ea typeface="Times New Roman" pitchFamily="18" charset="0"/>
                <a:cs typeface="Times New Roman" pitchFamily="18" charset="0"/>
              </a:rPr>
              <a:t>аук</a:t>
            </a:r>
            <a:r>
              <a:rPr lang="uk-UA" sz="2600" b="1" dirty="0">
                <a:latin typeface="Times New Roman" pitchFamily="18" charset="0"/>
                <a:ea typeface="Times New Roman" pitchFamily="18" charset="0"/>
                <a:cs typeface="Times New Roman" pitchFamily="18" charset="0"/>
              </a:rPr>
              <a:t>и</a:t>
            </a:r>
            <a:r>
              <a:rPr lang="ru-RU" sz="2600" b="1" dirty="0">
                <a:latin typeface="Times New Roman" pitchFamily="18" charset="0"/>
                <a:ea typeface="Times New Roman" pitchFamily="18" charset="0"/>
                <a:cs typeface="Times New Roman" pitchFamily="18" charset="0"/>
              </a:rPr>
              <a:t> менеджмента </a:t>
            </a:r>
          </a:p>
        </p:txBody>
      </p:sp>
      <p:graphicFrame>
        <p:nvGraphicFramePr>
          <p:cNvPr id="4" name="Таблица 3"/>
          <p:cNvGraphicFramePr>
            <a:graphicFrameLocks noGrp="1"/>
          </p:cNvGraphicFramePr>
          <p:nvPr>
            <p:extLst>
              <p:ext uri="{D42A27DB-BD31-4B8C-83A1-F6EECF244321}">
                <p14:modId xmlns:p14="http://schemas.microsoft.com/office/powerpoint/2010/main" xmlns="" val="218056179"/>
              </p:ext>
            </p:extLst>
          </p:nvPr>
        </p:nvGraphicFramePr>
        <p:xfrm>
          <a:off x="539552" y="2276872"/>
          <a:ext cx="8229600" cy="2549209"/>
        </p:xfrm>
        <a:graphic>
          <a:graphicData uri="http://schemas.openxmlformats.org/drawingml/2006/table">
            <a:tbl>
              <a:tblPr>
                <a:tableStyleId>{5C22544A-7EE6-4342-B048-85BDC9FD1C3A}</a:tableStyleId>
              </a:tblPr>
              <a:tblGrid>
                <a:gridCol w="3601273"/>
                <a:gridCol w="4628327"/>
              </a:tblGrid>
              <a:tr h="214630">
                <a:tc gridSpan="2">
                  <a:txBody>
                    <a:bodyPr/>
                    <a:lstStyle/>
                    <a:p>
                      <a:pPr algn="ctr">
                        <a:lnSpc>
                          <a:spcPct val="107000"/>
                        </a:lnSpc>
                        <a:spcAft>
                          <a:spcPts val="800"/>
                        </a:spcAft>
                      </a:pPr>
                      <a:r>
                        <a:rPr lang="ru-RU" sz="1400" b="1" dirty="0">
                          <a:effectLst/>
                          <a:latin typeface="Times New Roman" panose="02020603050405020304" pitchFamily="18" charset="0"/>
                          <a:cs typeface="Times New Roman" panose="02020603050405020304" pitchFamily="18" charset="0"/>
                        </a:rPr>
                        <a:t>Важнейшие этапы создания основ, предпосылок, условий  зарождения науки менеджмента</a:t>
                      </a:r>
                      <a:endParaRPr lang="ru-RU" sz="14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accent3">
                        <a:lumMod val="60000"/>
                        <a:lumOff val="40000"/>
                      </a:schemeClr>
                    </a:solidFill>
                  </a:tcPr>
                </a:tc>
                <a:tc hMerge="1">
                  <a:txBody>
                    <a:bodyPr/>
                    <a:lstStyle/>
                    <a:p>
                      <a:endParaRPr lang="ru-RU"/>
                    </a:p>
                  </a:txBody>
                  <a:tcPr/>
                </a:tc>
              </a:tr>
              <a:tr h="357505">
                <a:tc>
                  <a:txBody>
                    <a:bodyPr/>
                    <a:lstStyle/>
                    <a:p>
                      <a:pPr>
                        <a:lnSpc>
                          <a:spcPct val="107000"/>
                        </a:lnSpc>
                        <a:spcAft>
                          <a:spcPts val="800"/>
                        </a:spcAft>
                      </a:pPr>
                      <a:r>
                        <a:rPr lang="ru-RU" sz="1400" dirty="0">
                          <a:effectLst/>
                          <a:latin typeface="Times New Roman" panose="02020603050405020304" pitchFamily="18" charset="0"/>
                          <a:cs typeface="Times New Roman" panose="02020603050405020304" pitchFamily="18" charset="0"/>
                        </a:rPr>
                        <a:t>Первый  этап (конец ХIХ – начало ХХ века)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accent3">
                        <a:lumMod val="60000"/>
                        <a:lumOff val="40000"/>
                      </a:schemeClr>
                    </a:solidFill>
                  </a:tcPr>
                </a:tc>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Зарождение идей, гипотез, концепций, теорий Тейлора, Файоля, Адамецкого, Богданова и некоторых других теоретиков и практиков менеджмента.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accent3">
                        <a:lumMod val="60000"/>
                        <a:lumOff val="40000"/>
                      </a:schemeClr>
                    </a:solidFill>
                  </a:tcPr>
                </a:tc>
              </a:tr>
              <a:tr h="500380">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Второй этап (20</a:t>
                      </a:r>
                      <a:r>
                        <a:rPr lang="ru-RU" sz="1400">
                          <a:effectLst/>
                          <a:latin typeface="Times New Roman" panose="02020603050405020304" pitchFamily="18" charset="0"/>
                          <a:cs typeface="Times New Roman" panose="02020603050405020304" pitchFamily="18" charset="0"/>
                          <a:sym typeface="Symbol" panose="05050102010706020507" pitchFamily="18" charset="2"/>
                        </a:rPr>
                        <a:t></a:t>
                      </a:r>
                      <a:r>
                        <a:rPr lang="ru-RU" sz="1400">
                          <a:effectLst/>
                          <a:latin typeface="Times New Roman" panose="02020603050405020304" pitchFamily="18" charset="0"/>
                          <a:cs typeface="Times New Roman" panose="02020603050405020304" pitchFamily="18" charset="0"/>
                        </a:rPr>
                        <a:t>50 годы ХХ века). </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accent3">
                        <a:lumMod val="60000"/>
                        <a:lumOff val="40000"/>
                      </a:schemeClr>
                    </a:solidFill>
                  </a:tcPr>
                </a:tc>
                <a:tc>
                  <a:txBody>
                    <a:bodyPr/>
                    <a:lstStyle/>
                    <a:p>
                      <a:pPr algn="just">
                        <a:lnSpc>
                          <a:spcPct val="107000"/>
                        </a:lnSpc>
                        <a:spcAft>
                          <a:spcPts val="800"/>
                        </a:spcAft>
                      </a:pPr>
                      <a:r>
                        <a:rPr lang="ru-RU" sz="1400">
                          <a:effectLst/>
                          <a:latin typeface="Times New Roman" panose="02020603050405020304" pitchFamily="18" charset="0"/>
                          <a:cs typeface="Times New Roman" panose="02020603050405020304" pitchFamily="18" charset="0"/>
                        </a:rPr>
                        <a:t>Происходит синтез названных  идей, гипотез, концепций (теорий) с достижениями таких наук, как Психология, Социология, Философия, Математика, Экономическая теория,  Кибернетика и другие.</a:t>
                      </a:r>
                      <a:endParaRPr lang="ru-RU"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accent3">
                        <a:lumMod val="60000"/>
                        <a:lumOff val="40000"/>
                      </a:schemeClr>
                    </a:solidFill>
                  </a:tcPr>
                </a:tc>
              </a:tr>
              <a:tr h="497205">
                <a:tc>
                  <a:txBody>
                    <a:bodyPr/>
                    <a:lstStyle/>
                    <a:p>
                      <a:pPr algn="just">
                        <a:lnSpc>
                          <a:spcPct val="107000"/>
                        </a:lnSpc>
                        <a:spcAft>
                          <a:spcPts val="800"/>
                        </a:spcAft>
                      </a:pPr>
                      <a:r>
                        <a:rPr lang="ru-RU" sz="1400" dirty="0">
                          <a:effectLst/>
                          <a:latin typeface="Times New Roman" panose="02020603050405020304" pitchFamily="18" charset="0"/>
                          <a:cs typeface="Times New Roman" panose="02020603050405020304" pitchFamily="18" charset="0"/>
                        </a:rPr>
                        <a:t>Третий этап совпадает с научно-технической революцией (НТР) в 60-70-е годы, с широким внедрением ЭВМ. </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accent3">
                        <a:lumMod val="60000"/>
                        <a:lumOff val="40000"/>
                      </a:schemeClr>
                    </a:solidFill>
                  </a:tcPr>
                </a:tc>
                <a:tc>
                  <a:txBody>
                    <a:bodyPr/>
                    <a:lstStyle/>
                    <a:p>
                      <a:pPr algn="just">
                        <a:lnSpc>
                          <a:spcPct val="107000"/>
                        </a:lnSpc>
                        <a:spcAft>
                          <a:spcPts val="800"/>
                        </a:spcAft>
                      </a:pPr>
                      <a:r>
                        <a:rPr lang="ru-RU" sz="1400" dirty="0">
                          <a:effectLst/>
                          <a:latin typeface="Times New Roman" panose="02020603050405020304" pitchFamily="18" charset="0"/>
                          <a:cs typeface="Times New Roman" panose="02020603050405020304" pitchFamily="18" charset="0"/>
                        </a:rPr>
                        <a:t>Самым важным вкладом в разработку основ науки менеджмента было создание на Западе современной (основной) теории менеджмента в 70-х годах ХХ века.</a:t>
                      </a:r>
                      <a:endParaRPr lang="ru-RU"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9525" marR="9525" marT="9525" marB="0">
                    <a:solidFill>
                      <a:schemeClr val="accent3">
                        <a:lumMod val="60000"/>
                        <a:lumOff val="40000"/>
                      </a:schemeClr>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29</a:t>
            </a:fld>
            <a:endParaRPr lang="ru-RU"/>
          </a:p>
        </p:txBody>
      </p:sp>
      <p:sp>
        <p:nvSpPr>
          <p:cNvPr id="3" name="Прямоугольник 2"/>
          <p:cNvSpPr/>
          <p:nvPr/>
        </p:nvSpPr>
        <p:spPr>
          <a:xfrm>
            <a:off x="323528" y="404664"/>
            <a:ext cx="8496944" cy="4678204"/>
          </a:xfrm>
          <a:prstGeom prst="rect">
            <a:avLst/>
          </a:prstGeom>
        </p:spPr>
        <p:txBody>
          <a:bodyPr wrap="square">
            <a:spAutoFit/>
          </a:bodyPr>
          <a:lstStyle/>
          <a:p>
            <a:pPr lvl="0" algn="ctr"/>
            <a:r>
              <a:rPr lang="ru-RU" b="1" dirty="0">
                <a:latin typeface="Times New Roman" panose="02020603050405020304" pitchFamily="18" charset="0"/>
                <a:ea typeface="Times New Roman" panose="02020603050405020304" pitchFamily="18" charset="0"/>
                <a:cs typeface="Times New Roman" panose="02020603050405020304" pitchFamily="18" charset="0"/>
              </a:rPr>
              <a:t>Контрольные вопросы к теме </a:t>
            </a:r>
            <a:r>
              <a:rPr lang="ru-RU" b="1" dirty="0" smtClean="0">
                <a:latin typeface="Times New Roman" panose="02020603050405020304" pitchFamily="18" charset="0"/>
                <a:ea typeface="Times New Roman" panose="02020603050405020304" pitchFamily="18" charset="0"/>
                <a:cs typeface="Times New Roman" panose="02020603050405020304" pitchFamily="18" charset="0"/>
              </a:rPr>
              <a:t>6</a:t>
            </a:r>
            <a:r>
              <a:rPr lang="ru-RU" b="1" dirty="0" smtClean="0">
                <a:latin typeface="Times New Roman" panose="02020603050405020304" pitchFamily="18" charset="0"/>
                <a:cs typeface="Times New Roman" pitchFamily="18" charset="0"/>
              </a:rPr>
              <a:t>:</a:t>
            </a:r>
          </a:p>
          <a:p>
            <a:pPr lvl="0"/>
            <a:endParaRPr lang="ru-RU" b="1" dirty="0">
              <a:latin typeface="Times New Roman" pitchFamily="18" charset="0"/>
              <a:cs typeface="Times New Roman" pitchFamily="18" charset="0"/>
            </a:endParaRPr>
          </a:p>
          <a:p>
            <a:pPr indent="446088"/>
            <a:r>
              <a:rPr lang="ru-RU" sz="1400" dirty="0">
                <a:latin typeface="Times New Roman" pitchFamily="18" charset="0"/>
                <a:cs typeface="Times New Roman" pitchFamily="18" charset="0"/>
              </a:rPr>
              <a:t>1.Первый этап создания условий зарождения науки менеджмента. </a:t>
            </a:r>
          </a:p>
          <a:p>
            <a:pPr indent="446088"/>
            <a:r>
              <a:rPr lang="ru-RU" sz="1400" dirty="0">
                <a:latin typeface="Times New Roman" pitchFamily="18" charset="0"/>
                <a:cs typeface="Times New Roman" pitchFamily="18" charset="0"/>
              </a:rPr>
              <a:t>2.Второй этап создания условий зарождения науки </a:t>
            </a:r>
            <a:r>
              <a:rPr lang="ru-RU" sz="1400" dirty="0" smtClean="0">
                <a:latin typeface="Times New Roman" pitchFamily="18" charset="0"/>
                <a:cs typeface="Times New Roman" pitchFamily="18" charset="0"/>
              </a:rPr>
              <a:t>менеджмента.</a:t>
            </a:r>
            <a:endParaRPr lang="ru-RU" sz="1400" dirty="0">
              <a:latin typeface="Times New Roman" pitchFamily="18" charset="0"/>
              <a:cs typeface="Times New Roman" pitchFamily="18" charset="0"/>
            </a:endParaRPr>
          </a:p>
          <a:p>
            <a:pPr indent="446088"/>
            <a:r>
              <a:rPr lang="ru-RU" sz="1400" dirty="0">
                <a:latin typeface="Times New Roman" pitchFamily="18" charset="0"/>
                <a:cs typeface="Times New Roman" pitchFamily="18" charset="0"/>
              </a:rPr>
              <a:t>3. Третий этап создания условий зарождения науки </a:t>
            </a:r>
            <a:r>
              <a:rPr lang="ru-RU" sz="1400" dirty="0" smtClean="0">
                <a:latin typeface="Times New Roman" pitchFamily="18" charset="0"/>
                <a:cs typeface="Times New Roman" pitchFamily="18" charset="0"/>
              </a:rPr>
              <a:t>менеджмента.</a:t>
            </a:r>
            <a:endParaRPr lang="ru-RU" sz="1400" dirty="0">
              <a:latin typeface="Times New Roman" pitchFamily="18" charset="0"/>
              <a:cs typeface="Times New Roman" pitchFamily="18" charset="0"/>
            </a:endParaRPr>
          </a:p>
          <a:p>
            <a:pPr indent="446088"/>
            <a:r>
              <a:rPr lang="ru-RU" sz="1400" dirty="0">
                <a:latin typeface="Times New Roman" pitchFamily="18" charset="0"/>
                <a:cs typeface="Times New Roman" pitchFamily="18" charset="0"/>
              </a:rPr>
              <a:t>4.Рождение науки менеджмента.</a:t>
            </a:r>
          </a:p>
          <a:p>
            <a:pPr indent="446088"/>
            <a:r>
              <a:rPr lang="ru-RU" sz="1400" dirty="0">
                <a:latin typeface="Times New Roman" pitchFamily="18" charset="0"/>
                <a:cs typeface="Times New Roman" pitchFamily="18" charset="0"/>
              </a:rPr>
              <a:t>5. Роль парадигм в рождении науки менеджмента.</a:t>
            </a:r>
          </a:p>
          <a:p>
            <a:pPr indent="446088"/>
            <a:r>
              <a:rPr lang="ru-RU" sz="1400" dirty="0">
                <a:latin typeface="Times New Roman" pitchFamily="18" charset="0"/>
                <a:cs typeface="Times New Roman" pitchFamily="18" charset="0"/>
              </a:rPr>
              <a:t>6.Связь парадигм и науки менеджмента.</a:t>
            </a:r>
          </a:p>
          <a:p>
            <a:pPr indent="446088"/>
            <a:r>
              <a:rPr lang="ru-RU" sz="1400" dirty="0">
                <a:latin typeface="Times New Roman" pitchFamily="18" charset="0"/>
                <a:cs typeface="Times New Roman" pitchFamily="18" charset="0"/>
              </a:rPr>
              <a:t>7. Связь основной теории, парадигмы и науки менеджмента.</a:t>
            </a:r>
            <a:r>
              <a:rPr lang="ru-RU" sz="1400" dirty="0">
                <a:latin typeface="Times New Roman" pitchFamily="18" charset="0"/>
                <a:ea typeface="Times New Roman" pitchFamily="18" charset="0"/>
                <a:cs typeface="Times New Roman" pitchFamily="18" charset="0"/>
              </a:rPr>
              <a:t> </a:t>
            </a:r>
          </a:p>
          <a:p>
            <a:pPr lvl="0" indent="180975" algn="just" fontAlgn="base">
              <a:spcBef>
                <a:spcPct val="0"/>
              </a:spcBef>
              <a:spcAft>
                <a:spcPct val="0"/>
              </a:spcAft>
            </a:pPr>
            <a:endParaRPr lang="ru-RU" dirty="0">
              <a:latin typeface="Times New Roman" pitchFamily="18" charset="0"/>
              <a:ea typeface="Times New Roman" pitchFamily="18" charset="0"/>
              <a:cs typeface="Times New Roman" pitchFamily="18" charset="0"/>
            </a:endParaRPr>
          </a:p>
          <a:p>
            <a:pPr lvl="0" indent="180975" algn="just" fontAlgn="base">
              <a:spcBef>
                <a:spcPct val="0"/>
              </a:spcBef>
              <a:spcAft>
                <a:spcPct val="0"/>
              </a:spcAft>
            </a:pPr>
            <a:endParaRPr lang="ru-RU" dirty="0">
              <a:latin typeface="Times New Roman" pitchFamily="18" charset="0"/>
              <a:ea typeface="Times New Roman" pitchFamily="18" charset="0"/>
              <a:cs typeface="Times New Roman" pitchFamily="18" charset="0"/>
            </a:endParaRPr>
          </a:p>
          <a:p>
            <a:pPr lvl="0" indent="180975" algn="just" fontAlgn="base">
              <a:spcBef>
                <a:spcPct val="0"/>
              </a:spcBef>
              <a:spcAft>
                <a:spcPct val="0"/>
              </a:spcAft>
            </a:pPr>
            <a:endParaRPr lang="ru-RU" dirty="0">
              <a:latin typeface="Times New Roman" pitchFamily="18" charset="0"/>
              <a:ea typeface="Times New Roman" pitchFamily="18" charset="0"/>
              <a:cs typeface="Times New Roman" pitchFamily="18" charset="0"/>
            </a:endParaRPr>
          </a:p>
          <a:p>
            <a:pPr lvl="0" indent="180975" algn="just" fontAlgn="base">
              <a:spcBef>
                <a:spcPct val="0"/>
              </a:spcBef>
              <a:spcAft>
                <a:spcPct val="0"/>
              </a:spcAft>
            </a:pPr>
            <a:endParaRPr lang="ru-RU" dirty="0">
              <a:latin typeface="Times New Roman" pitchFamily="18" charset="0"/>
              <a:ea typeface="Times New Roman" pitchFamily="18" charset="0"/>
              <a:cs typeface="Times New Roman" pitchFamily="18" charset="0"/>
            </a:endParaRPr>
          </a:p>
          <a:p>
            <a:pPr lvl="0" indent="180975" algn="just" fontAlgn="base">
              <a:spcBef>
                <a:spcPct val="0"/>
              </a:spcBef>
              <a:spcAft>
                <a:spcPct val="0"/>
              </a:spcAft>
            </a:pPr>
            <a:endParaRPr lang="ru-RU" dirty="0">
              <a:latin typeface="Times New Roman" pitchFamily="18" charset="0"/>
              <a:ea typeface="Times New Roman" pitchFamily="18" charset="0"/>
              <a:cs typeface="Times New Roman" pitchFamily="18" charset="0"/>
            </a:endParaRPr>
          </a:p>
          <a:p>
            <a:pPr lvl="0" indent="180975" algn="just" fontAlgn="base">
              <a:spcBef>
                <a:spcPct val="0"/>
              </a:spcBef>
              <a:spcAft>
                <a:spcPct val="0"/>
              </a:spcAft>
            </a:pPr>
            <a:endParaRPr lang="ru-RU" dirty="0">
              <a:latin typeface="Times New Roman" pitchFamily="18" charset="0"/>
              <a:ea typeface="Times New Roman" pitchFamily="18" charset="0"/>
              <a:cs typeface="Times New Roman" pitchFamily="18" charset="0"/>
            </a:endParaRPr>
          </a:p>
          <a:p>
            <a:pPr lvl="0" indent="180975" algn="just" fontAlgn="base">
              <a:spcBef>
                <a:spcPct val="0"/>
              </a:spcBef>
              <a:spcAft>
                <a:spcPct val="0"/>
              </a:spcAft>
            </a:pPr>
            <a:endParaRPr lang="ru-RU" dirty="0">
              <a:latin typeface="Times New Roman" pitchFamily="18" charset="0"/>
              <a:ea typeface="Times New Roman" pitchFamily="18" charset="0"/>
              <a:cs typeface="Times New Roman" pitchFamily="18" charset="0"/>
            </a:endParaRPr>
          </a:p>
          <a:p>
            <a:pPr lvl="0" indent="180975" algn="just" fontAlgn="base">
              <a:spcBef>
                <a:spcPct val="0"/>
              </a:spcBef>
              <a:spcAft>
                <a:spcPct val="0"/>
              </a:spcAft>
            </a:pPr>
            <a:endParaRPr lang="ru-RU" dirty="0">
              <a:latin typeface="Times New Roman" pitchFamily="18" charset="0"/>
              <a:ea typeface="Times New Roman" pitchFamily="18" charset="0"/>
              <a:cs typeface="Times New Roman" pitchFamily="18" charset="0"/>
            </a:endParaRPr>
          </a:p>
          <a:p>
            <a:pPr lvl="0" indent="180975" algn="just" fontAlgn="base">
              <a:spcBef>
                <a:spcPct val="0"/>
              </a:spcBef>
              <a:spcAft>
                <a:spcPct val="0"/>
              </a:spcAft>
            </a:pPr>
            <a:r>
              <a:rPr lang="ru-RU" dirty="0">
                <a:latin typeface="Times New Roman" pitchFamily="18" charset="0"/>
                <a:ea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87824" y="3068960"/>
            <a:ext cx="3384376" cy="3384376"/>
          </a:xfrm>
          <a:prstGeom prst="rect">
            <a:avLst/>
          </a:prstGeom>
        </p:spPr>
      </p:pic>
    </p:spTree>
    <p:extLst>
      <p:ext uri="{BB962C8B-B14F-4D97-AF65-F5344CB8AC3E}">
        <p14:creationId xmlns:p14="http://schemas.microsoft.com/office/powerpoint/2010/main" xmlns="" val="1169980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14282" y="2826127"/>
            <a:ext cx="8568952"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650875" algn="l"/>
                <a:tab pos="1300163" algn="l"/>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3</a:t>
            </a:fld>
            <a:endParaRPr lang="ru-RU"/>
          </a:p>
        </p:txBody>
      </p:sp>
      <p:sp>
        <p:nvSpPr>
          <p:cNvPr id="4" name="Прямоугольник 3"/>
          <p:cNvSpPr/>
          <p:nvPr/>
        </p:nvSpPr>
        <p:spPr>
          <a:xfrm>
            <a:off x="535753" y="0"/>
            <a:ext cx="8072494" cy="492443"/>
          </a:xfrm>
          <a:prstGeom prst="rect">
            <a:avLst/>
          </a:prstGeom>
        </p:spPr>
        <p:txBody>
          <a:bodyPr wrap="square">
            <a:spAutoFit/>
          </a:bodyPr>
          <a:lstStyle/>
          <a:p>
            <a:pPr algn="ctr"/>
            <a:r>
              <a:rPr lang="ru-RU" altLang="ru-RU" sz="2600" b="1" cap="all" dirty="0" smtClean="0">
                <a:latin typeface="Times New Roman" pitchFamily="18" charset="0"/>
                <a:cs typeface="Times New Roman" pitchFamily="18" charset="0"/>
              </a:rPr>
              <a:t>Содержание:</a:t>
            </a:r>
            <a:endParaRPr lang="ru-RU" sz="2600" cap="all" dirty="0"/>
          </a:p>
        </p:txBody>
      </p:sp>
      <p:sp>
        <p:nvSpPr>
          <p:cNvPr id="5" name="Прямоугольник 4"/>
          <p:cNvSpPr/>
          <p:nvPr/>
        </p:nvSpPr>
        <p:spPr>
          <a:xfrm>
            <a:off x="285720" y="404664"/>
            <a:ext cx="8572560" cy="7294305"/>
          </a:xfrm>
          <a:prstGeom prst="rect">
            <a:avLst/>
          </a:prstGeom>
        </p:spPr>
        <p:txBody>
          <a:bodyPr wrap="square">
            <a:spAutoFit/>
          </a:bodyPr>
          <a:lstStyle/>
          <a:p>
            <a:pPr algn="just">
              <a:defRPr/>
            </a:pPr>
            <a:r>
              <a:rPr lang="ru-RU" altLang="ru-RU" sz="1600" b="1" dirty="0" smtClean="0">
                <a:latin typeface="Times New Roman" pitchFamily="18" charset="0"/>
                <a:cs typeface="Times New Roman" pitchFamily="18" charset="0"/>
              </a:rPr>
              <a:t>ВВЕДЕНИЕ</a:t>
            </a:r>
          </a:p>
          <a:p>
            <a:pPr algn="just">
              <a:defRPr/>
            </a:pPr>
            <a:r>
              <a:rPr lang="ru-RU" altLang="ru-RU" sz="1600" b="1" cap="all" dirty="0" smtClean="0">
                <a:latin typeface="Times New Roman" pitchFamily="18" charset="0"/>
                <a:cs typeface="Times New Roman" pitchFamily="18" charset="0"/>
              </a:rPr>
              <a:t>РАЗДЕЛ 1 </a:t>
            </a:r>
            <a:r>
              <a:rPr lang="ru-RU" sz="1600" b="1" dirty="0" smtClean="0">
                <a:latin typeface="Times New Roman" pitchFamily="18" charset="0"/>
                <a:cs typeface="Times New Roman" pitchFamily="18" charset="0"/>
              </a:rPr>
              <a:t>ОСНОВЫ МЕТОДОЛОГИИ</a:t>
            </a:r>
            <a:endParaRPr lang="ru-RU" altLang="ru-RU" sz="1600" b="1" cap="all" dirty="0" smtClean="0">
              <a:latin typeface="Times New Roman" pitchFamily="18" charset="0"/>
              <a:cs typeface="Times New Roman" pitchFamily="18" charset="0"/>
            </a:endParaRPr>
          </a:p>
          <a:p>
            <a:pPr algn="just">
              <a:defRPr/>
            </a:pPr>
            <a:r>
              <a:rPr lang="ru-RU" altLang="ru-RU" b="1" dirty="0" smtClean="0">
                <a:latin typeface="Times New Roman" pitchFamily="18" charset="0"/>
                <a:cs typeface="Times New Roman" pitchFamily="18" charset="0"/>
              </a:rPr>
              <a:t>Тема 1 </a:t>
            </a:r>
            <a:r>
              <a:rPr lang="ru-RU" b="1" dirty="0" smtClean="0">
                <a:latin typeface="Times New Roman" pitchFamily="18" charset="0"/>
                <a:cs typeface="Times New Roman" pitchFamily="18" charset="0"/>
              </a:rPr>
              <a:t>Методология как наука о методе и методиках </a:t>
            </a:r>
            <a:endParaRPr lang="ru-RU" altLang="ru-RU" dirty="0" smtClean="0">
              <a:latin typeface="Times New Roman" pitchFamily="18" charset="0"/>
              <a:cs typeface="Times New Roman" pitchFamily="18" charset="0"/>
            </a:endParaRPr>
          </a:p>
          <a:p>
            <a:pPr algn="just">
              <a:defRPr/>
            </a:pPr>
            <a:r>
              <a:rPr lang="ru-RU" altLang="ru-RU" dirty="0" smtClean="0">
                <a:latin typeface="Times New Roman" pitchFamily="18" charset="0"/>
                <a:cs typeface="Times New Roman" pitchFamily="18" charset="0"/>
              </a:rPr>
              <a:t>К</a:t>
            </a:r>
            <a:r>
              <a:rPr lang="uk-UA" altLang="ru-RU" dirty="0" smtClean="0">
                <a:latin typeface="Times New Roman" pitchFamily="18" charset="0"/>
                <a:cs typeface="Times New Roman" pitchFamily="18" charset="0"/>
              </a:rPr>
              <a:t>онтрольные вопросы </a:t>
            </a:r>
            <a:r>
              <a:rPr lang="ru-RU" altLang="ru-RU" dirty="0" smtClean="0">
                <a:latin typeface="Times New Roman" pitchFamily="18" charset="0"/>
                <a:cs typeface="Times New Roman" pitchFamily="18" charset="0"/>
              </a:rPr>
              <a:t>к теме 1</a:t>
            </a:r>
          </a:p>
          <a:p>
            <a:pPr algn="just">
              <a:defRPr/>
            </a:pPr>
            <a:r>
              <a:rPr lang="ru-RU" altLang="ru-RU" b="1" dirty="0" smtClean="0">
                <a:latin typeface="Times New Roman" pitchFamily="18" charset="0"/>
                <a:cs typeface="Times New Roman" pitchFamily="18" charset="0"/>
              </a:rPr>
              <a:t>Тема 2 </a:t>
            </a:r>
            <a:r>
              <a:rPr lang="ru-RU" b="1" dirty="0" smtClean="0">
                <a:latin typeface="Times New Roman" pitchFamily="18" charset="0"/>
                <a:cs typeface="Times New Roman" pitchFamily="18" charset="0"/>
              </a:rPr>
              <a:t>Методология исследования</a:t>
            </a:r>
            <a:endParaRPr lang="ru-RU" altLang="ru-RU" dirty="0" smtClean="0">
              <a:latin typeface="Times New Roman" pitchFamily="18" charset="0"/>
              <a:cs typeface="Times New Roman" pitchFamily="18" charset="0"/>
            </a:endParaRPr>
          </a:p>
          <a:p>
            <a:pPr algn="just">
              <a:defRPr/>
            </a:pPr>
            <a:r>
              <a:rPr lang="ru-RU" altLang="ru-RU" dirty="0" smtClean="0">
                <a:latin typeface="Times New Roman" pitchFamily="18" charset="0"/>
                <a:cs typeface="Times New Roman" pitchFamily="18" charset="0"/>
              </a:rPr>
              <a:t>К</a:t>
            </a:r>
            <a:r>
              <a:rPr lang="uk-UA" altLang="ru-RU" dirty="0" smtClean="0">
                <a:latin typeface="Times New Roman" pitchFamily="18" charset="0"/>
                <a:cs typeface="Times New Roman" pitchFamily="18" charset="0"/>
              </a:rPr>
              <a:t>онтрольные вопросы </a:t>
            </a:r>
            <a:r>
              <a:rPr lang="ru-RU" altLang="ru-RU" dirty="0" smtClean="0">
                <a:latin typeface="Times New Roman" pitchFamily="18" charset="0"/>
                <a:cs typeface="Times New Roman" pitchFamily="18" charset="0"/>
              </a:rPr>
              <a:t>к теме 2</a:t>
            </a:r>
            <a:endParaRPr lang="ru-RU" altLang="ru-RU" b="1" dirty="0" smtClean="0">
              <a:latin typeface="Times New Roman" pitchFamily="18" charset="0"/>
              <a:cs typeface="Times New Roman" pitchFamily="18" charset="0"/>
            </a:endParaRPr>
          </a:p>
          <a:p>
            <a:pPr algn="just">
              <a:defRPr/>
            </a:pPr>
            <a:r>
              <a:rPr lang="ru-RU" b="1" dirty="0" smtClean="0">
                <a:latin typeface="Times New Roman" pitchFamily="18" charset="0"/>
                <a:cs typeface="Times New Roman" pitchFamily="18" charset="0"/>
              </a:rPr>
              <a:t>Тема 3 Парадигмы менеджмента </a:t>
            </a:r>
            <a:endParaRPr lang="ru-RU" altLang="ru-RU" dirty="0" smtClean="0">
              <a:latin typeface="Times New Roman" pitchFamily="18" charset="0"/>
              <a:cs typeface="Times New Roman" pitchFamily="18" charset="0"/>
            </a:endParaRPr>
          </a:p>
          <a:p>
            <a:pPr algn="just">
              <a:defRPr/>
            </a:pPr>
            <a:r>
              <a:rPr lang="ru-RU" altLang="ru-RU" dirty="0" smtClean="0">
                <a:latin typeface="Times New Roman" pitchFamily="18" charset="0"/>
                <a:cs typeface="Times New Roman" pitchFamily="18" charset="0"/>
              </a:rPr>
              <a:t>К</a:t>
            </a:r>
            <a:r>
              <a:rPr lang="uk-UA" altLang="ru-RU" dirty="0" smtClean="0">
                <a:latin typeface="Times New Roman" pitchFamily="18" charset="0"/>
                <a:cs typeface="Times New Roman" pitchFamily="18" charset="0"/>
              </a:rPr>
              <a:t>онтрольные вопросы </a:t>
            </a:r>
            <a:r>
              <a:rPr lang="ru-RU" altLang="ru-RU" dirty="0" smtClean="0">
                <a:latin typeface="Times New Roman" pitchFamily="18" charset="0"/>
                <a:cs typeface="Times New Roman" pitchFamily="18" charset="0"/>
              </a:rPr>
              <a:t>к теме 3</a:t>
            </a:r>
            <a:endParaRPr lang="ru-RU" dirty="0" smtClean="0">
              <a:latin typeface="Times New Roman" pitchFamily="18" charset="0"/>
              <a:cs typeface="Times New Roman" pitchFamily="18" charset="0"/>
            </a:endParaRPr>
          </a:p>
          <a:p>
            <a:pPr algn="just">
              <a:defRPr/>
            </a:pPr>
            <a:r>
              <a:rPr lang="ru-RU" sz="1600" b="1" dirty="0" smtClean="0">
                <a:latin typeface="Times New Roman" pitchFamily="18" charset="0"/>
                <a:cs typeface="Times New Roman" pitchFamily="18" charset="0"/>
              </a:rPr>
              <a:t>РАЗДЕЛ 2 ОСНОВЫ НАУКИ МЕНЕДЖМЕНТА </a:t>
            </a:r>
            <a:endParaRPr lang="ru-RU" sz="1600" b="1" cap="all" dirty="0" smtClean="0">
              <a:latin typeface="Times New Roman" pitchFamily="18" charset="0"/>
              <a:cs typeface="Times New Roman" pitchFamily="18" charset="0"/>
            </a:endParaRPr>
          </a:p>
          <a:p>
            <a:pPr algn="just">
              <a:defRPr/>
            </a:pPr>
            <a:r>
              <a:rPr lang="uk-UA" b="1" dirty="0" smtClean="0">
                <a:latin typeface="Times New Roman" pitchFamily="18" charset="0"/>
                <a:cs typeface="Times New Roman" pitchFamily="18" charset="0"/>
              </a:rPr>
              <a:t>Тема 4 </a:t>
            </a:r>
            <a:r>
              <a:rPr lang="ru-RU" b="1" dirty="0" smtClean="0">
                <a:latin typeface="Times New Roman" pitchFamily="18" charset="0"/>
                <a:cs typeface="Times New Roman" pitchFamily="18" charset="0"/>
              </a:rPr>
              <a:t>Теории  менеджмента</a:t>
            </a:r>
            <a:endParaRPr lang="ru-RU" altLang="ru-RU" dirty="0" smtClean="0">
              <a:latin typeface="Times New Roman" pitchFamily="18" charset="0"/>
              <a:cs typeface="Times New Roman" pitchFamily="18" charset="0"/>
            </a:endParaRPr>
          </a:p>
          <a:p>
            <a:pPr algn="just">
              <a:defRPr/>
            </a:pPr>
            <a:r>
              <a:rPr lang="ru-RU" altLang="ru-RU" dirty="0" smtClean="0">
                <a:latin typeface="Times New Roman" pitchFamily="18" charset="0"/>
                <a:cs typeface="Times New Roman" pitchFamily="18" charset="0"/>
              </a:rPr>
              <a:t>К</a:t>
            </a:r>
            <a:r>
              <a:rPr lang="uk-UA" altLang="ru-RU" dirty="0" smtClean="0">
                <a:latin typeface="Times New Roman" pitchFamily="18" charset="0"/>
                <a:cs typeface="Times New Roman" pitchFamily="18" charset="0"/>
              </a:rPr>
              <a:t>онтрольные вопросы </a:t>
            </a:r>
            <a:r>
              <a:rPr lang="ru-RU" altLang="ru-RU" dirty="0" smtClean="0">
                <a:latin typeface="Times New Roman" pitchFamily="18" charset="0"/>
                <a:cs typeface="Times New Roman" pitchFamily="18" charset="0"/>
              </a:rPr>
              <a:t>к теме 4</a:t>
            </a:r>
            <a:endParaRPr lang="ru-RU" dirty="0" smtClean="0">
              <a:latin typeface="Times New Roman" pitchFamily="18" charset="0"/>
              <a:cs typeface="Times New Roman" pitchFamily="18" charset="0"/>
            </a:endParaRPr>
          </a:p>
          <a:p>
            <a:pPr algn="just">
              <a:defRPr/>
            </a:pPr>
            <a:r>
              <a:rPr lang="uk-UA" b="1" dirty="0" smtClean="0">
                <a:latin typeface="Times New Roman" pitchFamily="18" charset="0"/>
                <a:cs typeface="Times New Roman" pitchFamily="18" charset="0"/>
              </a:rPr>
              <a:t>Тема 5 </a:t>
            </a:r>
            <a:r>
              <a:rPr lang="ru-RU" b="1" dirty="0" smtClean="0">
                <a:latin typeface="Times New Roman" pitchFamily="18" charset="0"/>
                <a:cs typeface="Times New Roman" pitchFamily="18" charset="0"/>
              </a:rPr>
              <a:t>Социально-философские теории менеджмента</a:t>
            </a:r>
            <a:endParaRPr lang="ru-RU" altLang="ru-RU" dirty="0" smtClean="0">
              <a:latin typeface="Times New Roman" pitchFamily="18" charset="0"/>
              <a:cs typeface="Times New Roman" pitchFamily="18" charset="0"/>
            </a:endParaRPr>
          </a:p>
          <a:p>
            <a:pPr algn="just">
              <a:defRPr/>
            </a:pPr>
            <a:r>
              <a:rPr lang="ru-RU" altLang="ru-RU" dirty="0" smtClean="0">
                <a:latin typeface="Times New Roman" pitchFamily="18" charset="0"/>
                <a:cs typeface="Times New Roman" pitchFamily="18" charset="0"/>
              </a:rPr>
              <a:t>К</a:t>
            </a:r>
            <a:r>
              <a:rPr lang="uk-UA" altLang="ru-RU" dirty="0" smtClean="0">
                <a:latin typeface="Times New Roman" pitchFamily="18" charset="0"/>
                <a:cs typeface="Times New Roman" pitchFamily="18" charset="0"/>
              </a:rPr>
              <a:t>онтрольные вопросы</a:t>
            </a:r>
            <a:r>
              <a:rPr lang="ru-RU" altLang="ru-RU" dirty="0" smtClean="0">
                <a:latin typeface="Times New Roman" pitchFamily="18" charset="0"/>
                <a:cs typeface="Times New Roman" pitchFamily="18" charset="0"/>
              </a:rPr>
              <a:t> к теме 5</a:t>
            </a:r>
            <a:endParaRPr lang="ru-RU" dirty="0" smtClean="0">
              <a:latin typeface="Times New Roman" pitchFamily="18" charset="0"/>
              <a:cs typeface="Times New Roman" pitchFamily="18" charset="0"/>
            </a:endParaRPr>
          </a:p>
          <a:p>
            <a:pPr algn="just">
              <a:defRPr/>
            </a:pPr>
            <a:r>
              <a:rPr lang="ru-RU" b="1" dirty="0" smtClean="0">
                <a:latin typeface="Times New Roman" pitchFamily="18" charset="0"/>
                <a:cs typeface="Times New Roman" pitchFamily="18" charset="0"/>
              </a:rPr>
              <a:t>Тема 6 </a:t>
            </a:r>
            <a:r>
              <a:rPr lang="uk-UA" b="1" dirty="0" smtClean="0">
                <a:latin typeface="Times New Roman" pitchFamily="18" charset="0"/>
                <a:cs typeface="Times New Roman" pitchFamily="18" charset="0"/>
              </a:rPr>
              <a:t>Становление н</a:t>
            </a:r>
            <a:r>
              <a:rPr lang="ru-RU" b="1" dirty="0" err="1" smtClean="0">
                <a:latin typeface="Times New Roman" pitchFamily="18" charset="0"/>
                <a:cs typeface="Times New Roman" pitchFamily="18" charset="0"/>
              </a:rPr>
              <a:t>аук</a:t>
            </a:r>
            <a:r>
              <a:rPr lang="uk-UA" b="1" dirty="0" smtClean="0">
                <a:latin typeface="Times New Roman" pitchFamily="18" charset="0"/>
                <a:cs typeface="Times New Roman" pitchFamily="18" charset="0"/>
              </a:rPr>
              <a:t>и</a:t>
            </a:r>
            <a:r>
              <a:rPr lang="ru-RU" b="1" dirty="0" smtClean="0">
                <a:latin typeface="Times New Roman" pitchFamily="18" charset="0"/>
                <a:cs typeface="Times New Roman" pitchFamily="18" charset="0"/>
              </a:rPr>
              <a:t> менеджмента</a:t>
            </a:r>
            <a:endParaRPr lang="ru-RU" altLang="ru-RU" dirty="0" smtClean="0">
              <a:latin typeface="Times New Roman" pitchFamily="18" charset="0"/>
              <a:cs typeface="Times New Roman" pitchFamily="18" charset="0"/>
            </a:endParaRPr>
          </a:p>
          <a:p>
            <a:pPr algn="just">
              <a:defRPr/>
            </a:pPr>
            <a:r>
              <a:rPr lang="ru-RU" altLang="ru-RU" dirty="0" smtClean="0">
                <a:latin typeface="Times New Roman" pitchFamily="18" charset="0"/>
                <a:cs typeface="Times New Roman" pitchFamily="18" charset="0"/>
              </a:rPr>
              <a:t>К</a:t>
            </a:r>
            <a:r>
              <a:rPr lang="uk-UA" altLang="ru-RU" dirty="0" smtClean="0">
                <a:latin typeface="Times New Roman" pitchFamily="18" charset="0"/>
                <a:cs typeface="Times New Roman" pitchFamily="18" charset="0"/>
              </a:rPr>
              <a:t>онтрольные вопросы </a:t>
            </a:r>
            <a:r>
              <a:rPr lang="ru-RU" altLang="ru-RU" dirty="0" smtClean="0">
                <a:latin typeface="Times New Roman" pitchFamily="18" charset="0"/>
                <a:cs typeface="Times New Roman" pitchFamily="18" charset="0"/>
              </a:rPr>
              <a:t>к теме 6</a:t>
            </a:r>
          </a:p>
          <a:p>
            <a:pPr algn="just">
              <a:defRPr/>
            </a:pPr>
            <a:r>
              <a:rPr lang="ru-RU" sz="1600" b="1" dirty="0">
                <a:latin typeface="Times New Roman" pitchFamily="18" charset="0"/>
                <a:cs typeface="Times New Roman" pitchFamily="18" charset="0"/>
              </a:rPr>
              <a:t>РАЗДЕЛ 3 ОСНОВЫ ПРАКТИКИ МЕНЕДЖМЕНТА</a:t>
            </a:r>
            <a:endParaRPr lang="ru-RU" sz="1600" b="1" cap="all" dirty="0">
              <a:latin typeface="Times New Roman" pitchFamily="18" charset="0"/>
              <a:cs typeface="Times New Roman" pitchFamily="18" charset="0"/>
            </a:endParaRPr>
          </a:p>
          <a:p>
            <a:pPr algn="just">
              <a:defRPr/>
            </a:pPr>
            <a:r>
              <a:rPr lang="uk-UA" b="1" dirty="0">
                <a:latin typeface="Times New Roman" pitchFamily="18" charset="0"/>
                <a:cs typeface="Times New Roman" pitchFamily="18" charset="0"/>
              </a:rPr>
              <a:t>Тема 7 </a:t>
            </a:r>
            <a:r>
              <a:rPr lang="ru-RU" b="1" dirty="0">
                <a:latin typeface="Times New Roman" pitchFamily="18" charset="0"/>
                <a:cs typeface="Times New Roman" pitchFamily="18" charset="0"/>
              </a:rPr>
              <a:t>Планирование  и отбор  персонала </a:t>
            </a:r>
            <a:endParaRPr lang="ru-RU" altLang="ru-RU" dirty="0">
              <a:latin typeface="Times New Roman" pitchFamily="18" charset="0"/>
              <a:cs typeface="Times New Roman" pitchFamily="18" charset="0"/>
            </a:endParaRPr>
          </a:p>
          <a:p>
            <a:pPr algn="just">
              <a:defRPr/>
            </a:pPr>
            <a:r>
              <a:rPr lang="ru-RU" altLang="ru-RU" dirty="0">
                <a:latin typeface="Times New Roman" pitchFamily="18" charset="0"/>
                <a:cs typeface="Times New Roman" pitchFamily="18" charset="0"/>
              </a:rPr>
              <a:t>К</a:t>
            </a:r>
            <a:r>
              <a:rPr lang="uk-UA" altLang="ru-RU" dirty="0" err="1">
                <a:latin typeface="Times New Roman" pitchFamily="18" charset="0"/>
                <a:cs typeface="Times New Roman" pitchFamily="18" charset="0"/>
              </a:rPr>
              <a:t>онтрольные</a:t>
            </a:r>
            <a:r>
              <a:rPr lang="uk-UA" altLang="ru-RU" dirty="0">
                <a:latin typeface="Times New Roman" pitchFamily="18" charset="0"/>
                <a:cs typeface="Times New Roman" pitchFamily="18" charset="0"/>
              </a:rPr>
              <a:t> </a:t>
            </a:r>
            <a:r>
              <a:rPr lang="uk-UA" altLang="ru-RU" dirty="0" err="1">
                <a:latin typeface="Times New Roman" pitchFamily="18" charset="0"/>
                <a:cs typeface="Times New Roman" pitchFamily="18" charset="0"/>
              </a:rPr>
              <a:t>вопросы</a:t>
            </a:r>
            <a:r>
              <a:rPr lang="uk-UA" altLang="ru-RU" dirty="0">
                <a:latin typeface="Times New Roman" pitchFamily="18" charset="0"/>
                <a:cs typeface="Times New Roman" pitchFamily="18" charset="0"/>
              </a:rPr>
              <a:t> </a:t>
            </a:r>
            <a:r>
              <a:rPr lang="ru-RU" altLang="ru-RU" dirty="0">
                <a:latin typeface="Times New Roman" pitchFamily="18" charset="0"/>
                <a:cs typeface="Times New Roman" pitchFamily="18" charset="0"/>
              </a:rPr>
              <a:t>к теме 7</a:t>
            </a:r>
            <a:endParaRPr lang="ru-RU" dirty="0">
              <a:latin typeface="Times New Roman" pitchFamily="18" charset="0"/>
              <a:cs typeface="Times New Roman" pitchFamily="18" charset="0"/>
            </a:endParaRPr>
          </a:p>
          <a:p>
            <a:pPr algn="just">
              <a:defRPr/>
            </a:pPr>
            <a:r>
              <a:rPr lang="uk-UA" b="1" dirty="0">
                <a:latin typeface="Times New Roman" pitchFamily="18" charset="0"/>
                <a:cs typeface="Times New Roman" pitchFamily="18" charset="0"/>
              </a:rPr>
              <a:t>Тема 8 </a:t>
            </a:r>
            <a:r>
              <a:rPr lang="ru-RU" b="1" dirty="0">
                <a:latin typeface="Times New Roman" pitchFamily="18" charset="0"/>
                <a:cs typeface="Times New Roman" pitchFamily="18" charset="0"/>
              </a:rPr>
              <a:t>Управление качеством персонала </a:t>
            </a:r>
            <a:endParaRPr lang="ru-RU" altLang="ru-RU" dirty="0">
              <a:latin typeface="Times New Roman" pitchFamily="18" charset="0"/>
              <a:cs typeface="Times New Roman" pitchFamily="18" charset="0"/>
            </a:endParaRPr>
          </a:p>
          <a:p>
            <a:pPr algn="just">
              <a:defRPr/>
            </a:pPr>
            <a:r>
              <a:rPr lang="ru-RU" altLang="ru-RU" dirty="0">
                <a:latin typeface="Times New Roman" pitchFamily="18" charset="0"/>
                <a:cs typeface="Times New Roman" pitchFamily="18" charset="0"/>
              </a:rPr>
              <a:t>К</a:t>
            </a:r>
            <a:r>
              <a:rPr lang="uk-UA" altLang="ru-RU" dirty="0" err="1">
                <a:latin typeface="Times New Roman" pitchFamily="18" charset="0"/>
                <a:cs typeface="Times New Roman" pitchFamily="18" charset="0"/>
              </a:rPr>
              <a:t>онтрольные</a:t>
            </a:r>
            <a:r>
              <a:rPr lang="uk-UA" altLang="ru-RU" dirty="0">
                <a:latin typeface="Times New Roman" pitchFamily="18" charset="0"/>
                <a:cs typeface="Times New Roman" pitchFamily="18" charset="0"/>
              </a:rPr>
              <a:t> </a:t>
            </a:r>
            <a:r>
              <a:rPr lang="uk-UA" altLang="ru-RU" dirty="0" err="1">
                <a:latin typeface="Times New Roman" pitchFamily="18" charset="0"/>
                <a:cs typeface="Times New Roman" pitchFamily="18" charset="0"/>
              </a:rPr>
              <a:t>вопросы</a:t>
            </a:r>
            <a:r>
              <a:rPr lang="ru-RU" altLang="ru-RU" dirty="0">
                <a:latin typeface="Times New Roman" pitchFamily="18" charset="0"/>
                <a:cs typeface="Times New Roman" pitchFamily="18" charset="0"/>
              </a:rPr>
              <a:t> к теме 8</a:t>
            </a:r>
            <a:endParaRPr lang="ru-RU" dirty="0">
              <a:latin typeface="Times New Roman" pitchFamily="18" charset="0"/>
              <a:cs typeface="Times New Roman" pitchFamily="18" charset="0"/>
            </a:endParaRPr>
          </a:p>
          <a:p>
            <a:pPr algn="just">
              <a:defRPr/>
            </a:pPr>
            <a:r>
              <a:rPr lang="ru-RU" b="1" dirty="0">
                <a:latin typeface="Times New Roman" pitchFamily="18" charset="0"/>
                <a:cs typeface="Times New Roman" pitchFamily="18" charset="0"/>
              </a:rPr>
              <a:t>Тема 9 Основы практики предпринимательства</a:t>
            </a:r>
            <a:endParaRPr lang="ru-RU" altLang="ru-RU" dirty="0">
              <a:latin typeface="Times New Roman" pitchFamily="18" charset="0"/>
              <a:cs typeface="Times New Roman" pitchFamily="18" charset="0"/>
            </a:endParaRPr>
          </a:p>
          <a:p>
            <a:pPr algn="just">
              <a:defRPr/>
            </a:pPr>
            <a:r>
              <a:rPr lang="ru-RU" altLang="ru-RU" dirty="0">
                <a:latin typeface="Times New Roman" pitchFamily="18" charset="0"/>
                <a:cs typeface="Times New Roman" pitchFamily="18" charset="0"/>
              </a:rPr>
              <a:t>К</a:t>
            </a:r>
            <a:r>
              <a:rPr lang="uk-UA" altLang="ru-RU" dirty="0" err="1">
                <a:latin typeface="Times New Roman" pitchFamily="18" charset="0"/>
                <a:cs typeface="Times New Roman" pitchFamily="18" charset="0"/>
              </a:rPr>
              <a:t>онтрольные</a:t>
            </a:r>
            <a:r>
              <a:rPr lang="uk-UA" altLang="ru-RU" dirty="0">
                <a:latin typeface="Times New Roman" pitchFamily="18" charset="0"/>
                <a:cs typeface="Times New Roman" pitchFamily="18" charset="0"/>
              </a:rPr>
              <a:t> </a:t>
            </a:r>
            <a:r>
              <a:rPr lang="uk-UA" altLang="ru-RU" dirty="0" err="1">
                <a:latin typeface="Times New Roman" pitchFamily="18" charset="0"/>
                <a:cs typeface="Times New Roman" pitchFamily="18" charset="0"/>
              </a:rPr>
              <a:t>вопросы</a:t>
            </a:r>
            <a:r>
              <a:rPr lang="uk-UA" altLang="ru-RU" dirty="0">
                <a:latin typeface="Times New Roman" pitchFamily="18" charset="0"/>
                <a:cs typeface="Times New Roman" pitchFamily="18" charset="0"/>
              </a:rPr>
              <a:t> </a:t>
            </a:r>
            <a:r>
              <a:rPr lang="ru-RU" altLang="ru-RU" dirty="0">
                <a:latin typeface="Times New Roman" pitchFamily="18" charset="0"/>
                <a:cs typeface="Times New Roman" pitchFamily="18" charset="0"/>
              </a:rPr>
              <a:t>к теме 9</a:t>
            </a:r>
          </a:p>
          <a:p>
            <a:pPr algn="just">
              <a:defRPr/>
            </a:pPr>
            <a:r>
              <a:rPr lang="ru-RU" altLang="ru-RU" sz="1600" b="1" dirty="0">
                <a:latin typeface="Times New Roman" pitchFamily="18" charset="0"/>
                <a:cs typeface="Times New Roman" pitchFamily="18" charset="0"/>
              </a:rPr>
              <a:t>ЗАКЛЮЧЕНИЕ</a:t>
            </a:r>
          </a:p>
          <a:p>
            <a:pPr algn="just">
              <a:defRPr/>
            </a:pPr>
            <a:r>
              <a:rPr lang="ru-RU" sz="1600" b="1" cap="all" dirty="0">
                <a:latin typeface="Times New Roman" pitchFamily="18" charset="0"/>
                <a:cs typeface="Times New Roman" pitchFamily="18" charset="0"/>
              </a:rPr>
              <a:t>ЛИТЕРАТУРА</a:t>
            </a:r>
          </a:p>
          <a:p>
            <a:pPr algn="just">
              <a:defRPr/>
            </a:pPr>
            <a:endParaRPr lang="ru-RU" altLang="ru-RU" dirty="0" smtClean="0">
              <a:latin typeface="Times New Roman" pitchFamily="18" charset="0"/>
              <a:cs typeface="Times New Roman" pitchFamily="18" charset="0"/>
            </a:endParaRPr>
          </a:p>
          <a:p>
            <a:pPr algn="just">
              <a:defRPr/>
            </a:pP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725C68B6-61C2-468F-89AB-4B9F7531AA68}" type="slidenum">
              <a:rPr lang="ru-RU" smtClean="0"/>
              <a:pPr/>
              <a:t>30</a:t>
            </a:fld>
            <a:endParaRPr lang="ru-RU"/>
          </a:p>
        </p:txBody>
      </p:sp>
      <p:pic>
        <p:nvPicPr>
          <p:cNvPr id="4" name="Рисунок 1"/>
          <p:cNvPicPr>
            <a:picLocks noChangeAspect="1"/>
          </p:cNvPicPr>
          <p:nvPr/>
        </p:nvPicPr>
        <p:blipFill>
          <a:blip r:embed="rId2"/>
          <a:stretch>
            <a:fillRect/>
          </a:stretch>
        </p:blipFill>
        <p:spPr bwMode="auto">
          <a:xfrm flipV="1">
            <a:off x="1475656" y="6381328"/>
            <a:ext cx="232877" cy="216000"/>
          </a:xfrm>
          <a:prstGeom prst="rect">
            <a:avLst/>
          </a:prstGeom>
          <a:noFill/>
          <a:ln w="9525">
            <a:noFill/>
            <a:miter lim="800000"/>
            <a:headEnd/>
            <a:tailEnd/>
          </a:ln>
        </p:spPr>
      </p:pic>
      <p:sp>
        <p:nvSpPr>
          <p:cNvPr id="2" name="Прямоугольник 1"/>
          <p:cNvSpPr/>
          <p:nvPr/>
        </p:nvSpPr>
        <p:spPr>
          <a:xfrm>
            <a:off x="467544" y="1700808"/>
            <a:ext cx="7632848" cy="5940088"/>
          </a:xfrm>
          <a:prstGeom prst="rect">
            <a:avLst/>
          </a:prstGeom>
        </p:spPr>
        <p:txBody>
          <a:bodyPr wrap="square">
            <a:spAutoFit/>
          </a:bodyPr>
          <a:lstStyle/>
          <a:p>
            <a:pPr lvl="0" algn="ctr" eaLnBrk="0" fontAlgn="base" hangingPunct="0">
              <a:spcBef>
                <a:spcPct val="0"/>
              </a:spcBef>
              <a:spcAft>
                <a:spcPct val="0"/>
              </a:spcAft>
              <a:tabLst>
                <a:tab pos="3419475" algn="ctr"/>
              </a:tabLst>
            </a:pPr>
            <a:r>
              <a:rPr lang="ru-RU" b="1" dirty="0" smtClean="0">
                <a:latin typeface="Times New Roman" pitchFamily="18" charset="0"/>
                <a:ea typeface="Times New Roman" pitchFamily="18" charset="0"/>
                <a:cs typeface="Times New Roman" pitchFamily="18" charset="0"/>
              </a:rPr>
              <a:t>      </a:t>
            </a:r>
            <a:r>
              <a:rPr lang="en-US" b="1" dirty="0" smtClean="0">
                <a:latin typeface="Times New Roman" pitchFamily="18" charset="0"/>
                <a:ea typeface="Times New Roman" pitchFamily="18" charset="0"/>
                <a:cs typeface="Times New Roman" pitchFamily="18" charset="0"/>
              </a:rPr>
              <a:t> </a:t>
            </a:r>
            <a:r>
              <a:rPr lang="ru-RU" b="1" dirty="0">
                <a:latin typeface="Times New Roman" pitchFamily="18" charset="0"/>
                <a:ea typeface="Times New Roman" pitchFamily="18" charset="0"/>
                <a:cs typeface="Times New Roman" pitchFamily="18" charset="0"/>
              </a:rPr>
              <a:t>Содержание</a:t>
            </a:r>
            <a:r>
              <a:rPr lang="ru-RU" b="1" dirty="0" smtClean="0">
                <a:latin typeface="Times New Roman" pitchFamily="18" charset="0"/>
                <a:ea typeface="Times New Roman" pitchFamily="18" charset="0"/>
                <a:cs typeface="Times New Roman" pitchFamily="18" charset="0"/>
              </a:rPr>
              <a:t>:</a:t>
            </a:r>
          </a:p>
          <a:p>
            <a:pPr lvl="0" algn="ctr" eaLnBrk="0" fontAlgn="base" hangingPunct="0">
              <a:spcBef>
                <a:spcPct val="0"/>
              </a:spcBef>
              <a:spcAft>
                <a:spcPct val="0"/>
              </a:spcAft>
              <a:tabLst>
                <a:tab pos="3419475" algn="ctr"/>
              </a:tabLst>
            </a:pPr>
            <a:endParaRPr lang="ru-RU" dirty="0">
              <a:latin typeface="Times New Roman" pitchFamily="18" charset="0"/>
              <a:cs typeface="Times New Roman" pitchFamily="18" charset="0"/>
            </a:endParaRPr>
          </a:p>
          <a:p>
            <a:pPr lvl="0" indent="446088" algn="just" eaLnBrk="0" fontAlgn="base" hangingPunct="0">
              <a:spcBef>
                <a:spcPct val="0"/>
              </a:spcBef>
              <a:spcAft>
                <a:spcPct val="0"/>
              </a:spcAft>
              <a:tabLst>
                <a:tab pos="3419475" algn="ctr"/>
              </a:tabLst>
            </a:pPr>
            <a:r>
              <a:rPr lang="ru-RU" b="1" dirty="0">
                <a:latin typeface="Times New Roman" pitchFamily="18" charset="0"/>
                <a:ea typeface="Times New Roman" pitchFamily="18" charset="0"/>
                <a:cs typeface="Times New Roman" pitchFamily="18" charset="0"/>
              </a:rPr>
              <a:t>Тема </a:t>
            </a:r>
            <a:r>
              <a:rPr lang="ru-RU" b="1" dirty="0" smtClean="0">
                <a:latin typeface="Times New Roman" pitchFamily="18" charset="0"/>
                <a:ea typeface="Times New Roman" pitchFamily="18" charset="0"/>
                <a:cs typeface="Times New Roman" pitchFamily="18" charset="0"/>
              </a:rPr>
              <a:t>7 </a:t>
            </a:r>
            <a:r>
              <a:rPr lang="ru-RU" b="1" dirty="0">
                <a:latin typeface="Times New Roman" pitchFamily="18" charset="0"/>
                <a:ea typeface="Times New Roman" pitchFamily="18" charset="0"/>
                <a:cs typeface="Times New Roman" pitchFamily="18" charset="0"/>
              </a:rPr>
              <a:t>Планирование  и отбор  персонала </a:t>
            </a:r>
            <a:endParaRPr lang="ru-RU" b="1" dirty="0" smtClean="0">
              <a:latin typeface="Times New Roman" pitchFamily="18" charset="0"/>
              <a:ea typeface="Times New Roman" pitchFamily="18" charset="0"/>
              <a:cs typeface="Times New Roman" pitchFamily="18" charset="0"/>
            </a:endParaRPr>
          </a:p>
          <a:p>
            <a:pPr indent="446088" algn="just" eaLnBrk="0" fontAlgn="base" hangingPunct="0">
              <a:spcBef>
                <a:spcPct val="0"/>
              </a:spcBef>
              <a:spcAft>
                <a:spcPct val="0"/>
              </a:spcAft>
              <a:tabLst>
                <a:tab pos="3419475" algn="ctr"/>
              </a:tabLst>
            </a:pPr>
            <a:r>
              <a:rPr lang="ru-RU" sz="1400" dirty="0" smtClean="0">
                <a:latin typeface="Times New Roman" pitchFamily="18" charset="0"/>
                <a:ea typeface="Times New Roman" pitchFamily="18" charset="0"/>
                <a:cs typeface="Times New Roman" pitchFamily="18" charset="0"/>
              </a:rPr>
              <a:t>7.1 </a:t>
            </a:r>
            <a:r>
              <a:rPr lang="ru-RU" sz="1400" dirty="0">
                <a:latin typeface="Times New Roman" pitchFamily="18" charset="0"/>
                <a:ea typeface="Times New Roman" pitchFamily="18" charset="0"/>
                <a:cs typeface="Times New Roman" pitchFamily="18" charset="0"/>
              </a:rPr>
              <a:t>Планирование </a:t>
            </a:r>
            <a:r>
              <a:rPr lang="ru-RU" sz="1400" dirty="0" smtClean="0">
                <a:latin typeface="Times New Roman" pitchFamily="18" charset="0"/>
                <a:ea typeface="Times New Roman" pitchFamily="18" charset="0"/>
                <a:cs typeface="Times New Roman" pitchFamily="18" charset="0"/>
              </a:rPr>
              <a:t>персонала</a:t>
            </a:r>
          </a:p>
          <a:p>
            <a:pPr lvl="0" indent="446088" algn="just" eaLnBrk="0" fontAlgn="base" hangingPunct="0">
              <a:spcBef>
                <a:spcPct val="0"/>
              </a:spcBef>
              <a:spcAft>
                <a:spcPct val="0"/>
              </a:spcAft>
              <a:tabLst>
                <a:tab pos="3419475" algn="ctr"/>
              </a:tabLst>
            </a:pPr>
            <a:r>
              <a:rPr lang="ru-RU" sz="1400" dirty="0" smtClean="0">
                <a:latin typeface="Times New Roman" pitchFamily="18" charset="0"/>
                <a:ea typeface="Times New Roman" pitchFamily="18" charset="0"/>
                <a:cs typeface="Times New Roman" pitchFamily="18" charset="0"/>
              </a:rPr>
              <a:t>7.2 Отбор персонала</a:t>
            </a:r>
          </a:p>
          <a:p>
            <a:pPr indent="446088" algn="just" eaLnBrk="0" fontAlgn="base" hangingPunct="0">
              <a:spcBef>
                <a:spcPct val="0"/>
              </a:spcBef>
              <a:spcAft>
                <a:spcPct val="0"/>
              </a:spcAft>
              <a:tabLst>
                <a:tab pos="3419475" algn="ctr"/>
              </a:tabLst>
            </a:pPr>
            <a:r>
              <a:rPr lang="ru-RU" sz="1400" dirty="0" smtClean="0">
                <a:latin typeface="Times New Roman" pitchFamily="18" charset="0"/>
                <a:ea typeface="Times New Roman" pitchFamily="18" charset="0"/>
                <a:cs typeface="Times New Roman" pitchFamily="18" charset="0"/>
              </a:rPr>
              <a:t>7.3 Методики </a:t>
            </a:r>
            <a:r>
              <a:rPr lang="ru-RU" sz="1400" dirty="0">
                <a:latin typeface="Times New Roman" pitchFamily="18" charset="0"/>
                <a:ea typeface="Times New Roman" pitchFamily="18" charset="0"/>
                <a:cs typeface="Times New Roman" pitchFamily="18" charset="0"/>
              </a:rPr>
              <a:t>отбора </a:t>
            </a:r>
            <a:r>
              <a:rPr lang="ru-RU" sz="1400" dirty="0" smtClean="0">
                <a:latin typeface="Times New Roman" pitchFamily="18" charset="0"/>
                <a:ea typeface="Times New Roman" pitchFamily="18" charset="0"/>
                <a:cs typeface="Times New Roman" pitchFamily="18" charset="0"/>
              </a:rPr>
              <a:t>персонала</a:t>
            </a:r>
          </a:p>
          <a:p>
            <a:pPr lvl="0" indent="446088" algn="just" eaLnBrk="0" fontAlgn="base" hangingPunct="0">
              <a:spcBef>
                <a:spcPct val="0"/>
              </a:spcBef>
              <a:spcAft>
                <a:spcPct val="0"/>
              </a:spcAft>
              <a:tabLst>
                <a:tab pos="3419475" algn="ctr"/>
              </a:tabLst>
            </a:pPr>
            <a:r>
              <a:rPr lang="uk-UA" sz="1400" dirty="0" err="1">
                <a:latin typeface="Times New Roman" pitchFamily="18" charset="0"/>
                <a:ea typeface="Times New Roman" pitchFamily="18" charset="0"/>
                <a:cs typeface="Times New Roman" pitchFamily="18" charset="0"/>
              </a:rPr>
              <a:t>Контрольные</a:t>
            </a:r>
            <a:r>
              <a:rPr lang="uk-UA" sz="1400" dirty="0">
                <a:latin typeface="Times New Roman" pitchFamily="18" charset="0"/>
                <a:ea typeface="Times New Roman" pitchFamily="18" charset="0"/>
                <a:cs typeface="Times New Roman" pitchFamily="18" charset="0"/>
              </a:rPr>
              <a:t> </a:t>
            </a:r>
            <a:r>
              <a:rPr lang="uk-UA" sz="1400" dirty="0" err="1">
                <a:latin typeface="Times New Roman" pitchFamily="18" charset="0"/>
                <a:ea typeface="Times New Roman" pitchFamily="18" charset="0"/>
                <a:cs typeface="Times New Roman" pitchFamily="18" charset="0"/>
              </a:rPr>
              <a:t>вопросы</a:t>
            </a:r>
            <a:r>
              <a:rPr lang="uk-UA" sz="1400" dirty="0">
                <a:latin typeface="Times New Roman" pitchFamily="18" charset="0"/>
                <a:ea typeface="Times New Roman" pitchFamily="18" charset="0"/>
                <a:cs typeface="Times New Roman" pitchFamily="18" charset="0"/>
              </a:rPr>
              <a:t> к </a:t>
            </a:r>
            <a:r>
              <a:rPr lang="uk-UA" sz="1400" dirty="0" err="1">
                <a:latin typeface="Times New Roman" pitchFamily="18" charset="0"/>
                <a:ea typeface="Times New Roman" pitchFamily="18" charset="0"/>
                <a:cs typeface="Times New Roman" pitchFamily="18" charset="0"/>
              </a:rPr>
              <a:t>теме</a:t>
            </a:r>
            <a:r>
              <a:rPr lang="uk-UA" sz="1400" dirty="0">
                <a:latin typeface="Times New Roman" pitchFamily="18" charset="0"/>
                <a:ea typeface="Times New Roman" pitchFamily="18" charset="0"/>
                <a:cs typeface="Times New Roman" pitchFamily="18" charset="0"/>
              </a:rPr>
              <a:t> 7</a:t>
            </a:r>
            <a:endParaRPr lang="ru-RU" sz="1400" dirty="0" smtClean="0">
              <a:latin typeface="Times New Roman" pitchFamily="18" charset="0"/>
              <a:ea typeface="Times New Roman" pitchFamily="18" charset="0"/>
              <a:cs typeface="Times New Roman" pitchFamily="18" charset="0"/>
            </a:endParaRPr>
          </a:p>
          <a:p>
            <a:pPr lvl="0" indent="446088" algn="just" eaLnBrk="0" fontAlgn="base" hangingPunct="0">
              <a:spcBef>
                <a:spcPct val="0"/>
              </a:spcBef>
              <a:spcAft>
                <a:spcPct val="0"/>
              </a:spcAft>
              <a:tabLst>
                <a:tab pos="3419475" algn="ctr"/>
              </a:tabLst>
            </a:pPr>
            <a:endParaRPr lang="ru-RU" b="1" dirty="0">
              <a:latin typeface="Times New Roman" pitchFamily="18" charset="0"/>
              <a:cs typeface="Times New Roman" pitchFamily="18" charset="0"/>
            </a:endParaRPr>
          </a:p>
          <a:p>
            <a:pPr lvl="0" indent="446088" algn="just" eaLnBrk="0" fontAlgn="base" hangingPunct="0">
              <a:spcBef>
                <a:spcPct val="0"/>
              </a:spcBef>
              <a:spcAft>
                <a:spcPct val="0"/>
              </a:spcAft>
              <a:tabLst>
                <a:tab pos="3419475" algn="ctr"/>
              </a:tabLst>
            </a:pPr>
            <a:r>
              <a:rPr lang="ru-RU" b="1" dirty="0">
                <a:latin typeface="Times New Roman" pitchFamily="18" charset="0"/>
                <a:ea typeface="Times New Roman" pitchFamily="18" charset="0"/>
                <a:cs typeface="Times New Roman" pitchFamily="18" charset="0"/>
              </a:rPr>
              <a:t>Тема </a:t>
            </a:r>
            <a:r>
              <a:rPr lang="ru-RU" b="1" dirty="0" smtClean="0">
                <a:latin typeface="Times New Roman" pitchFamily="18" charset="0"/>
                <a:ea typeface="Times New Roman" pitchFamily="18" charset="0"/>
                <a:cs typeface="Times New Roman" pitchFamily="18" charset="0"/>
              </a:rPr>
              <a:t>8 Управление </a:t>
            </a:r>
            <a:r>
              <a:rPr lang="ru-RU" b="1" dirty="0">
                <a:latin typeface="Times New Roman" pitchFamily="18" charset="0"/>
                <a:ea typeface="Times New Roman" pitchFamily="18" charset="0"/>
                <a:cs typeface="Times New Roman" pitchFamily="18" charset="0"/>
              </a:rPr>
              <a:t>качеством персонала </a:t>
            </a:r>
            <a:endParaRPr lang="ru-RU" b="1" dirty="0" smtClean="0">
              <a:latin typeface="Times New Roman" pitchFamily="18" charset="0"/>
              <a:ea typeface="Times New Roman" pitchFamily="18" charset="0"/>
              <a:cs typeface="Times New Roman" pitchFamily="18" charset="0"/>
            </a:endParaRPr>
          </a:p>
          <a:p>
            <a:pPr lvl="0" indent="457200" algn="just" eaLnBrk="0" fontAlgn="base" hangingPunct="0">
              <a:spcBef>
                <a:spcPct val="0"/>
              </a:spcBef>
              <a:spcAft>
                <a:spcPct val="0"/>
              </a:spcAft>
              <a:tabLst>
                <a:tab pos="3419475" algn="ctr"/>
              </a:tabLst>
            </a:pPr>
            <a:r>
              <a:rPr lang="ru-RU" sz="1400" dirty="0" smtClean="0">
                <a:latin typeface="Times New Roman" pitchFamily="18" charset="0"/>
                <a:ea typeface="Times New Roman" pitchFamily="18" charset="0"/>
                <a:cs typeface="Times New Roman" pitchFamily="18" charset="0"/>
              </a:rPr>
              <a:t>8.1 </a:t>
            </a:r>
            <a:r>
              <a:rPr lang="ru-RU" sz="1400" dirty="0">
                <a:latin typeface="Times New Roman" pitchFamily="18" charset="0"/>
                <a:ea typeface="Times New Roman" pitchFamily="18" charset="0"/>
                <a:cs typeface="Times New Roman" pitchFamily="18" charset="0"/>
              </a:rPr>
              <a:t>Сущность управления качеством персонала </a:t>
            </a:r>
          </a:p>
          <a:p>
            <a:pPr lvl="0" indent="457200" algn="just" eaLnBrk="0" fontAlgn="base" hangingPunct="0">
              <a:spcBef>
                <a:spcPct val="0"/>
              </a:spcBef>
              <a:spcAft>
                <a:spcPct val="0"/>
              </a:spcAft>
              <a:tabLst>
                <a:tab pos="3419475" algn="ctr"/>
              </a:tabLst>
            </a:pPr>
            <a:r>
              <a:rPr lang="ru-RU" sz="1400" dirty="0" smtClean="0">
                <a:latin typeface="Times New Roman" pitchFamily="18" charset="0"/>
                <a:ea typeface="Times New Roman" pitchFamily="18" charset="0"/>
                <a:cs typeface="Times New Roman" pitchFamily="18" charset="0"/>
              </a:rPr>
              <a:t>8.2 Управления </a:t>
            </a:r>
            <a:r>
              <a:rPr lang="ru-RU" sz="1400" dirty="0">
                <a:latin typeface="Times New Roman" pitchFamily="18" charset="0"/>
                <a:ea typeface="Times New Roman" pitchFamily="18" charset="0"/>
                <a:cs typeface="Times New Roman" pitchFamily="18" charset="0"/>
              </a:rPr>
              <a:t>качеством отдельных </a:t>
            </a:r>
            <a:r>
              <a:rPr lang="ru-RU" sz="1400" dirty="0" smtClean="0">
                <a:latin typeface="Times New Roman" pitchFamily="18" charset="0"/>
                <a:ea typeface="Times New Roman" pitchFamily="18" charset="0"/>
                <a:cs typeface="Times New Roman" pitchFamily="18" charset="0"/>
              </a:rPr>
              <a:t>работников</a:t>
            </a:r>
          </a:p>
          <a:p>
            <a:pPr indent="457200" algn="just" eaLnBrk="0" fontAlgn="base" hangingPunct="0">
              <a:spcBef>
                <a:spcPct val="0"/>
              </a:spcBef>
              <a:spcAft>
                <a:spcPct val="0"/>
              </a:spcAft>
              <a:tabLst>
                <a:tab pos="3419475" algn="ctr"/>
              </a:tabLst>
            </a:pPr>
            <a:r>
              <a:rPr lang="ru-RU" sz="1400" dirty="0" smtClean="0">
                <a:latin typeface="Times New Roman" pitchFamily="18" charset="0"/>
                <a:ea typeface="Times New Roman" pitchFamily="18" charset="0"/>
                <a:cs typeface="Times New Roman" pitchFamily="18" charset="0"/>
              </a:rPr>
              <a:t>8.3 </a:t>
            </a:r>
            <a:r>
              <a:rPr lang="ru-RU" sz="1400" dirty="0">
                <a:latin typeface="Times New Roman" pitchFamily="18" charset="0"/>
                <a:ea typeface="Times New Roman" pitchFamily="18" charset="0"/>
                <a:cs typeface="Times New Roman" pitchFamily="18" charset="0"/>
              </a:rPr>
              <a:t>Управления качеством персонала как единого </a:t>
            </a:r>
            <a:r>
              <a:rPr lang="ru-RU" sz="1400" dirty="0" smtClean="0">
                <a:latin typeface="Times New Roman" pitchFamily="18" charset="0"/>
                <a:ea typeface="Times New Roman" pitchFamily="18" charset="0"/>
                <a:cs typeface="Times New Roman" pitchFamily="18" charset="0"/>
              </a:rPr>
              <a:t>целого</a:t>
            </a:r>
          </a:p>
          <a:p>
            <a:pPr lvl="0" indent="457200" algn="just" eaLnBrk="0" fontAlgn="base" hangingPunct="0">
              <a:spcBef>
                <a:spcPct val="0"/>
              </a:spcBef>
              <a:spcAft>
                <a:spcPct val="0"/>
              </a:spcAft>
              <a:tabLst>
                <a:tab pos="3419475" algn="ctr"/>
              </a:tabLst>
            </a:pPr>
            <a:r>
              <a:rPr lang="uk-UA" sz="1400" dirty="0" err="1">
                <a:latin typeface="Times New Roman" pitchFamily="18" charset="0"/>
                <a:ea typeface="Times New Roman" pitchFamily="18" charset="0"/>
                <a:cs typeface="Times New Roman" pitchFamily="18" charset="0"/>
              </a:rPr>
              <a:t>Контрольные</a:t>
            </a:r>
            <a:r>
              <a:rPr lang="uk-UA" sz="1400" dirty="0">
                <a:latin typeface="Times New Roman" pitchFamily="18" charset="0"/>
                <a:ea typeface="Times New Roman" pitchFamily="18" charset="0"/>
                <a:cs typeface="Times New Roman" pitchFamily="18" charset="0"/>
              </a:rPr>
              <a:t> </a:t>
            </a:r>
            <a:r>
              <a:rPr lang="uk-UA" sz="1400" dirty="0" err="1">
                <a:latin typeface="Times New Roman" pitchFamily="18" charset="0"/>
                <a:ea typeface="Times New Roman" pitchFamily="18" charset="0"/>
                <a:cs typeface="Times New Roman" pitchFamily="18" charset="0"/>
              </a:rPr>
              <a:t>вопросы</a:t>
            </a:r>
            <a:r>
              <a:rPr lang="uk-UA" sz="1400" dirty="0">
                <a:latin typeface="Times New Roman" pitchFamily="18" charset="0"/>
                <a:ea typeface="Times New Roman" pitchFamily="18" charset="0"/>
                <a:cs typeface="Times New Roman" pitchFamily="18" charset="0"/>
              </a:rPr>
              <a:t> к </a:t>
            </a:r>
            <a:r>
              <a:rPr lang="uk-UA" sz="1400" dirty="0" err="1">
                <a:latin typeface="Times New Roman" pitchFamily="18" charset="0"/>
                <a:ea typeface="Times New Roman" pitchFamily="18" charset="0"/>
                <a:cs typeface="Times New Roman" pitchFamily="18" charset="0"/>
              </a:rPr>
              <a:t>теме</a:t>
            </a:r>
            <a:r>
              <a:rPr lang="uk-UA" sz="1400" dirty="0">
                <a:latin typeface="Times New Roman" pitchFamily="18" charset="0"/>
                <a:ea typeface="Times New Roman" pitchFamily="18" charset="0"/>
                <a:cs typeface="Times New Roman" pitchFamily="18" charset="0"/>
              </a:rPr>
              <a:t> 8</a:t>
            </a:r>
            <a:endParaRPr lang="ru-RU" sz="1400" dirty="0" smtClean="0">
              <a:latin typeface="Times New Roman" pitchFamily="18" charset="0"/>
              <a:ea typeface="Times New Roman" pitchFamily="18" charset="0"/>
              <a:cs typeface="Times New Roman" pitchFamily="18" charset="0"/>
            </a:endParaRPr>
          </a:p>
          <a:p>
            <a:pPr lvl="0" indent="446088" algn="just" eaLnBrk="0" fontAlgn="base" hangingPunct="0">
              <a:spcBef>
                <a:spcPct val="0"/>
              </a:spcBef>
              <a:spcAft>
                <a:spcPct val="0"/>
              </a:spcAft>
              <a:tabLst>
                <a:tab pos="3419475" algn="ctr"/>
              </a:tabLst>
            </a:pPr>
            <a:endParaRPr lang="ru-RU" b="1" dirty="0">
              <a:latin typeface="Times New Roman" pitchFamily="18" charset="0"/>
              <a:cs typeface="Times New Roman" pitchFamily="18" charset="0"/>
            </a:endParaRPr>
          </a:p>
          <a:p>
            <a:pPr lvl="0" indent="446088" algn="just" eaLnBrk="0" fontAlgn="base" hangingPunct="0">
              <a:spcBef>
                <a:spcPct val="0"/>
              </a:spcBef>
              <a:spcAft>
                <a:spcPct val="0"/>
              </a:spcAft>
              <a:tabLst>
                <a:tab pos="3419475" algn="ctr"/>
              </a:tabLst>
            </a:pPr>
            <a:r>
              <a:rPr lang="ru-RU" b="1" dirty="0">
                <a:latin typeface="Times New Roman" pitchFamily="18" charset="0"/>
                <a:ea typeface="Times New Roman" pitchFamily="18" charset="0"/>
                <a:cs typeface="Times New Roman" pitchFamily="18" charset="0"/>
              </a:rPr>
              <a:t>Тема </a:t>
            </a:r>
            <a:r>
              <a:rPr lang="ru-RU" b="1" dirty="0" smtClean="0">
                <a:latin typeface="Times New Roman" pitchFamily="18" charset="0"/>
                <a:ea typeface="Times New Roman" pitchFamily="18" charset="0"/>
                <a:cs typeface="Times New Roman" pitchFamily="18" charset="0"/>
              </a:rPr>
              <a:t>9 </a:t>
            </a:r>
            <a:r>
              <a:rPr lang="ru-RU" b="1" dirty="0">
                <a:latin typeface="Times New Roman" pitchFamily="18" charset="0"/>
                <a:ea typeface="Times New Roman" pitchFamily="18" charset="0"/>
                <a:cs typeface="Times New Roman" pitchFamily="18" charset="0"/>
              </a:rPr>
              <a:t>Основы практики </a:t>
            </a:r>
            <a:r>
              <a:rPr lang="ru-RU" b="1" dirty="0" smtClean="0">
                <a:latin typeface="Times New Roman" pitchFamily="18" charset="0"/>
                <a:ea typeface="Times New Roman" pitchFamily="18" charset="0"/>
                <a:cs typeface="Times New Roman" pitchFamily="18" charset="0"/>
              </a:rPr>
              <a:t>предпринимательства</a:t>
            </a:r>
          </a:p>
          <a:p>
            <a:pPr indent="446088" algn="just" eaLnBrk="0" fontAlgn="base" hangingPunct="0">
              <a:spcBef>
                <a:spcPct val="0"/>
              </a:spcBef>
              <a:spcAft>
                <a:spcPct val="0"/>
              </a:spcAft>
              <a:tabLst>
                <a:tab pos="3419475" algn="ctr"/>
              </a:tabLst>
            </a:pPr>
            <a:r>
              <a:rPr lang="en-US" sz="1400" dirty="0">
                <a:latin typeface="Times New Roman" pitchFamily="18" charset="0"/>
                <a:ea typeface="Times New Roman" pitchFamily="18" charset="0"/>
                <a:cs typeface="Times New Roman" pitchFamily="18" charset="0"/>
              </a:rPr>
              <a:t>9</a:t>
            </a:r>
            <a:r>
              <a:rPr lang="ru-RU" sz="1400" dirty="0" smtClean="0">
                <a:latin typeface="Times New Roman" pitchFamily="18" charset="0"/>
                <a:ea typeface="Times New Roman" pitchFamily="18" charset="0"/>
                <a:cs typeface="Times New Roman" pitchFamily="18" charset="0"/>
              </a:rPr>
              <a:t>.1 </a:t>
            </a:r>
            <a:r>
              <a:rPr lang="ru-RU" sz="1400" dirty="0">
                <a:latin typeface="Times New Roman" pitchFamily="18" charset="0"/>
                <a:ea typeface="Times New Roman" pitchFamily="18" charset="0"/>
                <a:cs typeface="Times New Roman" pitchFamily="18" charset="0"/>
              </a:rPr>
              <a:t>Признаки предпринимательской </a:t>
            </a:r>
            <a:r>
              <a:rPr lang="ru-RU" sz="1400" dirty="0" smtClean="0">
                <a:latin typeface="Times New Roman" pitchFamily="18" charset="0"/>
                <a:ea typeface="Times New Roman" pitchFamily="18" charset="0"/>
                <a:cs typeface="Times New Roman" pitchFamily="18" charset="0"/>
              </a:rPr>
              <a:t>деятельности</a:t>
            </a:r>
          </a:p>
          <a:p>
            <a:pPr indent="446088" algn="just" eaLnBrk="0" fontAlgn="base" hangingPunct="0">
              <a:spcBef>
                <a:spcPct val="0"/>
              </a:spcBef>
              <a:spcAft>
                <a:spcPct val="0"/>
              </a:spcAft>
              <a:tabLst>
                <a:tab pos="3419475" algn="ctr"/>
              </a:tabLst>
            </a:pPr>
            <a:r>
              <a:rPr lang="ru-RU" sz="1400" dirty="0" smtClean="0">
                <a:latin typeface="Times New Roman" panose="02020603050405020304" pitchFamily="18" charset="0"/>
                <a:ea typeface="Times New Roman"/>
                <a:cs typeface="Times New Roman" panose="02020603050405020304" pitchFamily="18" charset="0"/>
              </a:rPr>
              <a:t>9.2 </a:t>
            </a:r>
            <a:r>
              <a:rPr lang="ru-RU" sz="1400" dirty="0">
                <a:latin typeface="Times New Roman" panose="02020603050405020304" pitchFamily="18" charset="0"/>
                <a:ea typeface="Times New Roman"/>
                <a:cs typeface="Times New Roman" panose="02020603050405020304" pitchFamily="18" charset="0"/>
              </a:rPr>
              <a:t>Принципы предпринимательской </a:t>
            </a:r>
            <a:r>
              <a:rPr lang="ru-RU" sz="1400" dirty="0" smtClean="0">
                <a:latin typeface="Times New Roman" panose="02020603050405020304" pitchFamily="18" charset="0"/>
                <a:ea typeface="Times New Roman"/>
                <a:cs typeface="Times New Roman" panose="02020603050405020304" pitchFamily="18" charset="0"/>
              </a:rPr>
              <a:t>деятельности</a:t>
            </a:r>
          </a:p>
          <a:p>
            <a:pPr indent="446088" algn="just" eaLnBrk="0" fontAlgn="base" hangingPunct="0">
              <a:spcBef>
                <a:spcPct val="0"/>
              </a:spcBef>
              <a:spcAft>
                <a:spcPct val="0"/>
              </a:spcAft>
              <a:tabLst>
                <a:tab pos="3419475" algn="ctr"/>
              </a:tabLst>
            </a:pPr>
            <a:r>
              <a:rPr lang="ru-RU" sz="1400" dirty="0" smtClean="0">
                <a:latin typeface="Times New Roman" panose="02020603050405020304" pitchFamily="18" charset="0"/>
                <a:ea typeface="Times New Roman"/>
                <a:cs typeface="Times New Roman" panose="02020603050405020304" pitchFamily="18" charset="0"/>
              </a:rPr>
              <a:t>9.3 Условия </a:t>
            </a:r>
            <a:r>
              <a:rPr lang="ru-RU" sz="1400" dirty="0">
                <a:latin typeface="Times New Roman" panose="02020603050405020304" pitchFamily="18" charset="0"/>
                <a:ea typeface="Times New Roman"/>
                <a:cs typeface="Times New Roman" panose="02020603050405020304" pitchFamily="18" charset="0"/>
              </a:rPr>
              <a:t>осуществления предпринимательской </a:t>
            </a:r>
            <a:r>
              <a:rPr lang="ru-RU" sz="1400" dirty="0" smtClean="0">
                <a:latin typeface="Times New Roman" panose="02020603050405020304" pitchFamily="18" charset="0"/>
                <a:ea typeface="Times New Roman"/>
                <a:cs typeface="Times New Roman" panose="02020603050405020304" pitchFamily="18" charset="0"/>
              </a:rPr>
              <a:t>деятельности</a:t>
            </a:r>
          </a:p>
          <a:p>
            <a:pPr lvl="0" indent="446088" algn="just" eaLnBrk="0" fontAlgn="base" hangingPunct="0">
              <a:spcBef>
                <a:spcPct val="0"/>
              </a:spcBef>
              <a:spcAft>
                <a:spcPct val="0"/>
              </a:spcAft>
              <a:tabLst>
                <a:tab pos="3419475" algn="ctr"/>
              </a:tabLst>
            </a:pPr>
            <a:r>
              <a:rPr lang="uk-UA" sz="1400" dirty="0" err="1">
                <a:latin typeface="Times New Roman" pitchFamily="18" charset="0"/>
                <a:ea typeface="Times New Roman" pitchFamily="18" charset="0"/>
                <a:cs typeface="Times New Roman" pitchFamily="18" charset="0"/>
              </a:rPr>
              <a:t>Контрольные</a:t>
            </a:r>
            <a:r>
              <a:rPr lang="uk-UA" sz="1400" dirty="0">
                <a:latin typeface="Times New Roman" pitchFamily="18" charset="0"/>
                <a:ea typeface="Times New Roman" pitchFamily="18" charset="0"/>
                <a:cs typeface="Times New Roman" pitchFamily="18" charset="0"/>
              </a:rPr>
              <a:t> </a:t>
            </a:r>
            <a:r>
              <a:rPr lang="uk-UA" sz="1400" dirty="0" err="1">
                <a:latin typeface="Times New Roman" pitchFamily="18" charset="0"/>
                <a:ea typeface="Times New Roman" pitchFamily="18" charset="0"/>
                <a:cs typeface="Times New Roman" pitchFamily="18" charset="0"/>
              </a:rPr>
              <a:t>вопросы</a:t>
            </a:r>
            <a:r>
              <a:rPr lang="uk-UA" sz="1400" dirty="0">
                <a:latin typeface="Times New Roman" pitchFamily="18" charset="0"/>
                <a:ea typeface="Times New Roman" pitchFamily="18" charset="0"/>
                <a:cs typeface="Times New Roman" pitchFamily="18" charset="0"/>
              </a:rPr>
              <a:t> к </a:t>
            </a:r>
            <a:r>
              <a:rPr lang="uk-UA" sz="1400" dirty="0" err="1">
                <a:latin typeface="Times New Roman" pitchFamily="18" charset="0"/>
                <a:ea typeface="Times New Roman" pitchFamily="18" charset="0"/>
                <a:cs typeface="Times New Roman" pitchFamily="18" charset="0"/>
              </a:rPr>
              <a:t>теме</a:t>
            </a:r>
            <a:r>
              <a:rPr lang="uk-UA" sz="1400" dirty="0">
                <a:latin typeface="Times New Roman" pitchFamily="18" charset="0"/>
                <a:ea typeface="Times New Roman" pitchFamily="18" charset="0"/>
                <a:cs typeface="Times New Roman" pitchFamily="18" charset="0"/>
              </a:rPr>
              <a:t> 9</a:t>
            </a:r>
            <a:endParaRPr lang="ru-RU" sz="1400" dirty="0">
              <a:latin typeface="Times New Roman" panose="02020603050405020304" pitchFamily="18" charset="0"/>
              <a:cs typeface="Times New Roman" panose="02020603050405020304" pitchFamily="18" charset="0"/>
            </a:endParaRPr>
          </a:p>
          <a:p>
            <a:pPr indent="446088" algn="just" eaLnBrk="0" fontAlgn="base" hangingPunct="0">
              <a:spcBef>
                <a:spcPct val="0"/>
              </a:spcBef>
              <a:spcAft>
                <a:spcPct val="0"/>
              </a:spcAft>
              <a:tabLst>
                <a:tab pos="3419475" algn="ctr"/>
              </a:tabLst>
            </a:pPr>
            <a:endParaRPr lang="ru-RU" dirty="0"/>
          </a:p>
          <a:p>
            <a:pPr indent="446088" algn="just" eaLnBrk="0" fontAlgn="base" hangingPunct="0">
              <a:spcBef>
                <a:spcPct val="0"/>
              </a:spcBef>
              <a:spcAft>
                <a:spcPct val="0"/>
              </a:spcAft>
              <a:tabLst>
                <a:tab pos="3419475" algn="ctr"/>
              </a:tabLst>
            </a:pPr>
            <a:r>
              <a:rPr lang="ru-RU" b="1" dirty="0" smtClean="0">
                <a:latin typeface="Times New Roman" pitchFamily="18" charset="0"/>
                <a:ea typeface="Times New Roman" pitchFamily="18" charset="0"/>
                <a:cs typeface="Times New Roman" pitchFamily="18" charset="0"/>
              </a:rPr>
              <a:t> </a:t>
            </a:r>
            <a:endParaRPr lang="ru-RU" sz="2000" dirty="0">
              <a:latin typeface="Times New Roman" pitchFamily="18" charset="0"/>
              <a:cs typeface="Times New Roman" pitchFamily="18" charset="0"/>
            </a:endParaRPr>
          </a:p>
          <a:p>
            <a:pPr lvl="0" indent="446088" algn="just" eaLnBrk="0" fontAlgn="base" hangingPunct="0">
              <a:spcBef>
                <a:spcPct val="0"/>
              </a:spcBef>
              <a:spcAft>
                <a:spcPct val="0"/>
              </a:spcAft>
              <a:tabLst>
                <a:tab pos="3419475" algn="ctr"/>
              </a:tabLst>
            </a:pPr>
            <a:endParaRPr lang="ru-RU" b="1" dirty="0" smtClean="0">
              <a:latin typeface="Times New Roman" pitchFamily="18" charset="0"/>
              <a:ea typeface="Times New Roman" pitchFamily="18" charset="0"/>
              <a:cs typeface="Times New Roman" pitchFamily="18" charset="0"/>
            </a:endParaRPr>
          </a:p>
          <a:p>
            <a:pPr lvl="0" algn="just" eaLnBrk="0" fontAlgn="base" hangingPunct="0">
              <a:spcBef>
                <a:spcPct val="0"/>
              </a:spcBef>
              <a:spcAft>
                <a:spcPct val="0"/>
              </a:spcAft>
              <a:tabLst>
                <a:tab pos="3419475" algn="ctr"/>
              </a:tabLst>
            </a:pPr>
            <a:endParaRPr lang="ru-RU" b="1" dirty="0"/>
          </a:p>
        </p:txBody>
      </p:sp>
      <p:sp>
        <p:nvSpPr>
          <p:cNvPr id="5" name="Прямоугольник 4"/>
          <p:cNvSpPr/>
          <p:nvPr/>
        </p:nvSpPr>
        <p:spPr>
          <a:xfrm>
            <a:off x="467544" y="404664"/>
            <a:ext cx="8424936" cy="1138773"/>
          </a:xfrm>
          <a:prstGeom prst="rect">
            <a:avLst/>
          </a:prstGeom>
        </p:spPr>
        <p:txBody>
          <a:bodyPr wrap="square">
            <a:spAutoFit/>
          </a:bodyPr>
          <a:lstStyle/>
          <a:p>
            <a:pPr lvl="0" algn="ctr" fontAlgn="base">
              <a:spcBef>
                <a:spcPct val="0"/>
              </a:spcBef>
              <a:spcAft>
                <a:spcPct val="0"/>
              </a:spcAft>
              <a:tabLst>
                <a:tab pos="3419475" algn="ctr"/>
              </a:tabLst>
            </a:pPr>
            <a:r>
              <a:rPr lang="ru-RU" sz="2600" b="1" dirty="0">
                <a:latin typeface="Times New Roman" pitchFamily="18" charset="0"/>
                <a:ea typeface="Times New Roman" pitchFamily="18" charset="0"/>
                <a:cs typeface="Times New Roman" pitchFamily="18" charset="0"/>
              </a:rPr>
              <a:t>РАЗДЕЛ </a:t>
            </a:r>
            <a:r>
              <a:rPr lang="ru-RU" sz="2600" b="1" dirty="0" smtClean="0">
                <a:latin typeface="Times New Roman" pitchFamily="18" charset="0"/>
                <a:ea typeface="Times New Roman" pitchFamily="18" charset="0"/>
                <a:cs typeface="Times New Roman" pitchFamily="18" charset="0"/>
              </a:rPr>
              <a:t>3</a:t>
            </a:r>
            <a:r>
              <a:rPr lang="ru-RU" sz="2600" dirty="0" smtClean="0">
                <a:latin typeface="Times New Roman" pitchFamily="18" charset="0"/>
                <a:ea typeface="Times New Roman" pitchFamily="18" charset="0"/>
                <a:cs typeface="Times New Roman" pitchFamily="18" charset="0"/>
              </a:rPr>
              <a:t> </a:t>
            </a:r>
            <a:r>
              <a:rPr lang="ru-RU" sz="2600" b="1" dirty="0">
                <a:latin typeface="Times New Roman" pitchFamily="18" charset="0"/>
                <a:ea typeface="Times New Roman" pitchFamily="18" charset="0"/>
                <a:cs typeface="Times New Roman" pitchFamily="18" charset="0"/>
              </a:rPr>
              <a:t>Основы практики менеджмента</a:t>
            </a:r>
            <a:endParaRPr lang="ru-RU" sz="2600" dirty="0">
              <a:latin typeface="Times New Roman" pitchFamily="18" charset="0"/>
              <a:cs typeface="Times New Roman" pitchFamily="18" charset="0"/>
            </a:endParaRPr>
          </a:p>
          <a:p>
            <a:pPr lvl="0" algn="just" eaLnBrk="0" fontAlgn="base" hangingPunct="0">
              <a:spcBef>
                <a:spcPct val="0"/>
              </a:spcBef>
              <a:spcAft>
                <a:spcPct val="0"/>
              </a:spcAft>
              <a:tabLst>
                <a:tab pos="3419475" algn="ctr"/>
              </a:tabLst>
            </a:pPr>
            <a:endParaRPr lang="ru-RU" sz="1400" b="1" dirty="0" smtClean="0">
              <a:latin typeface="Times New Roman" pitchFamily="18" charset="0"/>
              <a:ea typeface="Times New Roman" pitchFamily="18" charset="0"/>
              <a:cs typeface="Times New Roman" pitchFamily="18" charset="0"/>
            </a:endParaRPr>
          </a:p>
          <a:p>
            <a:pPr lvl="0" indent="446088" algn="just" eaLnBrk="0" fontAlgn="base" hangingPunct="0">
              <a:spcBef>
                <a:spcPct val="0"/>
              </a:spcBef>
              <a:spcAft>
                <a:spcPct val="0"/>
              </a:spcAft>
              <a:tabLst>
                <a:tab pos="3419475" algn="ctr"/>
              </a:tabLst>
            </a:pPr>
            <a:r>
              <a:rPr lang="ru-RU" sz="1400" b="1" dirty="0" smtClean="0">
                <a:latin typeface="Times New Roman" pitchFamily="18" charset="0"/>
                <a:ea typeface="Times New Roman" pitchFamily="18" charset="0"/>
                <a:cs typeface="Times New Roman" pitchFamily="18" charset="0"/>
              </a:rPr>
              <a:t>Ключевые </a:t>
            </a:r>
            <a:r>
              <a:rPr lang="ru-RU" sz="1400" b="1" dirty="0">
                <a:latin typeface="Times New Roman" pitchFamily="18" charset="0"/>
                <a:ea typeface="Times New Roman" pitchFamily="18" charset="0"/>
                <a:cs typeface="Times New Roman" pitchFamily="18" charset="0"/>
              </a:rPr>
              <a:t>слова:</a:t>
            </a:r>
            <a:r>
              <a:rPr lang="ru-RU" sz="1400" dirty="0">
                <a:latin typeface="Times New Roman" pitchFamily="18" charset="0"/>
                <a:ea typeface="Times New Roman" pitchFamily="18" charset="0"/>
                <a:cs typeface="Times New Roman" pitchFamily="18" charset="0"/>
              </a:rPr>
              <a:t> планирование, отбор, персонал, управление качеством, предпринимательство, предприятие, признаки, принципы, условия. </a:t>
            </a:r>
            <a:endParaRPr lang="ru-RU" sz="1400" dirty="0">
              <a:latin typeface="Times New Roman" pitchFamily="18" charset="0"/>
              <a:cs typeface="Times New Roman" pitchFamily="18" charset="0"/>
            </a:endParaRPr>
          </a:p>
        </p:txBody>
      </p:sp>
      <p:sp>
        <p:nvSpPr>
          <p:cNvPr id="6" name="Прямоугольник 5"/>
          <p:cNvSpPr/>
          <p:nvPr/>
        </p:nvSpPr>
        <p:spPr>
          <a:xfrm>
            <a:off x="1835696" y="6309320"/>
            <a:ext cx="6858000" cy="307777"/>
          </a:xfrm>
          <a:prstGeom prst="rect">
            <a:avLst/>
          </a:prstGeom>
        </p:spPr>
        <p:txBody>
          <a:bodyPr wrap="square">
            <a:spAutoFit/>
          </a:bodyPr>
          <a:lstStyle/>
          <a:p>
            <a:pPr lvl="0" algn="just" eaLnBrk="0" fontAlgn="base" hangingPunct="0">
              <a:spcBef>
                <a:spcPct val="0"/>
              </a:spcBef>
              <a:spcAft>
                <a:spcPct val="0"/>
              </a:spcAft>
              <a:tabLst>
                <a:tab pos="3419475" algn="ctr"/>
              </a:tabLst>
            </a:pPr>
            <a:r>
              <a:rPr lang="ru-RU" sz="1400" dirty="0" err="1">
                <a:latin typeface="Times New Roman" panose="02020603050405020304" pitchFamily="18" charset="0"/>
                <a:ea typeface="Times New Roman" panose="02020603050405020304" pitchFamily="18" charset="0"/>
                <a:cs typeface="Times New Roman" panose="02020603050405020304" pitchFamily="18" charset="0"/>
              </a:rPr>
              <a:t>Бабайлов</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В.К.   «Основы менеджмента и предпринимательства», Харьков, 2016</a:t>
            </a:r>
            <a:endParaRPr lang="ru-RU" sz="1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323528" y="548680"/>
            <a:ext cx="8496944" cy="12311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7.1 Планирование персонала</a:t>
            </a: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Планирование персонала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(сущность) – это разработка программы</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реализации потребностей в трудовых ресурсах. Это конкретный график, план мероприятий по отбору и последующему развитию трудовых ресурсов. Основой для разработки программы (графика) являются три важнейших мероприятия: анализ работы, описание работы и спецификация работы </a:t>
            </a:r>
            <a:r>
              <a:rPr kumimoji="0" lang="uk-UA" sz="1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[1], [3], [4]</a:t>
            </a:r>
            <a:r>
              <a:rPr kumimoji="0" lang="ru-RU" sz="1400" b="0" i="0"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a:t>
            </a:r>
            <a:endParaRPr kumimoji="0" lang="ru-RU" sz="1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4217414435"/>
              </p:ext>
            </p:extLst>
          </p:nvPr>
        </p:nvGraphicFramePr>
        <p:xfrm>
          <a:off x="359532" y="1772816"/>
          <a:ext cx="8532948" cy="1493520"/>
        </p:xfrm>
        <a:graphic>
          <a:graphicData uri="http://schemas.openxmlformats.org/drawingml/2006/table">
            <a:tbl>
              <a:tblPr/>
              <a:tblGrid>
                <a:gridCol w="1365271"/>
                <a:gridCol w="7167677"/>
              </a:tblGrid>
              <a:tr h="69344">
                <a:tc gridSpan="2">
                  <a:txBody>
                    <a:bodyPr/>
                    <a:lstStyle/>
                    <a:p>
                      <a:pPr algn="just">
                        <a:spcBef>
                          <a:spcPts val="25"/>
                        </a:spcBef>
                        <a:spcAft>
                          <a:spcPts val="0"/>
                        </a:spcAft>
                      </a:pPr>
                      <a:r>
                        <a:rPr lang="ru-RU" sz="1400" spc="-5" dirty="0">
                          <a:latin typeface="Times New Roman" panose="02020603050405020304" pitchFamily="18" charset="0"/>
                          <a:ea typeface="Times New Roman"/>
                          <a:cs typeface="Times New Roman" panose="02020603050405020304" pitchFamily="18" charset="0"/>
                        </a:rPr>
                        <a:t>                </a:t>
                      </a:r>
                      <a:r>
                        <a:rPr lang="ru-RU" sz="1400" spc="-5" dirty="0" smtClean="0">
                          <a:latin typeface="Times New Roman" panose="02020603050405020304" pitchFamily="18" charset="0"/>
                          <a:ea typeface="Times New Roman"/>
                          <a:cs typeface="Times New Roman" panose="02020603050405020304" pitchFamily="18" charset="0"/>
                        </a:rPr>
                        <a:t>                                                    </a:t>
                      </a:r>
                      <a:r>
                        <a:rPr lang="ru-RU" sz="1400" b="1" spc="-5" dirty="0" smtClean="0">
                          <a:latin typeface="Times New Roman" panose="02020603050405020304" pitchFamily="18" charset="0"/>
                          <a:ea typeface="Times New Roman"/>
                          <a:cs typeface="Times New Roman" panose="02020603050405020304" pitchFamily="18" charset="0"/>
                        </a:rPr>
                        <a:t>Содержание </a:t>
                      </a:r>
                      <a:r>
                        <a:rPr lang="ru-RU" sz="1400" b="1" spc="-5" dirty="0">
                          <a:latin typeface="Times New Roman" panose="02020603050405020304" pitchFamily="18" charset="0"/>
                          <a:ea typeface="Times New Roman"/>
                          <a:cs typeface="Times New Roman" panose="02020603050405020304" pitchFamily="18" charset="0"/>
                        </a:rPr>
                        <a:t>планирования персонала</a:t>
                      </a:r>
                      <a:endParaRPr lang="ru-RU" sz="14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ru-RU"/>
                    </a:p>
                  </a:txBody>
                  <a:tcPr/>
                </a:tc>
              </a:tr>
              <a:tr h="0">
                <a:tc>
                  <a:txBody>
                    <a:bodyPr/>
                    <a:lstStyle/>
                    <a:p>
                      <a:pPr algn="just">
                        <a:spcBef>
                          <a:spcPts val="25"/>
                        </a:spcBef>
                        <a:spcAft>
                          <a:spcPts val="0"/>
                        </a:spcAft>
                      </a:pPr>
                      <a:r>
                        <a:rPr lang="ru-RU" sz="1400" spc="-5">
                          <a:latin typeface="Times New Roman" panose="02020603050405020304" pitchFamily="18" charset="0"/>
                          <a:ea typeface="Times New Roman"/>
                          <a:cs typeface="Times New Roman" panose="02020603050405020304" pitchFamily="18" charset="0"/>
                        </a:rPr>
                        <a:t>Анализ работы </a:t>
                      </a:r>
                      <a:endParaRPr lang="ru-RU" sz="140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Bef>
                          <a:spcPts val="25"/>
                        </a:spcBef>
                        <a:spcAft>
                          <a:spcPts val="0"/>
                        </a:spcAft>
                      </a:pPr>
                      <a:r>
                        <a:rPr lang="ru-RU" sz="1400" spc="-5" dirty="0">
                          <a:latin typeface="Times New Roman" panose="02020603050405020304" pitchFamily="18" charset="0"/>
                          <a:ea typeface="Times New Roman"/>
                          <a:cs typeface="Times New Roman" panose="02020603050405020304" pitchFamily="18" charset="0"/>
                        </a:rPr>
                        <a:t>Исследование и определение ее составных частей и видов условий выполнения; источниками информации могут быть непосредственные исполнители работы и контролеры</a:t>
                      </a:r>
                      <a:endParaRPr lang="ru-RU" sz="1400" dirty="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0">
                <a:tc>
                  <a:txBody>
                    <a:bodyPr/>
                    <a:lstStyle/>
                    <a:p>
                      <a:pPr algn="just">
                        <a:spcBef>
                          <a:spcPts val="25"/>
                        </a:spcBef>
                        <a:spcAft>
                          <a:spcPts val="0"/>
                        </a:spcAft>
                      </a:pPr>
                      <a:r>
                        <a:rPr lang="ru-RU" sz="1400" spc="-5">
                          <a:latin typeface="Times New Roman" panose="02020603050405020304" pitchFamily="18" charset="0"/>
                          <a:ea typeface="Times New Roman"/>
                          <a:cs typeface="Times New Roman" panose="02020603050405020304" pitchFamily="18" charset="0"/>
                        </a:rPr>
                        <a:t>Описание работы  </a:t>
                      </a:r>
                      <a:endParaRPr lang="ru-RU" sz="140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Bef>
                          <a:spcPts val="25"/>
                        </a:spcBef>
                        <a:spcAft>
                          <a:spcPts val="0"/>
                        </a:spcAft>
                      </a:pPr>
                      <a:r>
                        <a:rPr lang="ru-RU" sz="1400" spc="-5">
                          <a:latin typeface="Times New Roman" panose="02020603050405020304" pitchFamily="18" charset="0"/>
                          <a:ea typeface="Times New Roman"/>
                          <a:cs typeface="Times New Roman" panose="02020603050405020304" pitchFamily="18" charset="0"/>
                        </a:rPr>
                        <a:t>Конкретизация результатов проведенного анализа работы; основа спецификации работы; основа должностной инструкции</a:t>
                      </a:r>
                      <a:endParaRPr lang="ru-RU" sz="140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376246">
                <a:tc>
                  <a:txBody>
                    <a:bodyPr/>
                    <a:lstStyle/>
                    <a:p>
                      <a:pPr algn="just">
                        <a:spcBef>
                          <a:spcPts val="25"/>
                        </a:spcBef>
                        <a:spcAft>
                          <a:spcPts val="0"/>
                        </a:spcAft>
                      </a:pPr>
                      <a:r>
                        <a:rPr lang="ru-RU" sz="1400" spc="-5" dirty="0">
                          <a:latin typeface="Times New Roman" panose="02020603050405020304" pitchFamily="18" charset="0"/>
                          <a:ea typeface="Times New Roman"/>
                          <a:cs typeface="Times New Roman" panose="02020603050405020304" pitchFamily="18" charset="0"/>
                        </a:rPr>
                        <a:t>Спецификация работы</a:t>
                      </a:r>
                      <a:endParaRPr lang="ru-RU" sz="1400" dirty="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Bef>
                          <a:spcPts val="25"/>
                        </a:spcBef>
                        <a:spcAft>
                          <a:spcPts val="0"/>
                        </a:spcAft>
                      </a:pPr>
                      <a:r>
                        <a:rPr lang="ru-RU" sz="1400" spc="-5" dirty="0">
                          <a:latin typeface="Times New Roman" panose="02020603050405020304" pitchFamily="18" charset="0"/>
                          <a:ea typeface="Times New Roman"/>
                          <a:cs typeface="Times New Roman" panose="02020603050405020304" pitchFamily="18" charset="0"/>
                        </a:rPr>
                        <a:t>Руководство для отбора –  определение перечня требований к исполнителю,  характеристик работника, основа для  отбора кадров</a:t>
                      </a:r>
                      <a:endParaRPr lang="ru-RU" sz="1400" dirty="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bl>
          </a:graphicData>
        </a:graphic>
      </p:graphicFrame>
      <p:sp>
        <p:nvSpPr>
          <p:cNvPr id="32771" name="Rectangle 3"/>
          <p:cNvSpPr>
            <a:spLocks noChangeArrowheads="1"/>
          </p:cNvSpPr>
          <p:nvPr/>
        </p:nvSpPr>
        <p:spPr bwMode="auto">
          <a:xfrm>
            <a:off x="323528" y="3177263"/>
            <a:ext cx="860495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Описание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работы</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(содержание): наименование работы; состав и последовательность действий работника по реализации конкретных задач; требования к профессиональной подготовке работника; характеристику условий ее выполнения (организационных, технических, экономических и др.); права и обязанности работника.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Должностная инструкция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(сущность и содержание) – это документ, в котором отражены: функциональные обязанности (перечень работ); права;  ответственность; порядок подчинения.</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Спецификация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включает (содержание): образование (его тип) и образованность (уровень знаний); физические данные; возрастные требования; требования к внешнему виду; опыт; способности (если требуются особые способности для качественного исполнения работы, - это оговаривается особо); интересы (не только к данной работе, но и хобби); инициативность и энергичность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[3], [4]</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 основе и в соответствии с графиком мероприятий отдел кадров может приступать к непосредственному отбору работников.</a:t>
            </a:r>
            <a:r>
              <a:rPr kumimoji="0" lang="ru-RU" sz="1400" b="1" i="1" u="none" strike="noStrike" cap="none" normalizeH="0" baseline="0" dirty="0" smtClean="0">
                <a:ln>
                  <a:noFill/>
                </a:ln>
                <a:solidFill>
                  <a:schemeClr val="tx1"/>
                </a:solidFill>
                <a:effectLst/>
                <a:latin typeface="Times New Roman" panose="02020603050405020304" pitchFamily="18" charset="0"/>
                <a:ea typeface="Times New Roman" pitchFamily="18" charset="0"/>
                <a:cs typeface="Times New Roman" panose="02020603050405020304" pitchFamily="18" charset="0"/>
              </a:rPr>
              <a:t> </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31</a:t>
            </a:fld>
            <a:endParaRPr lang="ru-RU"/>
          </a:p>
        </p:txBody>
      </p:sp>
      <p:sp>
        <p:nvSpPr>
          <p:cNvPr id="6" name="Прямоугольник 5"/>
          <p:cNvSpPr/>
          <p:nvPr/>
        </p:nvSpPr>
        <p:spPr>
          <a:xfrm>
            <a:off x="296066" y="5733256"/>
            <a:ext cx="8551868" cy="1015663"/>
          </a:xfrm>
          <a:prstGeom prst="rect">
            <a:avLst/>
          </a:prstGeom>
        </p:spPr>
        <p:txBody>
          <a:bodyPr wrap="square">
            <a:spAutoFit/>
          </a:bodyPr>
          <a:lstStyle/>
          <a:p>
            <a:pPr lvl="0" indent="457200" fontAlgn="base">
              <a:spcBef>
                <a:spcPct val="0"/>
              </a:spcBef>
              <a:spcAft>
                <a:spcPct val="0"/>
              </a:spcAft>
              <a:tabLst>
                <a:tab pos="3419475" algn="ctr"/>
              </a:tabLst>
            </a:pPr>
            <a:r>
              <a:rPr lang="ru-RU" b="1" dirty="0" smtClean="0">
                <a:latin typeface="Times New Roman" pitchFamily="18" charset="0"/>
                <a:ea typeface="Times New Roman" pitchFamily="18" charset="0"/>
                <a:cs typeface="Times New Roman" pitchFamily="18" charset="0"/>
              </a:rPr>
              <a:t>7.2 Отбор персонала</a:t>
            </a:r>
            <a:endParaRPr lang="ru-RU" dirty="0" smtClean="0">
              <a:latin typeface="Times New Roman" pitchFamily="18" charset="0"/>
              <a:cs typeface="Times New Roman" pitchFamily="18" charset="0"/>
            </a:endParaRPr>
          </a:p>
          <a:p>
            <a:pPr lvl="0" indent="457200" algn="just" eaLnBrk="0" fontAlgn="base" hangingPunct="0">
              <a:spcBef>
                <a:spcPct val="0"/>
              </a:spcBef>
              <a:spcAft>
                <a:spcPct val="0"/>
              </a:spcAft>
              <a:tabLst>
                <a:tab pos="3419475" algn="ctr"/>
              </a:tabLst>
            </a:pPr>
            <a:r>
              <a:rPr lang="ru-RU" sz="1400" b="1" i="1" dirty="0" smtClean="0">
                <a:latin typeface="Times New Roman" pitchFamily="18" charset="0"/>
                <a:ea typeface="Times New Roman" pitchFamily="18" charset="0"/>
                <a:cs typeface="Times New Roman" pitchFamily="18" charset="0"/>
              </a:rPr>
              <a:t>Отбор</a:t>
            </a:r>
            <a:r>
              <a:rPr lang="ru-RU" sz="1400" dirty="0" smtClean="0">
                <a:latin typeface="Times New Roman" pitchFamily="18" charset="0"/>
                <a:ea typeface="Times New Roman" pitchFamily="18" charset="0"/>
                <a:cs typeface="Times New Roman" pitchFamily="18" charset="0"/>
              </a:rPr>
              <a:t> – важнейший элемент содержания менеджмента персонала. Это уже реализация плана потребностей в трудовых ресурсах.</a:t>
            </a:r>
            <a:r>
              <a:rPr lang="ru-RU" sz="1400" b="1" i="1" dirty="0" smtClean="0">
                <a:latin typeface="Times New Roman" pitchFamily="18" charset="0"/>
                <a:ea typeface="Times New Roman" pitchFamily="18" charset="0"/>
                <a:cs typeface="Times New Roman" pitchFamily="18" charset="0"/>
              </a:rPr>
              <a:t> </a:t>
            </a:r>
            <a:r>
              <a:rPr lang="uk-UA" sz="1400" dirty="0" smtClean="0">
                <a:latin typeface="Times New Roman" pitchFamily="18" charset="0"/>
                <a:ea typeface="Times New Roman" pitchFamily="18" charset="0"/>
                <a:cs typeface="Times New Roman" pitchFamily="18" charset="0"/>
              </a:rPr>
              <a:t>[1], [3], [4]</a:t>
            </a:r>
            <a:r>
              <a:rPr lang="ru-RU" sz="1400" dirty="0" smtClean="0">
                <a:latin typeface="Times New Roman" pitchFamily="18" charset="0"/>
                <a:ea typeface="Times New Roman" pitchFamily="18" charset="0"/>
                <a:cs typeface="Times New Roman" pitchFamily="18" charset="0"/>
              </a:rPr>
              <a:t>.</a:t>
            </a:r>
            <a:r>
              <a:rPr lang="ru-RU" sz="1400" b="1" i="1" dirty="0" smtClean="0">
                <a:latin typeface="Times New Roman" pitchFamily="18" charset="0"/>
                <a:ea typeface="Times New Roman" pitchFamily="18" charset="0"/>
                <a:cs typeface="Times New Roman" pitchFamily="18" charset="0"/>
              </a:rPr>
              <a:t> </a:t>
            </a:r>
            <a:r>
              <a:rPr lang="ru-RU" sz="1400" dirty="0" smtClean="0">
                <a:latin typeface="Times New Roman" pitchFamily="18" charset="0"/>
                <a:ea typeface="Times New Roman" pitchFamily="18" charset="0"/>
                <a:cs typeface="Times New Roman" pitchFamily="18" charset="0"/>
              </a:rPr>
              <a:t>Отбор» – чисто управленческая процедура, но тесно связана с важнейшими социальными проблемами и особенно с занятостью и безработицей.</a:t>
            </a:r>
            <a:endParaRPr lang="ru-RU" sz="1400" dirty="0">
              <a:latin typeface="Times New Roman" pitchFamily="18" charset="0"/>
              <a:cs typeface="Times New Roman" pitchFamily="18" charset="0"/>
            </a:endParaRPr>
          </a:p>
        </p:txBody>
      </p:sp>
      <p:sp>
        <p:nvSpPr>
          <p:cNvPr id="2" name="Прямоугольник 1"/>
          <p:cNvSpPr/>
          <p:nvPr/>
        </p:nvSpPr>
        <p:spPr>
          <a:xfrm>
            <a:off x="899592" y="116632"/>
            <a:ext cx="7200800" cy="492443"/>
          </a:xfrm>
          <a:prstGeom prst="rect">
            <a:avLst/>
          </a:prstGeom>
        </p:spPr>
        <p:txBody>
          <a:bodyPr wrap="square">
            <a:spAutoFit/>
          </a:bodyPr>
          <a:lstStyle/>
          <a:p>
            <a:pPr lvl="0" indent="457200" algn="just" fontAlgn="base">
              <a:spcBef>
                <a:spcPct val="0"/>
              </a:spcBef>
              <a:spcAft>
                <a:spcPct val="0"/>
              </a:spcAft>
            </a:pPr>
            <a:r>
              <a:rPr lang="ru-RU" sz="2600" b="1" dirty="0">
                <a:latin typeface="Times New Roman" pitchFamily="18" charset="0"/>
                <a:ea typeface="Times New Roman" pitchFamily="18" charset="0"/>
                <a:cs typeface="Times New Roman" pitchFamily="18" charset="0"/>
              </a:rPr>
              <a:t>Тема </a:t>
            </a:r>
            <a:r>
              <a:rPr lang="ru-RU" sz="2600" b="1" dirty="0" smtClean="0">
                <a:latin typeface="Times New Roman" pitchFamily="18" charset="0"/>
                <a:ea typeface="Times New Roman" pitchFamily="18" charset="0"/>
                <a:cs typeface="Times New Roman" pitchFamily="18" charset="0"/>
              </a:rPr>
              <a:t>7 </a:t>
            </a:r>
            <a:r>
              <a:rPr lang="ru-RU" sz="2600" b="1" dirty="0">
                <a:latin typeface="Times New Roman" pitchFamily="18" charset="0"/>
                <a:ea typeface="Times New Roman" pitchFamily="18" charset="0"/>
                <a:cs typeface="Times New Roman" pitchFamily="18" charset="0"/>
              </a:rPr>
              <a:t>Планирование  и отбор  персонала</a:t>
            </a:r>
            <a:endParaRPr lang="ru-RU" sz="2600" b="1"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42844" y="0"/>
            <a:ext cx="8858312"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tab pos="3419475" algn="ctr"/>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7.3 Методики отбора персонала</a:t>
            </a:r>
          </a:p>
          <a:p>
            <a:pPr marL="0" marR="0" lvl="0" indent="457200" algn="just" defTabSz="914400" rtl="0" eaLnBrk="0" fontAlgn="base" latinLnBrk="0" hangingPunct="0">
              <a:lnSpc>
                <a:spcPct val="100000"/>
              </a:lnSpc>
              <a:spcBef>
                <a:spcPct val="0"/>
              </a:spcBef>
              <a:spcAft>
                <a:spcPct val="0"/>
              </a:spcAft>
              <a:buClrTx/>
              <a:buSzTx/>
              <a:buFontTx/>
              <a:buNone/>
              <a:tabLst>
                <a:tab pos="3419475" algn="ctr"/>
              </a:tabLst>
            </a:pPr>
            <a:r>
              <a:rPr kumimoji="0" lang="ru-RU"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Мировая теория и практика отбора кадров выработала несколько методик отбора кадров: анкетирование, собеседование, испытание, тестирование и другие.</a:t>
            </a:r>
          </a:p>
        </p:txBody>
      </p:sp>
      <p:graphicFrame>
        <p:nvGraphicFramePr>
          <p:cNvPr id="3" name="Таблица 2"/>
          <p:cNvGraphicFramePr>
            <a:graphicFrameLocks noGrp="1"/>
          </p:cNvGraphicFramePr>
          <p:nvPr>
            <p:extLst>
              <p:ext uri="{D42A27DB-BD31-4B8C-83A1-F6EECF244321}">
                <p14:modId xmlns:p14="http://schemas.microsoft.com/office/powerpoint/2010/main" xmlns="" val="2892532691"/>
              </p:ext>
            </p:extLst>
          </p:nvPr>
        </p:nvGraphicFramePr>
        <p:xfrm>
          <a:off x="251520" y="836712"/>
          <a:ext cx="8712968" cy="6035040"/>
        </p:xfrm>
        <a:graphic>
          <a:graphicData uri="http://schemas.openxmlformats.org/drawingml/2006/table">
            <a:tbl>
              <a:tblPr/>
              <a:tblGrid>
                <a:gridCol w="1669986"/>
                <a:gridCol w="7042982"/>
              </a:tblGrid>
              <a:tr h="129546">
                <a:tc gridSpan="2">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              </a:t>
                      </a:r>
                      <a:r>
                        <a:rPr lang="en-US" sz="1100" spc="-5" dirty="0" smtClean="0">
                          <a:latin typeface="Times New Roman" panose="02020603050405020304" pitchFamily="18" charset="0"/>
                          <a:ea typeface="Times New Roman"/>
                          <a:cs typeface="Times New Roman" panose="02020603050405020304" pitchFamily="18" charset="0"/>
                        </a:rPr>
                        <a:t>                                                                                                                                  </a:t>
                      </a:r>
                      <a:r>
                        <a:rPr lang="ru-RU" sz="1100" b="1" spc="-5" dirty="0" smtClean="0">
                          <a:latin typeface="Times New Roman" panose="02020603050405020304" pitchFamily="18" charset="0"/>
                          <a:ea typeface="Times New Roman"/>
                          <a:cs typeface="Times New Roman" panose="02020603050405020304" pitchFamily="18" charset="0"/>
                        </a:rPr>
                        <a:t>Методики </a:t>
                      </a:r>
                      <a:r>
                        <a:rPr lang="ru-RU" sz="1100" b="1" spc="-5" dirty="0">
                          <a:latin typeface="Times New Roman" panose="02020603050405020304" pitchFamily="18" charset="0"/>
                          <a:ea typeface="Times New Roman"/>
                          <a:cs typeface="Times New Roman" panose="02020603050405020304" pitchFamily="18" charset="0"/>
                        </a:rPr>
                        <a:t>отбора кадров</a:t>
                      </a:r>
                      <a:endParaRPr lang="ru-RU" sz="1100" dirty="0">
                        <a:latin typeface="Times New Roman" panose="02020603050405020304" pitchFamily="18" charset="0"/>
                        <a:ea typeface="Times New Roman"/>
                        <a:cs typeface="Times New Roman" panose="02020603050405020304" pitchFamily="18" charset="0"/>
                      </a:endParaRPr>
                    </a:p>
                  </a:txBody>
                  <a:tcPr marL="36625" marR="36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ru-RU"/>
                    </a:p>
                  </a:txBody>
                  <a:tcPr/>
                </a:tc>
              </a:tr>
              <a:tr h="518184">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 Анкетирование</a:t>
                      </a:r>
                      <a:endParaRPr lang="ru-RU" sz="1100" dirty="0">
                        <a:latin typeface="Times New Roman" panose="02020603050405020304" pitchFamily="18" charset="0"/>
                        <a:ea typeface="Times New Roman"/>
                        <a:cs typeface="Times New Roman" panose="02020603050405020304" pitchFamily="18" charset="0"/>
                      </a:endParaRPr>
                    </a:p>
                  </a:txBody>
                  <a:tcPr marL="36625" marR="36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Получение индивидуальной информацию при помощи бланков, содержащих стандартные группы вопросов: ф.и.о.; адрес; дата рождения; семейное положение; жилищные условия; образование (школа, вуз); карьера (предыдущее место работы, современный уровень заработной платы); состояние здоровья; интересы и хобби в свободное время; сведения о причине того, почему кандидат хочет именно эту работу; имена поручителей. «Резюме» – разновидность анкетирования.</a:t>
                      </a:r>
                      <a:endParaRPr lang="ru-RU" sz="1100" dirty="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388638">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Собеседование  </a:t>
                      </a:r>
                      <a:endParaRPr lang="ru-RU" sz="1100" dirty="0">
                        <a:latin typeface="Times New Roman" panose="02020603050405020304" pitchFamily="18" charset="0"/>
                        <a:ea typeface="Times New Roman"/>
                        <a:cs typeface="Times New Roman" panose="02020603050405020304" pitchFamily="18" charset="0"/>
                      </a:endParaRPr>
                    </a:p>
                  </a:txBody>
                  <a:tcPr marL="36625" marR="36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Решает четыре главные задачи: собрать подробную информацию о кандидате для решения его судьбы; дать ему всю открытую информацию о работе; решить насколько хорошо кандидат впишется в коллектив; в случае принятия кандидата сформировать у него чувство правильности выбора.</a:t>
                      </a:r>
                      <a:endParaRPr lang="ru-RU" sz="1100" dirty="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388638">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Испытание</a:t>
                      </a:r>
                      <a:endParaRPr lang="ru-RU" sz="1100" dirty="0">
                        <a:latin typeface="Times New Roman" panose="02020603050405020304" pitchFamily="18" charset="0"/>
                        <a:ea typeface="Times New Roman"/>
                        <a:cs typeface="Times New Roman" panose="02020603050405020304" pitchFamily="18" charset="0"/>
                      </a:endParaRPr>
                    </a:p>
                  </a:txBody>
                  <a:tcPr marL="36625" marR="36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Это прямое (в отличие от тестирования), непосредственное исследование </a:t>
                      </a:r>
                      <a:r>
                        <a:rPr lang="ru-RU" sz="1100" i="1" spc="-5" dirty="0">
                          <a:latin typeface="Times New Roman" panose="02020603050405020304" pitchFamily="18" charset="0"/>
                          <a:ea typeface="Times New Roman"/>
                          <a:cs typeface="Times New Roman" panose="02020603050405020304" pitchFamily="18" charset="0"/>
                        </a:rPr>
                        <a:t>простых</a:t>
                      </a:r>
                      <a:r>
                        <a:rPr lang="ru-RU" sz="1100" spc="-5" dirty="0">
                          <a:latin typeface="Times New Roman" panose="02020603050405020304" pitchFamily="18" charset="0"/>
                          <a:ea typeface="Times New Roman"/>
                          <a:cs typeface="Times New Roman" panose="02020603050405020304" pitchFamily="18" charset="0"/>
                        </a:rPr>
                        <a:t> свойств и качеств личности, то есть свойств и качеств, которые можно наблюдать, видеть непосредственно </a:t>
                      </a:r>
                      <a:r>
                        <a:rPr lang="uk-UA" sz="1100" dirty="0">
                          <a:latin typeface="Times New Roman" panose="02020603050405020304" pitchFamily="18" charset="0"/>
                          <a:ea typeface="Times New Roman"/>
                          <a:cs typeface="Times New Roman" panose="02020603050405020304" pitchFamily="18" charset="0"/>
                        </a:rPr>
                        <a:t>[1], [3], [4]</a:t>
                      </a:r>
                      <a:r>
                        <a:rPr lang="ru-RU" sz="1100" spc="-5" dirty="0">
                          <a:latin typeface="Times New Roman" panose="02020603050405020304" pitchFamily="18" charset="0"/>
                          <a:ea typeface="Times New Roman"/>
                          <a:cs typeface="Times New Roman" panose="02020603050405020304" pitchFamily="18" charset="0"/>
                        </a:rPr>
                        <a:t>.</a:t>
                      </a:r>
                      <a:r>
                        <a:rPr lang="ru-RU" sz="1100" b="1" i="1" spc="-5" dirty="0">
                          <a:latin typeface="Times New Roman" panose="02020603050405020304" pitchFamily="18" charset="0"/>
                          <a:ea typeface="Times New Roman"/>
                          <a:cs typeface="Times New Roman" panose="02020603050405020304" pitchFamily="18" charset="0"/>
                        </a:rPr>
                        <a:t> </a:t>
                      </a:r>
                      <a:r>
                        <a:rPr lang="ru-RU" sz="1100" spc="-5" dirty="0">
                          <a:latin typeface="Times New Roman" panose="02020603050405020304" pitchFamily="18" charset="0"/>
                          <a:ea typeface="Times New Roman"/>
                          <a:cs typeface="Times New Roman" panose="02020603050405020304" pitchFamily="18" charset="0"/>
                        </a:rPr>
                        <a:t>Это выполнение определенного задания, связанного с предполагаемой работой. Применяется в основном при отборе рабочих.</a:t>
                      </a:r>
                      <a:endParaRPr lang="ru-RU" sz="1100" dirty="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647730">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Тестирование</a:t>
                      </a:r>
                      <a:endParaRPr lang="ru-RU" sz="1100" dirty="0">
                        <a:latin typeface="Times New Roman" panose="02020603050405020304" pitchFamily="18" charset="0"/>
                        <a:ea typeface="Times New Roman"/>
                        <a:cs typeface="Times New Roman" panose="02020603050405020304" pitchFamily="18" charset="0"/>
                      </a:endParaRPr>
                    </a:p>
                  </a:txBody>
                  <a:tcPr marL="36625" marR="36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Тестирование (англ. </a:t>
                      </a:r>
                      <a:r>
                        <a:rPr lang="en-US" sz="1100" spc="-5" dirty="0">
                          <a:latin typeface="Times New Roman" panose="02020603050405020304" pitchFamily="18" charset="0"/>
                          <a:ea typeface="Times New Roman"/>
                          <a:cs typeface="Times New Roman" panose="02020603050405020304" pitchFamily="18" charset="0"/>
                        </a:rPr>
                        <a:t>test </a:t>
                      </a:r>
                      <a:r>
                        <a:rPr lang="ru-RU" sz="1100" spc="-5" dirty="0">
                          <a:latin typeface="Times New Roman" panose="02020603050405020304" pitchFamily="18" charset="0"/>
                          <a:ea typeface="Times New Roman"/>
                          <a:cs typeface="Times New Roman" panose="02020603050405020304" pitchFamily="18" charset="0"/>
                        </a:rPr>
                        <a:t>– проба,  испытание) - это не прямое, а  косвенное, скрытое, завуалированное исследование </a:t>
                      </a:r>
                      <a:r>
                        <a:rPr lang="ru-RU" sz="1100" i="1" spc="-5" dirty="0">
                          <a:latin typeface="Times New Roman" panose="02020603050405020304" pitchFamily="18" charset="0"/>
                          <a:ea typeface="Times New Roman"/>
                          <a:cs typeface="Times New Roman" panose="02020603050405020304" pitchFamily="18" charset="0"/>
                        </a:rPr>
                        <a:t>сложных</a:t>
                      </a:r>
                      <a:r>
                        <a:rPr lang="ru-RU" sz="1100" spc="-5" dirty="0">
                          <a:latin typeface="Times New Roman" panose="02020603050405020304" pitchFamily="18" charset="0"/>
                          <a:ea typeface="Times New Roman"/>
                          <a:cs typeface="Times New Roman" panose="02020603050405020304" pitchFamily="18" charset="0"/>
                        </a:rPr>
                        <a:t> свойств и качеств личности, не поддающихся прямому, непосредственному наблюдению </a:t>
                      </a:r>
                      <a:r>
                        <a:rPr lang="uk-UA" sz="1100" dirty="0">
                          <a:latin typeface="Times New Roman" panose="02020603050405020304" pitchFamily="18" charset="0"/>
                          <a:ea typeface="Times New Roman"/>
                          <a:cs typeface="Times New Roman" panose="02020603050405020304" pitchFamily="18" charset="0"/>
                        </a:rPr>
                        <a:t>[1], [3], [4]</a:t>
                      </a:r>
                      <a:r>
                        <a:rPr lang="ru-RU" sz="1100" spc="-5" dirty="0">
                          <a:latin typeface="Times New Roman" panose="02020603050405020304" pitchFamily="18" charset="0"/>
                          <a:ea typeface="Times New Roman"/>
                          <a:cs typeface="Times New Roman" panose="02020603050405020304" pitchFamily="18" charset="0"/>
                        </a:rPr>
                        <a:t>.</a:t>
                      </a:r>
                      <a:r>
                        <a:rPr lang="ru-RU" sz="1100" b="1" i="1" spc="-5" dirty="0">
                          <a:latin typeface="Times New Roman" panose="02020603050405020304" pitchFamily="18" charset="0"/>
                          <a:ea typeface="Times New Roman"/>
                          <a:cs typeface="Times New Roman" panose="02020603050405020304" pitchFamily="18" charset="0"/>
                        </a:rPr>
                        <a:t> </a:t>
                      </a:r>
                      <a:r>
                        <a:rPr lang="ru-RU" sz="1100" spc="-5" dirty="0">
                          <a:latin typeface="Times New Roman" panose="02020603050405020304" pitchFamily="18" charset="0"/>
                          <a:ea typeface="Times New Roman"/>
                          <a:cs typeface="Times New Roman" panose="02020603050405020304" pitchFamily="18" charset="0"/>
                        </a:rPr>
                        <a:t>Уже из определения «тестирования» следует, что его бессмысленно использовать там, где возможно испытание (прямое наблюдение) и, наоборот.</a:t>
                      </a:r>
                      <a:r>
                        <a:rPr lang="ru-RU" sz="1100" b="1" i="1" spc="-5" dirty="0">
                          <a:latin typeface="Times New Roman" panose="02020603050405020304" pitchFamily="18" charset="0"/>
                          <a:ea typeface="Times New Roman"/>
                          <a:cs typeface="Times New Roman" panose="02020603050405020304" pitchFamily="18" charset="0"/>
                        </a:rPr>
                        <a:t> </a:t>
                      </a:r>
                      <a:r>
                        <a:rPr lang="ru-RU" sz="1100" spc="-5" dirty="0">
                          <a:latin typeface="Times New Roman" panose="02020603050405020304" pitchFamily="18" charset="0"/>
                          <a:ea typeface="Times New Roman"/>
                          <a:cs typeface="Times New Roman" panose="02020603050405020304" pitchFamily="18" charset="0"/>
                        </a:rPr>
                        <a:t>Поэтому тесты всех видов должны применяться только после заключения, сделанного на основе предыдущих методов: анкетирования, собеседования, испытания.</a:t>
                      </a:r>
                      <a:endParaRPr lang="ru-RU" sz="1100" dirty="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518184">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Автоматизированные экспертные системы </a:t>
                      </a:r>
                      <a:endParaRPr lang="ru-RU" sz="1100" dirty="0">
                        <a:latin typeface="Times New Roman" panose="02020603050405020304" pitchFamily="18" charset="0"/>
                        <a:ea typeface="Times New Roman"/>
                        <a:cs typeface="Times New Roman" panose="02020603050405020304" pitchFamily="18" charset="0"/>
                      </a:endParaRPr>
                    </a:p>
                  </a:txBody>
                  <a:tcPr marL="36625" marR="36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Это разновидность тестовой формы отбора – роль интервьюера при этом выполняет компьютер.</a:t>
                      </a:r>
                      <a:r>
                        <a:rPr lang="ru-RU" sz="1100" b="1" spc="-5" dirty="0">
                          <a:latin typeface="Times New Roman" panose="02020603050405020304" pitchFamily="18" charset="0"/>
                          <a:ea typeface="Times New Roman"/>
                          <a:cs typeface="Times New Roman" panose="02020603050405020304" pitchFamily="18" charset="0"/>
                        </a:rPr>
                        <a:t> </a:t>
                      </a:r>
                      <a:r>
                        <a:rPr lang="ru-RU" sz="1100" spc="-5" dirty="0">
                          <a:latin typeface="Times New Roman" panose="02020603050405020304" pitchFamily="18" charset="0"/>
                          <a:ea typeface="Times New Roman"/>
                          <a:cs typeface="Times New Roman" panose="02020603050405020304" pitchFamily="18" charset="0"/>
                        </a:rPr>
                        <a:t>Такие системы способствуют повышению полноты и достоверности получаемых данных, помогают более объективно оценивать кандидата, исключать ошибки интервьюеров, так как их роль играют компьютеры; к тому же и респонденты испытывают меньшее волнение и дают более откровенные ответы.</a:t>
                      </a:r>
                      <a:r>
                        <a:rPr lang="ru-RU" sz="1100" b="1" spc="-5" dirty="0">
                          <a:latin typeface="Times New Roman" panose="02020603050405020304" pitchFamily="18" charset="0"/>
                          <a:ea typeface="Times New Roman"/>
                          <a:cs typeface="Times New Roman" panose="02020603050405020304" pitchFamily="18" charset="0"/>
                        </a:rPr>
                        <a:t> </a:t>
                      </a:r>
                      <a:r>
                        <a:rPr lang="ru-RU" sz="1100" spc="-5" dirty="0">
                          <a:latin typeface="Times New Roman" panose="02020603050405020304" pitchFamily="18" charset="0"/>
                          <a:ea typeface="Times New Roman"/>
                          <a:cs typeface="Times New Roman" panose="02020603050405020304" pitchFamily="18" charset="0"/>
                        </a:rPr>
                        <a:t>Отбор при этом проводится по специальной программе.</a:t>
                      </a:r>
                      <a:endParaRPr lang="ru-RU" sz="1100" dirty="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259092">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Центры оценки </a:t>
                      </a:r>
                      <a:endParaRPr lang="ru-RU" sz="1100" dirty="0">
                        <a:latin typeface="Times New Roman" panose="02020603050405020304" pitchFamily="18" charset="0"/>
                        <a:ea typeface="Times New Roman"/>
                        <a:cs typeface="Times New Roman" panose="02020603050405020304" pitchFamily="18" charset="0"/>
                      </a:endParaRPr>
                    </a:p>
                  </a:txBody>
                  <a:tcPr marL="36625" marR="36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Широко используется за рубежом. Имеют специалистов и специальное оборудование. При этом используются многочисленные психологические тесты. Но стоимость оценки значительная. Однако и уровень оценки очень высок.</a:t>
                      </a:r>
                      <a:endParaRPr lang="ru-RU" sz="1100" dirty="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906822">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Методика психологического анализа</a:t>
                      </a:r>
                      <a:endParaRPr lang="ru-RU" sz="1100" dirty="0">
                        <a:latin typeface="Times New Roman" panose="02020603050405020304" pitchFamily="18" charset="0"/>
                        <a:ea typeface="Times New Roman"/>
                        <a:cs typeface="Times New Roman" panose="02020603050405020304" pitchFamily="18" charset="0"/>
                      </a:endParaRPr>
                    </a:p>
                  </a:txBody>
                  <a:tcPr marL="36625" marR="36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От кандидата требуют: фотографии (в анфас и профиль); анкету (заполненную дома); письмо-заявление, написанное от руки (не менее пятнадцати  строк). Фотографии анализируются с помощью физиономических таблиц, содержащих до ста девяноста восьми отдельных признаков; анкета и письмо-заявка подлежат графологическому анализу, в ходе которого выявляются двести тридцать восемь признаков для характеристики личностных параметров претендента; анкета содержит сто сорок вопросов, ответы на которые анализируются не столько по содержанию, сколько с точки зрения стиля и характера изложения, в которых непроизвольно проявляются личностные особенности кандидата. При таком отборе отказ под благовидным предлогом получают до восьмидесяти процентов претендентов.</a:t>
                      </a:r>
                      <a:endParaRPr lang="ru-RU" sz="1100" dirty="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r h="251595">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Аттестация персонала </a:t>
                      </a:r>
                      <a:endParaRPr lang="ru-RU" sz="1100" dirty="0">
                        <a:latin typeface="Times New Roman" panose="02020603050405020304" pitchFamily="18" charset="0"/>
                        <a:ea typeface="Times New Roman"/>
                        <a:cs typeface="Times New Roman" panose="02020603050405020304" pitchFamily="18" charset="0"/>
                      </a:endParaRPr>
                    </a:p>
                  </a:txBody>
                  <a:tcPr marL="36625" marR="36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marL="0" marR="0" indent="0" algn="just" defTabSz="914400" rtl="0" eaLnBrk="1" fontAlgn="auto" latinLnBrk="0" hangingPunct="1">
                        <a:lnSpc>
                          <a:spcPct val="100000"/>
                        </a:lnSpc>
                        <a:spcBef>
                          <a:spcPts val="25"/>
                        </a:spcBef>
                        <a:spcAft>
                          <a:spcPts val="0"/>
                        </a:spcAft>
                        <a:buClrTx/>
                        <a:buSzTx/>
                        <a:buFontTx/>
                        <a:buNone/>
                        <a:tabLst/>
                        <a:defRPr/>
                      </a:pPr>
                      <a:r>
                        <a:rPr lang="ru-RU" sz="1100" spc="-5" dirty="0">
                          <a:latin typeface="Times New Roman" panose="02020603050405020304" pitchFamily="18" charset="0"/>
                          <a:ea typeface="Times New Roman"/>
                          <a:cs typeface="Times New Roman" panose="02020603050405020304" pitchFamily="18" charset="0"/>
                        </a:rPr>
                        <a:t>Это методика отбора уже работающего персонала. </a:t>
                      </a:r>
                      <a:r>
                        <a:rPr lang="ru-RU" sz="1100" kern="1200" dirty="0" smtClean="0">
                          <a:solidFill>
                            <a:schemeClr val="tx1"/>
                          </a:solidFill>
                          <a:latin typeface="Times New Roman" panose="02020603050405020304" pitchFamily="18" charset="0"/>
                          <a:ea typeface="+mn-ea"/>
                          <a:cs typeface="Times New Roman" panose="02020603050405020304" pitchFamily="18" charset="0"/>
                        </a:rPr>
                        <a:t>Аттестация персонала (особенно управленческого) проводится с целью не только повышения эффективности отбора, но и дальнейшего, последующего развития (повышения качества), расстановки и использования кадров на производстве, то есть  она является и методикой  управления, повышения качества трудовых ресурсов.</a:t>
                      </a:r>
                    </a:p>
                    <a:p>
                      <a:pPr algn="just">
                        <a:spcBef>
                          <a:spcPts val="25"/>
                        </a:spcBef>
                        <a:spcAft>
                          <a:spcPts val="0"/>
                        </a:spcAft>
                      </a:pPr>
                      <a:endParaRPr lang="ru-RU" sz="1100" dirty="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r>
            </a:tbl>
          </a:graphicData>
        </a:graphic>
      </p:graphicFrame>
      <p:sp>
        <p:nvSpPr>
          <p:cNvPr id="3174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32</a:t>
            </a:fld>
            <a:endParaRPr lang="ru-RU"/>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33</a:t>
            </a:fld>
            <a:endParaRPr lang="ru-RU"/>
          </a:p>
        </p:txBody>
      </p:sp>
      <p:sp>
        <p:nvSpPr>
          <p:cNvPr id="3" name="Прямоугольник 2"/>
          <p:cNvSpPr/>
          <p:nvPr/>
        </p:nvSpPr>
        <p:spPr>
          <a:xfrm>
            <a:off x="357158" y="428604"/>
            <a:ext cx="8572560" cy="1723549"/>
          </a:xfrm>
          <a:prstGeom prst="rect">
            <a:avLst/>
          </a:prstGeom>
        </p:spPr>
        <p:txBody>
          <a:bodyPr wrap="square">
            <a:spAutoFit/>
          </a:bodyPr>
          <a:lstStyle/>
          <a:p>
            <a:pPr lvl="0" algn="ctr"/>
            <a:r>
              <a:rPr lang="ru-RU" b="1" dirty="0" smtClean="0">
                <a:latin typeface="Times New Roman" pitchFamily="18" charset="0"/>
                <a:ea typeface="Times New Roman" pitchFamily="18" charset="0"/>
                <a:cs typeface="Times New Roman" pitchFamily="18" charset="0"/>
              </a:rPr>
              <a:t>Контрольные вопросы к теме 7</a:t>
            </a:r>
            <a:r>
              <a:rPr lang="ru-RU" b="1" dirty="0" smtClean="0">
                <a:latin typeface="Times New Roman" pitchFamily="18" charset="0"/>
                <a:cs typeface="Times New Roman" pitchFamily="18" charset="0"/>
              </a:rPr>
              <a:t>:</a:t>
            </a:r>
          </a:p>
          <a:p>
            <a:pPr lvl="0" algn="ctr"/>
            <a:endParaRPr lang="ru-RU" b="1" dirty="0" smtClean="0">
              <a:latin typeface="Times New Roman" pitchFamily="18" charset="0"/>
              <a:cs typeface="Times New Roman" pitchFamily="18" charset="0"/>
            </a:endParaRPr>
          </a:p>
          <a:p>
            <a:pPr indent="446088"/>
            <a:r>
              <a:rPr lang="ru-RU" sz="1400" dirty="0" smtClean="0">
                <a:latin typeface="Times New Roman" pitchFamily="18" charset="0"/>
                <a:cs typeface="Times New Roman" pitchFamily="18" charset="0"/>
              </a:rPr>
              <a:t>1.Сущность планирования трудовых ресурсов.</a:t>
            </a:r>
          </a:p>
          <a:p>
            <a:pPr indent="446088"/>
            <a:r>
              <a:rPr lang="ru-RU" sz="1400" dirty="0" smtClean="0">
                <a:latin typeface="Times New Roman" pitchFamily="18" charset="0"/>
                <a:cs typeface="Times New Roman" pitchFamily="18" charset="0"/>
              </a:rPr>
              <a:t>2.Содержание планирования трудовых ресурсов</a:t>
            </a:r>
          </a:p>
          <a:p>
            <a:pPr indent="446088"/>
            <a:r>
              <a:rPr lang="ru-RU" sz="1400" dirty="0" smtClean="0">
                <a:latin typeface="Times New Roman" pitchFamily="18" charset="0"/>
                <a:cs typeface="Times New Roman" pitchFamily="18" charset="0"/>
              </a:rPr>
              <a:t>3. Сущность отбора кадров. </a:t>
            </a:r>
          </a:p>
          <a:p>
            <a:pPr indent="446088"/>
            <a:r>
              <a:rPr lang="ru-RU" sz="1400" dirty="0" smtClean="0">
                <a:latin typeface="Times New Roman" pitchFamily="18" charset="0"/>
                <a:cs typeface="Times New Roman" pitchFamily="18" charset="0"/>
              </a:rPr>
              <a:t>4. Методики отбора кадров.</a:t>
            </a:r>
          </a:p>
          <a:p>
            <a:pPr indent="446088"/>
            <a:r>
              <a:rPr lang="ru-RU" sz="1400" dirty="0" smtClean="0">
                <a:latin typeface="Times New Roman" pitchFamily="18" charset="0"/>
                <a:cs typeface="Times New Roman" pitchFamily="18" charset="0"/>
              </a:rPr>
              <a:t>5.Сходство и отличие методик испытания и тестирования.</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87824" y="3068960"/>
            <a:ext cx="3384376" cy="338437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0"/>
            <a:ext cx="91440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3419475" algn="ctr"/>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88" name="Rectangle 4"/>
          <p:cNvSpPr>
            <a:spLocks noChangeArrowheads="1"/>
          </p:cNvSpPr>
          <p:nvPr/>
        </p:nvSpPr>
        <p:spPr bwMode="auto">
          <a:xfrm>
            <a:off x="755576" y="0"/>
            <a:ext cx="7848872"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tab pos="3419475" algn="ctr"/>
              </a:tabLst>
            </a:pPr>
            <a:r>
              <a:rPr kumimoji="0" lang="ru-RU"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Тема 8.Управление качеством персонала</a:t>
            </a: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xmlns="" val="2556284884"/>
              </p:ext>
            </p:extLst>
          </p:nvPr>
        </p:nvGraphicFramePr>
        <p:xfrm>
          <a:off x="214471" y="1124744"/>
          <a:ext cx="8715057" cy="5611423"/>
        </p:xfrm>
        <a:graphic>
          <a:graphicData uri="http://schemas.openxmlformats.org/drawingml/2006/table">
            <a:tbl>
              <a:tblPr/>
              <a:tblGrid>
                <a:gridCol w="1404724"/>
                <a:gridCol w="7310333"/>
              </a:tblGrid>
              <a:tr h="214314">
                <a:tc gridSpan="2">
                  <a:txBody>
                    <a:bodyPr/>
                    <a:lstStyle/>
                    <a:p>
                      <a:pPr algn="ctr">
                        <a:spcBef>
                          <a:spcPts val="25"/>
                        </a:spcBef>
                        <a:spcAft>
                          <a:spcPts val="0"/>
                        </a:spcAft>
                      </a:pPr>
                      <a:r>
                        <a:rPr lang="ru-RU" sz="1100" b="1" spc="-5" dirty="0">
                          <a:latin typeface="Times New Roman" panose="02020603050405020304" pitchFamily="18" charset="0"/>
                          <a:ea typeface="Times New Roman"/>
                          <a:cs typeface="Times New Roman" panose="02020603050405020304" pitchFamily="18" charset="0"/>
                        </a:rPr>
                        <a:t>Методики управления качеством отдельных работников</a:t>
                      </a:r>
                      <a:endParaRPr lang="ru-RU" sz="1100" dirty="0">
                        <a:latin typeface="Times New Roman" panose="02020603050405020304" pitchFamily="18" charset="0"/>
                        <a:ea typeface="Times New Roman"/>
                        <a:cs typeface="Times New Roman" panose="02020603050405020304" pitchFamily="18" charset="0"/>
                      </a:endParaRPr>
                    </a:p>
                  </a:txBody>
                  <a:tcPr marL="29654" marR="2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r>
              <a:tr h="335532">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Адаптация работника</a:t>
                      </a:r>
                      <a:endParaRPr lang="ru-RU" sz="1100" dirty="0">
                        <a:latin typeface="Times New Roman" panose="02020603050405020304" pitchFamily="18" charset="0"/>
                        <a:ea typeface="Times New Roman"/>
                        <a:cs typeface="Times New Roman" panose="02020603050405020304" pitchFamily="18" charset="0"/>
                      </a:endParaRPr>
                    </a:p>
                  </a:txBody>
                  <a:tcPr marL="29654" marR="2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Это процесс активного приспособления организма к новым для него условиям функционирования.</a:t>
                      </a:r>
                      <a:r>
                        <a:rPr lang="ru-RU" sz="1100" b="1" spc="-5" dirty="0">
                          <a:latin typeface="Times New Roman" panose="02020603050405020304" pitchFamily="18" charset="0"/>
                          <a:ea typeface="Times New Roman"/>
                          <a:cs typeface="Times New Roman" panose="02020603050405020304" pitchFamily="18" charset="0"/>
                        </a:rPr>
                        <a:t> </a:t>
                      </a:r>
                      <a:r>
                        <a:rPr lang="ru-RU" sz="1100" spc="-5" dirty="0">
                          <a:latin typeface="Times New Roman" panose="02020603050405020304" pitchFamily="18" charset="0"/>
                          <a:ea typeface="Times New Roman"/>
                          <a:cs typeface="Times New Roman" panose="02020603050405020304" pitchFamily="18" charset="0"/>
                        </a:rPr>
                        <a:t>Адаптация бывает профессиональная и социальная.</a:t>
                      </a:r>
                      <a:endParaRPr lang="ru-RU" sz="1100" dirty="0">
                        <a:latin typeface="Times New Roman" panose="02020603050405020304" pitchFamily="18" charset="0"/>
                        <a:ea typeface="Times New Roman"/>
                        <a:cs typeface="Times New Roman" panose="02020603050405020304" pitchFamily="18" charset="0"/>
                      </a:endParaRPr>
                    </a:p>
                  </a:txBody>
                  <a:tcPr marL="29654" marR="2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67657">
                <a:tc>
                  <a:txBody>
                    <a:bodyPr/>
                    <a:lstStyle/>
                    <a:p>
                      <a:pPr algn="just">
                        <a:spcBef>
                          <a:spcPts val="25"/>
                        </a:spcBef>
                        <a:spcAft>
                          <a:spcPts val="0"/>
                        </a:spcAft>
                      </a:pPr>
                      <a:r>
                        <a:rPr lang="ru-RU" sz="1100" i="1" spc="-5">
                          <a:latin typeface="Times New Roman" panose="02020603050405020304" pitchFamily="18" charset="0"/>
                          <a:ea typeface="Times New Roman"/>
                          <a:cs typeface="Times New Roman" panose="02020603050405020304" pitchFamily="18" charset="0"/>
                        </a:rPr>
                        <a:t>Профессиональная</a:t>
                      </a:r>
                      <a:r>
                        <a:rPr lang="ru-RU" sz="1100" spc="-5">
                          <a:latin typeface="Times New Roman" panose="02020603050405020304" pitchFamily="18" charset="0"/>
                          <a:ea typeface="Times New Roman"/>
                          <a:cs typeface="Times New Roman" panose="02020603050405020304" pitchFamily="18" charset="0"/>
                        </a:rPr>
                        <a:t> адаптация</a:t>
                      </a:r>
                      <a:endParaRPr lang="ru-RU" sz="1100">
                        <a:latin typeface="Times New Roman" panose="02020603050405020304" pitchFamily="18" charset="0"/>
                        <a:ea typeface="Times New Roman"/>
                        <a:cs typeface="Times New Roman" panose="02020603050405020304" pitchFamily="18" charset="0"/>
                      </a:endParaRPr>
                    </a:p>
                  </a:txBody>
                  <a:tcPr marL="29654" marR="2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Это приспособление к самой трудовой деятельности: предметам и орудиям труда, технологическим процессам, характеру взаимодействия между работниками, но только как специалистами по поводу только труда, производства.</a:t>
                      </a:r>
                      <a:endParaRPr lang="ru-RU" sz="1100" dirty="0">
                        <a:latin typeface="Times New Roman" panose="02020603050405020304" pitchFamily="18" charset="0"/>
                        <a:ea typeface="Times New Roman"/>
                        <a:cs typeface="Times New Roman" panose="02020603050405020304" pitchFamily="18" charset="0"/>
                      </a:endParaRPr>
                    </a:p>
                  </a:txBody>
                  <a:tcPr marL="29654" marR="2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186168">
                <a:tc>
                  <a:txBody>
                    <a:bodyPr/>
                    <a:lstStyle/>
                    <a:p>
                      <a:pPr algn="just">
                        <a:spcBef>
                          <a:spcPts val="25"/>
                        </a:spcBef>
                        <a:spcAft>
                          <a:spcPts val="0"/>
                        </a:spcAft>
                      </a:pPr>
                      <a:r>
                        <a:rPr lang="ru-RU" sz="1100" i="1" spc="-5">
                          <a:latin typeface="Times New Roman" panose="02020603050405020304" pitchFamily="18" charset="0"/>
                          <a:ea typeface="Times New Roman"/>
                          <a:cs typeface="Times New Roman" panose="02020603050405020304" pitchFamily="18" charset="0"/>
                        </a:rPr>
                        <a:t>Социальная</a:t>
                      </a:r>
                      <a:r>
                        <a:rPr lang="ru-RU" sz="1100" spc="-5">
                          <a:latin typeface="Times New Roman" panose="02020603050405020304" pitchFamily="18" charset="0"/>
                          <a:ea typeface="Times New Roman"/>
                          <a:cs typeface="Times New Roman" panose="02020603050405020304" pitchFamily="18" charset="0"/>
                        </a:rPr>
                        <a:t> адаптация: социально-организационная и социально-психологическая</a:t>
                      </a:r>
                      <a:endParaRPr lang="ru-RU" sz="1100">
                        <a:latin typeface="Times New Roman" panose="02020603050405020304" pitchFamily="18" charset="0"/>
                        <a:ea typeface="Times New Roman"/>
                        <a:cs typeface="Times New Roman" panose="02020603050405020304" pitchFamily="18" charset="0"/>
                      </a:endParaRPr>
                    </a:p>
                  </a:txBody>
                  <a:tcPr marL="29654" marR="2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Социально-организационная связана с осознанием: целей и функций подразделений управления; социально-экономических проблем коллектива; с установлением </a:t>
                      </a:r>
                      <a:r>
                        <a:rPr lang="ru-RU" sz="1100" spc="-5" dirty="0" err="1">
                          <a:latin typeface="Times New Roman" panose="02020603050405020304" pitchFamily="18" charset="0"/>
                          <a:ea typeface="Times New Roman"/>
                          <a:cs typeface="Times New Roman" panose="02020603050405020304" pitchFamily="18" charset="0"/>
                        </a:rPr>
                        <a:t>адаптанта</a:t>
                      </a:r>
                      <a:r>
                        <a:rPr lang="ru-RU" sz="1100" spc="-5" dirty="0">
                          <a:latin typeface="Times New Roman" panose="02020603050405020304" pitchFamily="18" charset="0"/>
                          <a:ea typeface="Times New Roman"/>
                          <a:cs typeface="Times New Roman" panose="02020603050405020304" pitchFamily="18" charset="0"/>
                        </a:rPr>
                        <a:t> как субъекта управления (с осознанием </a:t>
                      </a:r>
                      <a:r>
                        <a:rPr lang="ru-RU" sz="1100" spc="-5" dirty="0" err="1">
                          <a:latin typeface="Times New Roman" panose="02020603050405020304" pitchFamily="18" charset="0"/>
                          <a:ea typeface="Times New Roman"/>
                          <a:cs typeface="Times New Roman" panose="02020603050405020304" pitchFamily="18" charset="0"/>
                        </a:rPr>
                        <a:t>адаптантом</a:t>
                      </a:r>
                      <a:r>
                        <a:rPr lang="ru-RU" sz="1100" spc="-5" dirty="0">
                          <a:latin typeface="Times New Roman" panose="02020603050405020304" pitchFamily="18" charset="0"/>
                          <a:ea typeface="Times New Roman"/>
                          <a:cs typeface="Times New Roman" panose="02020603050405020304" pitchFamily="18" charset="0"/>
                        </a:rPr>
                        <a:t> себя объектом управления).Социально-психологическая адаптация: наиболее важная и наиболее трудная; именно от ее успеха зависит текучесть кадров; связана с вхождением </a:t>
                      </a:r>
                      <a:r>
                        <a:rPr lang="ru-RU" sz="1100" spc="-5" dirty="0" err="1">
                          <a:latin typeface="Times New Roman" panose="02020603050405020304" pitchFamily="18" charset="0"/>
                          <a:ea typeface="Times New Roman"/>
                          <a:cs typeface="Times New Roman" panose="02020603050405020304" pitchFamily="18" charset="0"/>
                        </a:rPr>
                        <a:t>адаптанта</a:t>
                      </a:r>
                      <a:r>
                        <a:rPr lang="ru-RU" sz="1100" spc="-5" dirty="0">
                          <a:latin typeface="Times New Roman" panose="02020603050405020304" pitchFamily="18" charset="0"/>
                          <a:ea typeface="Times New Roman"/>
                          <a:cs typeface="Times New Roman" panose="02020603050405020304" pitchFamily="18" charset="0"/>
                        </a:rPr>
                        <a:t> в первичный коллектив.</a:t>
                      </a:r>
                      <a:endParaRPr lang="ru-RU" sz="1100" dirty="0">
                        <a:latin typeface="Times New Roman" panose="02020603050405020304" pitchFamily="18" charset="0"/>
                        <a:ea typeface="Times New Roman"/>
                        <a:cs typeface="Times New Roman" panose="02020603050405020304" pitchFamily="18" charset="0"/>
                      </a:endParaRPr>
                    </a:p>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Организация использует ряд способов социальной адаптации: информацию о себе; собеседования; знакомство с правилами, процедурами, наставлениями о поведении; разрабатывает даже специальные программы воспитания (выработки) необходимого стиля поведения, соответствующего статусу и имиджу организации; неофициальное общение, участие в неофициальных мероприятиях (общих обедах в столовых, праздниках, спортивных мероприятиях и т.д.), что особенно характерно для японских компаний.</a:t>
                      </a:r>
                      <a:endParaRPr lang="ru-RU" sz="1100" dirty="0">
                        <a:latin typeface="Times New Roman" panose="02020603050405020304" pitchFamily="18" charset="0"/>
                        <a:ea typeface="Times New Roman"/>
                        <a:cs typeface="Times New Roman" panose="02020603050405020304" pitchFamily="18" charset="0"/>
                      </a:endParaRPr>
                    </a:p>
                  </a:txBody>
                  <a:tcPr marL="29654" marR="2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362440">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Подготовка (обучение) кадров</a:t>
                      </a:r>
                      <a:endParaRPr lang="ru-RU" sz="1100" dirty="0">
                        <a:latin typeface="Times New Roman" panose="02020603050405020304" pitchFamily="18" charset="0"/>
                        <a:ea typeface="Times New Roman"/>
                        <a:cs typeface="Times New Roman" panose="02020603050405020304" pitchFamily="18" charset="0"/>
                      </a:endParaRPr>
                    </a:p>
                  </a:txBody>
                  <a:tcPr marL="29654" marR="2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Bef>
                          <a:spcPts val="25"/>
                        </a:spcBef>
                        <a:spcAft>
                          <a:spcPts val="0"/>
                        </a:spcAft>
                      </a:pPr>
                      <a:r>
                        <a:rPr lang="ru-RU" sz="1100" b="1" i="1" spc="-5" dirty="0">
                          <a:latin typeface="Times New Roman" panose="02020603050405020304" pitchFamily="18" charset="0"/>
                          <a:ea typeface="Times New Roman"/>
                          <a:cs typeface="Times New Roman" panose="02020603050405020304" pitchFamily="18" charset="0"/>
                        </a:rPr>
                        <a:t>Виды</a:t>
                      </a:r>
                      <a:r>
                        <a:rPr lang="ru-RU" sz="1100" spc="-5" dirty="0">
                          <a:latin typeface="Times New Roman" panose="02020603050405020304" pitchFamily="18" charset="0"/>
                          <a:ea typeface="Times New Roman"/>
                          <a:cs typeface="Times New Roman" panose="02020603050405020304" pitchFamily="18" charset="0"/>
                        </a:rPr>
                        <a:t> подготовки: начальная (общая) – в школе; конкретная – в училище, техникуме, вузе; наиболее конкретная – непосредственно на производстве.</a:t>
                      </a:r>
                      <a:endParaRPr lang="ru-RU" sz="1100" dirty="0">
                        <a:latin typeface="Times New Roman" panose="02020603050405020304" pitchFamily="18" charset="0"/>
                        <a:ea typeface="Times New Roman"/>
                        <a:cs typeface="Times New Roman" panose="02020603050405020304" pitchFamily="18" charset="0"/>
                      </a:endParaRPr>
                    </a:p>
                    <a:p>
                      <a:pPr algn="just">
                        <a:spcBef>
                          <a:spcPts val="25"/>
                        </a:spcBef>
                        <a:spcAft>
                          <a:spcPts val="0"/>
                        </a:spcAft>
                      </a:pPr>
                      <a:r>
                        <a:rPr lang="ru-RU" sz="1100" b="1" i="1" spc="-5" dirty="0">
                          <a:latin typeface="Times New Roman" panose="02020603050405020304" pitchFamily="18" charset="0"/>
                          <a:ea typeface="Times New Roman"/>
                          <a:cs typeface="Times New Roman" panose="02020603050405020304" pitchFamily="18" charset="0"/>
                        </a:rPr>
                        <a:t>Требования</a:t>
                      </a:r>
                      <a:r>
                        <a:rPr lang="ru-RU" sz="1100" spc="-5" dirty="0">
                          <a:latin typeface="Times New Roman" panose="02020603050405020304" pitchFamily="18" charset="0"/>
                          <a:ea typeface="Times New Roman"/>
                          <a:cs typeface="Times New Roman" panose="02020603050405020304" pitchFamily="18" charset="0"/>
                        </a:rPr>
                        <a:t> к подготовке (обучению) кадров: непрерывность; адекватность конкретной производственной ситуации; не копироваться; не должны иметь ничего общего с модой.</a:t>
                      </a:r>
                      <a:endParaRPr lang="ru-RU" sz="1100" dirty="0">
                        <a:latin typeface="Times New Roman" panose="02020603050405020304" pitchFamily="18" charset="0"/>
                        <a:ea typeface="Times New Roman"/>
                        <a:cs typeface="Times New Roman" panose="02020603050405020304" pitchFamily="18" charset="0"/>
                      </a:endParaRPr>
                    </a:p>
                  </a:txBody>
                  <a:tcPr marL="29654" marR="2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434928">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Управление продвижением по службе </a:t>
                      </a:r>
                      <a:endParaRPr lang="ru-RU" sz="1100" dirty="0">
                        <a:latin typeface="Times New Roman" panose="02020603050405020304" pitchFamily="18" charset="0"/>
                        <a:ea typeface="Times New Roman"/>
                        <a:cs typeface="Times New Roman" panose="02020603050405020304" pitchFamily="18" charset="0"/>
                      </a:endParaRPr>
                    </a:p>
                  </a:txBody>
                  <a:tcPr marL="29654" marR="2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ru-RU" sz="1100" kern="1200" dirty="0" smtClean="0">
                          <a:solidFill>
                            <a:schemeClr val="tx1"/>
                          </a:solidFill>
                          <a:latin typeface="Times New Roman" panose="02020603050405020304" pitchFamily="18" charset="0"/>
                          <a:ea typeface="+mn-ea"/>
                          <a:cs typeface="Times New Roman" panose="02020603050405020304" pitchFamily="18" charset="0"/>
                        </a:rPr>
                        <a:t>Это перемещение по вертикали и горизонтали (ротация). Осуществляется как в отношении рабочих, так и – менеджеров.</a:t>
                      </a:r>
                    </a:p>
                    <a:p>
                      <a:r>
                        <a:rPr lang="uk-UA" sz="1100" kern="1200" dirty="0" smtClean="0">
                          <a:solidFill>
                            <a:schemeClr val="tx1"/>
                          </a:solidFill>
                          <a:latin typeface="Times New Roman" panose="02020603050405020304" pitchFamily="18" charset="0"/>
                          <a:ea typeface="+mn-ea"/>
                          <a:cs typeface="Times New Roman" panose="02020603050405020304" pitchFamily="18" charset="0"/>
                        </a:rPr>
                        <a:t>В</a:t>
                      </a:r>
                      <a:r>
                        <a:rPr lang="ru-RU" sz="1100" kern="1200" dirty="0" smtClean="0">
                          <a:solidFill>
                            <a:schemeClr val="tx1"/>
                          </a:solidFill>
                          <a:latin typeface="Times New Roman" panose="02020603050405020304" pitchFamily="18" charset="0"/>
                          <a:ea typeface="+mn-ea"/>
                          <a:cs typeface="Times New Roman" panose="02020603050405020304" pitchFamily="18" charset="0"/>
                        </a:rPr>
                        <a:t>ыделяют три </a:t>
                      </a:r>
                      <a:r>
                        <a:rPr lang="ru-RU" sz="1100" i="1" kern="1200" dirty="0" smtClean="0">
                          <a:solidFill>
                            <a:schemeClr val="tx1"/>
                          </a:solidFill>
                          <a:latin typeface="Times New Roman" panose="02020603050405020304" pitchFamily="18" charset="0"/>
                          <a:ea typeface="+mn-ea"/>
                          <a:cs typeface="Times New Roman" panose="02020603050405020304" pitchFamily="18" charset="0"/>
                        </a:rPr>
                        <a:t>стадии</a:t>
                      </a:r>
                      <a:r>
                        <a:rPr lang="ru-RU" sz="1100" kern="1200" dirty="0" smtClean="0">
                          <a:solidFill>
                            <a:schemeClr val="tx1"/>
                          </a:solidFill>
                          <a:latin typeface="Times New Roman" panose="02020603050405020304" pitchFamily="18" charset="0"/>
                          <a:ea typeface="+mn-ea"/>
                          <a:cs typeface="Times New Roman" panose="02020603050405020304" pitchFamily="18" charset="0"/>
                        </a:rPr>
                        <a:t> становления руководителя среднего уровня управления: вхождение в должность (полгода); переход к оптимальной продуктивности (еще два с  половиной - три года); появление первых признаков ее снижения (через шесть-семь лет работы).</a:t>
                      </a:r>
                      <a:endParaRPr lang="ru-RU" sz="1100" dirty="0">
                        <a:latin typeface="Times New Roman" panose="02020603050405020304" pitchFamily="18" charset="0"/>
                        <a:ea typeface="Times New Roman"/>
                        <a:cs typeface="Times New Roman" panose="02020603050405020304" pitchFamily="18" charset="0"/>
                      </a:endParaRPr>
                    </a:p>
                  </a:txBody>
                  <a:tcPr marL="29654" marR="2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797369">
                <a:tc>
                  <a:txBody>
                    <a:bodyPr/>
                    <a:lstStyle/>
                    <a:p>
                      <a:pPr algn="just">
                        <a:spcBef>
                          <a:spcPts val="25"/>
                        </a:spcBef>
                        <a:spcAft>
                          <a:spcPts val="0"/>
                        </a:spcAft>
                      </a:pPr>
                      <a:r>
                        <a:rPr lang="ru-RU" sz="1100" spc="-5">
                          <a:latin typeface="Times New Roman" panose="02020603050405020304" pitchFamily="18" charset="0"/>
                          <a:ea typeface="Times New Roman"/>
                          <a:cs typeface="Times New Roman" panose="02020603050405020304" pitchFamily="18" charset="0"/>
                        </a:rPr>
                        <a:t>Контроль результатов</a:t>
                      </a:r>
                      <a:endParaRPr lang="ru-RU" sz="1100">
                        <a:latin typeface="Times New Roman" panose="02020603050405020304" pitchFamily="18" charset="0"/>
                        <a:ea typeface="Times New Roman"/>
                        <a:cs typeface="Times New Roman" panose="02020603050405020304" pitchFamily="18" charset="0"/>
                      </a:endParaRPr>
                    </a:p>
                  </a:txBody>
                  <a:tcPr marL="29654" marR="2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71755" indent="441960" algn="just">
                        <a:spcAft>
                          <a:spcPts val="0"/>
                        </a:spcAft>
                      </a:pPr>
                      <a:r>
                        <a:rPr lang="ru-RU" sz="1100" kern="1200" dirty="0" smtClean="0">
                          <a:solidFill>
                            <a:schemeClr val="tx1"/>
                          </a:solidFill>
                          <a:latin typeface="Times New Roman" pitchFamily="18" charset="0"/>
                          <a:ea typeface="+mn-ea"/>
                          <a:cs typeface="Times New Roman" pitchFamily="18" charset="0"/>
                        </a:rPr>
                        <a:t>Различают </a:t>
                      </a:r>
                      <a:r>
                        <a:rPr lang="ru-RU" sz="1100" i="1" kern="1200" dirty="0" smtClean="0">
                          <a:solidFill>
                            <a:schemeClr val="tx1"/>
                          </a:solidFill>
                          <a:latin typeface="Times New Roman" pitchFamily="18" charset="0"/>
                          <a:ea typeface="+mn-ea"/>
                          <a:cs typeface="Times New Roman" pitchFamily="18" charset="0"/>
                        </a:rPr>
                        <a:t>три</a:t>
                      </a:r>
                      <a:r>
                        <a:rPr lang="ru-RU" sz="1100" kern="1200" dirty="0" smtClean="0">
                          <a:solidFill>
                            <a:schemeClr val="tx1"/>
                          </a:solidFill>
                          <a:latin typeface="Times New Roman" pitchFamily="18" charset="0"/>
                          <a:ea typeface="+mn-ea"/>
                          <a:cs typeface="Times New Roman" pitchFamily="18" charset="0"/>
                        </a:rPr>
                        <a:t> цели контроля результатов: административную, информационную, мотивационную. </a:t>
                      </a:r>
                      <a:r>
                        <a:rPr lang="ru-RU" sz="1100" i="1" kern="1200" dirty="0" smtClean="0">
                          <a:solidFill>
                            <a:schemeClr val="tx1"/>
                          </a:solidFill>
                          <a:latin typeface="Times New Roman" pitchFamily="18" charset="0"/>
                          <a:ea typeface="+mn-ea"/>
                          <a:cs typeface="Times New Roman" pitchFamily="18" charset="0"/>
                        </a:rPr>
                        <a:t>Административная</a:t>
                      </a:r>
                      <a:r>
                        <a:rPr lang="ru-RU" sz="1100" kern="1200" dirty="0" smtClean="0">
                          <a:solidFill>
                            <a:schemeClr val="tx1"/>
                          </a:solidFill>
                          <a:latin typeface="Times New Roman" pitchFamily="18" charset="0"/>
                          <a:ea typeface="+mn-ea"/>
                          <a:cs typeface="Times New Roman" pitchFamily="18" charset="0"/>
                        </a:rPr>
                        <a:t> цель –  для решения вопроса о: повышении, переводе, прекращении трудового договора.</a:t>
                      </a:r>
                      <a:r>
                        <a:rPr lang="ru-RU" sz="1100" b="1" kern="1200" dirty="0" smtClean="0">
                          <a:solidFill>
                            <a:schemeClr val="tx1"/>
                          </a:solidFill>
                          <a:latin typeface="Times New Roman" pitchFamily="18" charset="0"/>
                          <a:ea typeface="+mn-ea"/>
                          <a:cs typeface="Times New Roman" pitchFamily="18" charset="0"/>
                        </a:rPr>
                        <a:t> </a:t>
                      </a:r>
                      <a:r>
                        <a:rPr lang="ru-RU" sz="1100" i="1" kern="1200" dirty="0" smtClean="0">
                          <a:solidFill>
                            <a:schemeClr val="tx1"/>
                          </a:solidFill>
                          <a:latin typeface="Times New Roman" pitchFamily="18" charset="0"/>
                          <a:ea typeface="+mn-ea"/>
                          <a:cs typeface="Times New Roman" pitchFamily="18" charset="0"/>
                        </a:rPr>
                        <a:t>Информационная</a:t>
                      </a:r>
                      <a:r>
                        <a:rPr lang="ru-RU" sz="1100" kern="1200" dirty="0" smtClean="0">
                          <a:solidFill>
                            <a:schemeClr val="tx1"/>
                          </a:solidFill>
                          <a:latin typeface="Times New Roman" pitchFamily="18" charset="0"/>
                          <a:ea typeface="+mn-ea"/>
                          <a:cs typeface="Times New Roman" pitchFamily="18" charset="0"/>
                        </a:rPr>
                        <a:t> – для информирования работника о том, что конкретно является его сильной и слабой стороной; в каком направлении ему необходимо совершенствоваться (повышать качество).</a:t>
                      </a:r>
                      <a:r>
                        <a:rPr lang="ru-RU" sz="1100" b="1" kern="1200" dirty="0" smtClean="0">
                          <a:solidFill>
                            <a:schemeClr val="tx1"/>
                          </a:solidFill>
                          <a:latin typeface="Times New Roman" pitchFamily="18" charset="0"/>
                          <a:ea typeface="+mn-ea"/>
                          <a:cs typeface="Times New Roman" pitchFamily="18" charset="0"/>
                        </a:rPr>
                        <a:t> </a:t>
                      </a:r>
                      <a:r>
                        <a:rPr lang="ru-RU" sz="1100" i="1" kern="1200" dirty="0" smtClean="0">
                          <a:solidFill>
                            <a:schemeClr val="tx1"/>
                          </a:solidFill>
                          <a:latin typeface="Times New Roman" pitchFamily="18" charset="0"/>
                          <a:ea typeface="+mn-ea"/>
                          <a:cs typeface="Times New Roman" pitchFamily="18" charset="0"/>
                        </a:rPr>
                        <a:t>Мотивационная</a:t>
                      </a:r>
                      <a:r>
                        <a:rPr lang="ru-RU" sz="1100" kern="1200" dirty="0" smtClean="0">
                          <a:solidFill>
                            <a:schemeClr val="tx1"/>
                          </a:solidFill>
                          <a:latin typeface="Times New Roman" pitchFamily="18" charset="0"/>
                          <a:ea typeface="+mn-ea"/>
                          <a:cs typeface="Times New Roman" pitchFamily="18" charset="0"/>
                        </a:rPr>
                        <a:t> – для мотивации работника и других работников путем соответствующего вознаграждения.</a:t>
                      </a:r>
                      <a:r>
                        <a:rPr lang="ru-RU" sz="1100" b="1" kern="1200" dirty="0" smtClean="0">
                          <a:solidFill>
                            <a:schemeClr val="tx1"/>
                          </a:solidFill>
                          <a:latin typeface="Times New Roman" pitchFamily="18" charset="0"/>
                          <a:ea typeface="+mn-ea"/>
                          <a:cs typeface="Times New Roman" pitchFamily="18" charset="0"/>
                        </a:rPr>
                        <a:t> </a:t>
                      </a:r>
                      <a:r>
                        <a:rPr lang="ru-RU" sz="1100" kern="1200" dirty="0" smtClean="0">
                          <a:solidFill>
                            <a:schemeClr val="tx1"/>
                          </a:solidFill>
                          <a:latin typeface="Times New Roman" pitchFamily="18" charset="0"/>
                          <a:ea typeface="+mn-ea"/>
                          <a:cs typeface="Times New Roman" pitchFamily="18" charset="0"/>
                        </a:rPr>
                        <a:t>Все три цели тесно связаны между собой, а именно – положительная информация работника сопровождается административным решением о повышении по службе, а это положительно мотивирует работника к производительной работе.</a:t>
                      </a:r>
                      <a:endParaRPr lang="ru-RU" sz="1100" dirty="0">
                        <a:latin typeface="Times New Roman" pitchFamily="18" charset="0"/>
                        <a:ea typeface="Times New Roman"/>
                        <a:cs typeface="Times New Roman" pitchFamily="18" charset="0"/>
                      </a:endParaRPr>
                    </a:p>
                  </a:txBody>
                  <a:tcPr marL="29654" marR="2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07416">
                <a:tc>
                  <a:txBody>
                    <a:bodyPr/>
                    <a:lstStyle/>
                    <a:p>
                      <a:pPr algn="just">
                        <a:spcBef>
                          <a:spcPts val="25"/>
                        </a:spcBef>
                        <a:spcAft>
                          <a:spcPts val="0"/>
                        </a:spcAft>
                      </a:pPr>
                      <a:r>
                        <a:rPr lang="ru-RU" sz="1100" spc="-5" dirty="0">
                          <a:latin typeface="Times New Roman" panose="02020603050405020304" pitchFamily="18" charset="0"/>
                          <a:ea typeface="Times New Roman"/>
                          <a:cs typeface="Times New Roman" panose="02020603050405020304" pitchFamily="18" charset="0"/>
                        </a:rPr>
                        <a:t>Повышение качества условий труда</a:t>
                      </a:r>
                      <a:endParaRPr lang="ru-RU" sz="1100" dirty="0">
                        <a:latin typeface="Times New Roman" panose="02020603050405020304" pitchFamily="18" charset="0"/>
                        <a:ea typeface="Times New Roman"/>
                        <a:cs typeface="Times New Roman" panose="02020603050405020304" pitchFamily="18" charset="0"/>
                      </a:endParaRPr>
                    </a:p>
                  </a:txBody>
                  <a:tcPr marL="29654" marR="2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R="71755" indent="441960" algn="just">
                        <a:spcAft>
                          <a:spcPts val="0"/>
                        </a:spcAft>
                      </a:pPr>
                      <a:r>
                        <a:rPr lang="ru-RU" sz="1100" spc="-5" dirty="0">
                          <a:latin typeface="Times New Roman" panose="02020603050405020304" pitchFamily="18" charset="0"/>
                          <a:ea typeface="Times New Roman"/>
                          <a:cs typeface="Times New Roman" panose="02020603050405020304" pitchFamily="18" charset="0"/>
                        </a:rPr>
                        <a:t>Качество работника, то есть его квалификация, производительность напрямую зависят от условий его труда  в самом широком смысле, то есть материальной среда и моральной атмосферы.</a:t>
                      </a:r>
                      <a:r>
                        <a:rPr lang="ru-RU" sz="1100" b="1" spc="-5" dirty="0">
                          <a:latin typeface="Times New Roman" panose="02020603050405020304" pitchFamily="18" charset="0"/>
                          <a:ea typeface="Times New Roman"/>
                          <a:cs typeface="Times New Roman" panose="02020603050405020304" pitchFamily="18" charset="0"/>
                        </a:rPr>
                        <a:t>  </a:t>
                      </a:r>
                      <a:r>
                        <a:rPr lang="ru-RU" sz="1100" spc="-5" dirty="0">
                          <a:latin typeface="Times New Roman" panose="02020603050405020304" pitchFamily="18" charset="0"/>
                          <a:ea typeface="Times New Roman"/>
                          <a:cs typeface="Times New Roman" panose="02020603050405020304" pitchFamily="18" charset="0"/>
                        </a:rPr>
                        <a:t>Требования  к условиям труда:</a:t>
                      </a:r>
                      <a:r>
                        <a:rPr lang="ru-RU" sz="1100" b="1" spc="-5" dirty="0">
                          <a:latin typeface="Times New Roman" panose="02020603050405020304" pitchFamily="18" charset="0"/>
                          <a:ea typeface="Times New Roman"/>
                          <a:cs typeface="Times New Roman" panose="02020603050405020304" pitchFamily="18" charset="0"/>
                        </a:rPr>
                        <a:t> </a:t>
                      </a:r>
                      <a:r>
                        <a:rPr lang="ru-RU" sz="1100" spc="-5" dirty="0">
                          <a:latin typeface="Times New Roman" panose="02020603050405020304" pitchFamily="18" charset="0"/>
                          <a:ea typeface="Times New Roman"/>
                          <a:cs typeface="Times New Roman" panose="02020603050405020304" pitchFamily="18" charset="0"/>
                        </a:rPr>
                        <a:t>интерес к работе; справедливое вознаграждение; соблюдение экологических норм; обеспечение участия в принятии решений; гарантия занятости;</a:t>
                      </a:r>
                      <a:r>
                        <a:rPr lang="ru-RU" sz="1100" b="1" spc="-5" dirty="0">
                          <a:latin typeface="Times New Roman" panose="02020603050405020304" pitchFamily="18" charset="0"/>
                          <a:ea typeface="Times New Roman"/>
                          <a:cs typeface="Times New Roman" panose="02020603050405020304" pitchFamily="18" charset="0"/>
                        </a:rPr>
                        <a:t> </a:t>
                      </a:r>
                      <a:r>
                        <a:rPr lang="ru-RU" sz="1100" spc="-5" dirty="0">
                          <a:latin typeface="Times New Roman" panose="02020603050405020304" pitchFamily="18" charset="0"/>
                          <a:ea typeface="Times New Roman"/>
                          <a:cs typeface="Times New Roman" panose="02020603050405020304" pitchFamily="18" charset="0"/>
                        </a:rPr>
                        <a:t>дружеские взаимоотношения с коллегами;</a:t>
                      </a:r>
                      <a:r>
                        <a:rPr lang="ru-RU" sz="1100" b="1" spc="-5" dirty="0">
                          <a:latin typeface="Times New Roman" panose="02020603050405020304" pitchFamily="18" charset="0"/>
                          <a:ea typeface="Times New Roman"/>
                          <a:cs typeface="Times New Roman" panose="02020603050405020304" pitchFamily="18" charset="0"/>
                        </a:rPr>
                        <a:t> </a:t>
                      </a:r>
                      <a:r>
                        <a:rPr lang="ru-RU" sz="1100" dirty="0">
                          <a:latin typeface="Times New Roman" panose="02020603050405020304" pitchFamily="18" charset="0"/>
                          <a:ea typeface="Times New Roman"/>
                          <a:cs typeface="Times New Roman" panose="02020603050405020304" pitchFamily="18" charset="0"/>
                        </a:rPr>
                        <a:t>наличие средств бытового и медицинского характера.</a:t>
                      </a:r>
                    </a:p>
                  </a:txBody>
                  <a:tcPr marL="29654" marR="296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4198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Номер слайда 5"/>
          <p:cNvSpPr>
            <a:spLocks noGrp="1"/>
          </p:cNvSpPr>
          <p:nvPr>
            <p:ph type="sldNum" sz="quarter" idx="12"/>
          </p:nvPr>
        </p:nvSpPr>
        <p:spPr/>
        <p:txBody>
          <a:bodyPr/>
          <a:lstStyle/>
          <a:p>
            <a:fld id="{725C68B6-61C2-468F-89AB-4B9F7531AA68}" type="slidenum">
              <a:rPr lang="ru-RU" smtClean="0"/>
              <a:pPr/>
              <a:t>34</a:t>
            </a:fld>
            <a:endParaRPr lang="ru-RU"/>
          </a:p>
        </p:txBody>
      </p:sp>
      <p:sp>
        <p:nvSpPr>
          <p:cNvPr id="2" name="Прямоугольник 1"/>
          <p:cNvSpPr/>
          <p:nvPr/>
        </p:nvSpPr>
        <p:spPr>
          <a:xfrm>
            <a:off x="-324544" y="332656"/>
            <a:ext cx="9324528" cy="861774"/>
          </a:xfrm>
          <a:prstGeom prst="rect">
            <a:avLst/>
          </a:prstGeom>
        </p:spPr>
        <p:txBody>
          <a:bodyPr wrap="square">
            <a:spAutoFit/>
          </a:bodyPr>
          <a:lstStyle/>
          <a:p>
            <a:pPr marL="182563" lvl="0" indent="538163" algn="just" eaLnBrk="0" fontAlgn="base" hangingPunct="0">
              <a:spcBef>
                <a:spcPct val="0"/>
              </a:spcBef>
              <a:spcAft>
                <a:spcPct val="0"/>
              </a:spcAft>
              <a:tabLst>
                <a:tab pos="3419475" algn="ctr"/>
              </a:tabLst>
            </a:pPr>
            <a:r>
              <a:rPr lang="ru-RU" b="1" dirty="0">
                <a:latin typeface="Times New Roman" pitchFamily="18" charset="0"/>
                <a:ea typeface="Times New Roman" pitchFamily="18" charset="0"/>
                <a:cs typeface="Times New Roman" pitchFamily="18" charset="0"/>
              </a:rPr>
              <a:t>8.1 Сущность управления качеством персонала </a:t>
            </a:r>
          </a:p>
          <a:p>
            <a:pPr marL="182563" indent="538163" algn="just" eaLnBrk="0" fontAlgn="base" hangingPunct="0">
              <a:spcBef>
                <a:spcPct val="0"/>
              </a:spcBef>
              <a:spcAft>
                <a:spcPct val="0"/>
              </a:spcAft>
              <a:tabLst>
                <a:tab pos="3419475" algn="ctr"/>
              </a:tabLst>
            </a:pPr>
            <a:r>
              <a:rPr lang="ru-RU" sz="1400" b="1" dirty="0">
                <a:latin typeface="Times New Roman" pitchFamily="18" charset="0"/>
                <a:ea typeface="Times New Roman" pitchFamily="18" charset="0"/>
                <a:cs typeface="Times New Roman" pitchFamily="18" charset="0"/>
              </a:rPr>
              <a:t>Сущность управления качеством </a:t>
            </a:r>
            <a:r>
              <a:rPr lang="ru-RU" sz="1400" b="1" dirty="0" smtClean="0">
                <a:latin typeface="Times New Roman" pitchFamily="18" charset="0"/>
                <a:ea typeface="Times New Roman" pitchFamily="18" charset="0"/>
                <a:cs typeface="Times New Roman" pitchFamily="18" charset="0"/>
              </a:rPr>
              <a:t>персонала - </a:t>
            </a:r>
            <a:r>
              <a:rPr lang="ru-RU" sz="1400" dirty="0">
                <a:latin typeface="Times New Roman" pitchFamily="18" charset="0"/>
                <a:ea typeface="Times New Roman" pitchFamily="18" charset="0"/>
                <a:cs typeface="Times New Roman" pitchFamily="18" charset="0"/>
              </a:rPr>
              <a:t>э</a:t>
            </a:r>
            <a:r>
              <a:rPr lang="ru-RU" sz="1400" dirty="0" smtClean="0">
                <a:latin typeface="Times New Roman" pitchFamily="18" charset="0"/>
                <a:ea typeface="Times New Roman" pitchFamily="18" charset="0"/>
                <a:cs typeface="Times New Roman" pitchFamily="18" charset="0"/>
              </a:rPr>
              <a:t>то  </a:t>
            </a:r>
            <a:r>
              <a:rPr lang="ru-RU" sz="1400" dirty="0">
                <a:latin typeface="Times New Roman" pitchFamily="18" charset="0"/>
                <a:ea typeface="Times New Roman" pitchFamily="18" charset="0"/>
                <a:cs typeface="Times New Roman" pitchFamily="18" charset="0"/>
              </a:rPr>
              <a:t>ускорение роста качества трудовых ресурсов </a:t>
            </a:r>
            <a:r>
              <a:rPr lang="uk-UA" sz="1400" dirty="0">
                <a:latin typeface="Times New Roman" pitchFamily="18" charset="0"/>
                <a:ea typeface="Times New Roman" pitchFamily="18" charset="0"/>
                <a:cs typeface="Times New Roman" pitchFamily="18" charset="0"/>
              </a:rPr>
              <a:t>[1], [3], [4]</a:t>
            </a:r>
            <a:r>
              <a:rPr lang="ru-RU" sz="1400" dirty="0">
                <a:latin typeface="Times New Roman" pitchFamily="18" charset="0"/>
                <a:ea typeface="Times New Roman" pitchFamily="18" charset="0"/>
                <a:cs typeface="Times New Roman" pitchFamily="18" charset="0"/>
              </a:rPr>
              <a:t>.  </a:t>
            </a:r>
            <a:endParaRPr lang="ru-RU" sz="1400" dirty="0">
              <a:latin typeface="Times New Roman" pitchFamily="18" charset="0"/>
              <a:cs typeface="Times New Roman" pitchFamily="18" charset="0"/>
            </a:endParaRPr>
          </a:p>
          <a:p>
            <a:pPr marL="182563" lvl="0" indent="538163" algn="just" eaLnBrk="0" fontAlgn="base" hangingPunct="0">
              <a:spcBef>
                <a:spcPct val="0"/>
              </a:spcBef>
              <a:spcAft>
                <a:spcPct val="0"/>
              </a:spcAft>
              <a:tabLst>
                <a:tab pos="3419475" algn="ctr"/>
              </a:tabLst>
            </a:pPr>
            <a:r>
              <a:rPr lang="ru-RU" b="1" dirty="0" smtClean="0">
                <a:latin typeface="Times New Roman" pitchFamily="18" charset="0"/>
                <a:ea typeface="Times New Roman" pitchFamily="18" charset="0"/>
                <a:cs typeface="Times New Roman" pitchFamily="18" charset="0"/>
              </a:rPr>
              <a:t>8.2 </a:t>
            </a:r>
            <a:r>
              <a:rPr lang="ru-RU" b="1" dirty="0">
                <a:latin typeface="Times New Roman" pitchFamily="18" charset="0"/>
                <a:ea typeface="Times New Roman" pitchFamily="18" charset="0"/>
                <a:cs typeface="Times New Roman" pitchFamily="18" charset="0"/>
              </a:rPr>
              <a:t>Управления качеством отдельных работников</a:t>
            </a:r>
            <a:endParaRPr lang="ru-RU" sz="20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xmlns="" val="3268829694"/>
              </p:ext>
            </p:extLst>
          </p:nvPr>
        </p:nvGraphicFramePr>
        <p:xfrm>
          <a:off x="287524" y="1268760"/>
          <a:ext cx="8568952" cy="4420554"/>
        </p:xfrm>
        <a:graphic>
          <a:graphicData uri="http://schemas.openxmlformats.org/drawingml/2006/table">
            <a:tbl>
              <a:tblPr/>
              <a:tblGrid>
                <a:gridCol w="1439584"/>
                <a:gridCol w="7129368"/>
              </a:tblGrid>
              <a:tr h="214314">
                <a:tc gridSpan="2">
                  <a:txBody>
                    <a:bodyPr/>
                    <a:lstStyle/>
                    <a:p>
                      <a:pPr algn="ctr">
                        <a:spcBef>
                          <a:spcPts val="25"/>
                        </a:spcBef>
                        <a:spcAft>
                          <a:spcPts val="0"/>
                        </a:spcAft>
                      </a:pPr>
                      <a:r>
                        <a:rPr lang="ru-RU" sz="1200" b="1" spc="-5" dirty="0">
                          <a:latin typeface="Times New Roman"/>
                          <a:ea typeface="Times New Roman"/>
                        </a:rPr>
                        <a:t>Методики управления качеством</a:t>
                      </a:r>
                      <a:r>
                        <a:rPr lang="ru-RU" sz="1200" spc="-5" dirty="0">
                          <a:latin typeface="Times New Roman"/>
                          <a:ea typeface="Times New Roman"/>
                        </a:rPr>
                        <a:t> </a:t>
                      </a:r>
                      <a:r>
                        <a:rPr lang="ru-RU" sz="1200" b="1" spc="-5" dirty="0">
                          <a:latin typeface="Times New Roman"/>
                          <a:ea typeface="Times New Roman"/>
                        </a:rPr>
                        <a:t>персонала как единого целого</a:t>
                      </a:r>
                      <a:endParaRPr lang="ru-RU" sz="1200" dirty="0">
                        <a:latin typeface="Times New Roman"/>
                        <a:ea typeface="Times New Roman"/>
                      </a:endParaRPr>
                    </a:p>
                  </a:txBody>
                  <a:tcPr marL="29592" marR="29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ru-RU"/>
                    </a:p>
                  </a:txBody>
                  <a:tcPr/>
                </a:tc>
              </a:tr>
              <a:tr h="2214578">
                <a:tc>
                  <a:txBody>
                    <a:bodyPr/>
                    <a:lstStyle/>
                    <a:p>
                      <a:pPr algn="just">
                        <a:spcBef>
                          <a:spcPts val="25"/>
                        </a:spcBef>
                        <a:spcAft>
                          <a:spcPts val="0"/>
                        </a:spcAft>
                      </a:pPr>
                      <a:r>
                        <a:rPr lang="ru-RU" sz="1200" spc="-5" dirty="0">
                          <a:latin typeface="Times New Roman"/>
                          <a:ea typeface="Times New Roman"/>
                        </a:rPr>
                        <a:t>Организационные методики</a:t>
                      </a:r>
                      <a:endParaRPr lang="ru-RU" sz="1200" dirty="0">
                        <a:latin typeface="Times New Roman"/>
                        <a:ea typeface="Times New Roman"/>
                      </a:endParaRPr>
                    </a:p>
                  </a:txBody>
                  <a:tcPr marL="29592" marR="29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ru-RU" sz="1200" spc="-5" dirty="0">
                          <a:latin typeface="Times New Roman"/>
                          <a:ea typeface="Times New Roman"/>
                        </a:rPr>
                        <a:t>Они подразделяются на два вида:</a:t>
                      </a:r>
                      <a:r>
                        <a:rPr lang="ru-RU" sz="1200" b="1" spc="-5" dirty="0">
                          <a:latin typeface="Times New Roman"/>
                          <a:ea typeface="Times New Roman"/>
                        </a:rPr>
                        <a:t> </a:t>
                      </a:r>
                      <a:r>
                        <a:rPr lang="ru-RU" sz="1200" spc="-5" dirty="0">
                          <a:latin typeface="Times New Roman"/>
                          <a:ea typeface="Times New Roman"/>
                        </a:rPr>
                        <a:t>установление оптимального соотношения разных групп персонала (мужчин и женщин; менеджеров и рабочих; специалистов и др.); оптимальная расстановка (распределение) персонала по структурным подразделениям и должностям в соответствии с их специальностью. То есть, должны быть: определенное количество работников с высшим образованием; соответствующая степень рационального использования менеджеров с высшим образованием (соответствие их занимаемой должности); соответствующая длительность пребывания в должности </a:t>
                      </a:r>
                      <a:r>
                        <a:rPr lang="ru-RU" sz="1200" spc="-5" dirty="0" smtClean="0">
                          <a:latin typeface="Times New Roman"/>
                          <a:ea typeface="Times New Roman"/>
                        </a:rPr>
                        <a:t>руководителей.</a:t>
                      </a:r>
                      <a:r>
                        <a:rPr lang="ru-RU" sz="1200" spc="-5" baseline="0" dirty="0" smtClean="0">
                          <a:latin typeface="Times New Roman"/>
                          <a:ea typeface="Times New Roman"/>
                        </a:rPr>
                        <a:t> </a:t>
                      </a:r>
                      <a:r>
                        <a:rPr lang="ru-RU" sz="1200" spc="-5" dirty="0" smtClean="0">
                          <a:latin typeface="Times New Roman"/>
                          <a:ea typeface="Times New Roman"/>
                        </a:rPr>
                        <a:t>Оптимальной </a:t>
                      </a:r>
                      <a:r>
                        <a:rPr lang="ru-RU" sz="1200" spc="-5" dirty="0">
                          <a:latin typeface="Times New Roman"/>
                          <a:ea typeface="Times New Roman"/>
                        </a:rPr>
                        <a:t>расстановке персонала способствует и соблюдение закономерностей продвижения по служебной иерархии руководителей. Анализ профессионального пути директоров (высших руководителей) показал, что лучшие из них до назначения на эту должность прошли все должностные ступени, но пребывание на каждой из них не превышало два с половиной года, то есть они не задерживались на предыдущей должности дольше периода максимальной эффективности. Это позволило им стать директором еще в расцвете физических сил и творческих </a:t>
                      </a:r>
                      <a:r>
                        <a:rPr lang="ru-RU" sz="1200" spc="-5" dirty="0" smtClean="0">
                          <a:latin typeface="Times New Roman"/>
                          <a:ea typeface="Times New Roman"/>
                        </a:rPr>
                        <a:t>возможностей.</a:t>
                      </a:r>
                      <a:r>
                        <a:rPr lang="ru-RU" sz="1200" spc="-5" baseline="0" dirty="0" smtClean="0">
                          <a:latin typeface="Times New Roman"/>
                          <a:ea typeface="Times New Roman"/>
                        </a:rPr>
                        <a:t> </a:t>
                      </a:r>
                      <a:r>
                        <a:rPr lang="ru-RU" sz="1200" spc="-5" dirty="0" smtClean="0">
                          <a:latin typeface="Times New Roman"/>
                          <a:ea typeface="Times New Roman"/>
                        </a:rPr>
                        <a:t>Замечено </a:t>
                      </a:r>
                      <a:r>
                        <a:rPr lang="ru-RU" sz="1200" spc="-5" dirty="0">
                          <a:latin typeface="Times New Roman"/>
                          <a:ea typeface="Times New Roman"/>
                        </a:rPr>
                        <a:t>также, что продвижение по линейной иерархии (бригадир – начальник цеха - директор) формирует более решительных и ответственных руководителей. А продвижение по функциональной (инженер – руководитель группы – начальник отдела – главный специалист) – более осторожных руководителей, но знающих, высококвалифицированных специалистов.</a:t>
                      </a:r>
                      <a:endParaRPr lang="ru-RU" sz="12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1196841">
                <a:tc>
                  <a:txBody>
                    <a:bodyPr/>
                    <a:lstStyle/>
                    <a:p>
                      <a:pPr algn="just">
                        <a:spcBef>
                          <a:spcPts val="25"/>
                        </a:spcBef>
                        <a:spcAft>
                          <a:spcPts val="0"/>
                        </a:spcAft>
                      </a:pPr>
                      <a:r>
                        <a:rPr lang="ru-RU" sz="1200" spc="-5">
                          <a:latin typeface="Times New Roman"/>
                          <a:ea typeface="Times New Roman"/>
                        </a:rPr>
                        <a:t>Социально-психологические, или организационо-психологические, или методики организации психологической поддержки.</a:t>
                      </a:r>
                      <a:endParaRPr lang="ru-RU" sz="1200">
                        <a:latin typeface="Times New Roman"/>
                        <a:ea typeface="Times New Roman"/>
                      </a:endParaRPr>
                    </a:p>
                  </a:txBody>
                  <a:tcPr marL="29592" marR="295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spcAft>
                          <a:spcPts val="0"/>
                        </a:spcAft>
                      </a:pPr>
                      <a:r>
                        <a:rPr lang="ru-RU" sz="1200" spc="-5" dirty="0">
                          <a:latin typeface="Times New Roman"/>
                          <a:ea typeface="Times New Roman"/>
                        </a:rPr>
                        <a:t>Практика управления персоналом показала, что на тех предприятиях, где между руководителями и подчиненными существуют хорошие взаимоотношения, эффективность производства и уровень квалификации работников выше, а количество прогулов и текучесть кадров значительно ниже; к тому же здесь и сильнее стремление использовать наиболее современные методики и технологии менеджмента и производства. Такова связь производительности с психологией и моралью. Это большой резерв повышения эффективности производства. </a:t>
                      </a:r>
                      <a:endParaRPr lang="ru-RU" sz="1200" dirty="0">
                        <a:latin typeface="Times New Roman"/>
                        <a:ea typeface="Times New Roman"/>
                      </a:endParaRPr>
                    </a:p>
                    <a:p>
                      <a:pPr algn="just">
                        <a:spcAft>
                          <a:spcPts val="0"/>
                        </a:spcAft>
                      </a:pPr>
                      <a:r>
                        <a:rPr lang="ru-RU" sz="1200" spc="-5" dirty="0">
                          <a:latin typeface="Times New Roman"/>
                          <a:ea typeface="Times New Roman"/>
                        </a:rPr>
                        <a:t>Это: создание специальных </a:t>
                      </a:r>
                      <a:r>
                        <a:rPr lang="ru-RU" sz="1200" b="1" i="1" spc="-5" dirty="0">
                          <a:latin typeface="Times New Roman"/>
                          <a:ea typeface="Times New Roman"/>
                        </a:rPr>
                        <a:t>психологических</a:t>
                      </a:r>
                      <a:r>
                        <a:rPr lang="ru-RU" sz="1200" spc="-5" dirty="0">
                          <a:latin typeface="Times New Roman"/>
                          <a:ea typeface="Times New Roman"/>
                        </a:rPr>
                        <a:t> </a:t>
                      </a:r>
                      <a:r>
                        <a:rPr lang="ru-RU" sz="1200" b="1" i="1" spc="-5" dirty="0">
                          <a:latin typeface="Times New Roman"/>
                          <a:ea typeface="Times New Roman"/>
                        </a:rPr>
                        <a:t>групп</a:t>
                      </a:r>
                      <a:r>
                        <a:rPr lang="ru-RU" sz="1200" spc="-5" dirty="0">
                          <a:latin typeface="Times New Roman"/>
                          <a:ea typeface="Times New Roman"/>
                        </a:rPr>
                        <a:t> поддержки (примерно один специалист на шестьдесят работников); твердость руководства; установление сознательной дисциплины.</a:t>
                      </a:r>
                      <a:endParaRPr lang="ru-RU" sz="1200" dirty="0">
                        <a:latin typeface="Times New Roman"/>
                        <a:ea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40962" name="Rectangle 2"/>
          <p:cNvSpPr>
            <a:spLocks noChangeArrowheads="1"/>
          </p:cNvSpPr>
          <p:nvPr/>
        </p:nvSpPr>
        <p:spPr bwMode="auto">
          <a:xfrm>
            <a:off x="161764" y="188640"/>
            <a:ext cx="882047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8.3</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Управления качеством персонала как единого целого</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720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Наряду с методиками повышения качества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отдельных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работников применяются методики повышения качества персонала как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единого</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целого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 [3], [4]</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Можно выделить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две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группы методик управления качеством трудового коллектива: организационные и социально-психологические.</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35</a:t>
            </a:fld>
            <a:endParaRPr lang="ru-RU"/>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36</a:t>
            </a:fld>
            <a:endParaRPr lang="ru-RU"/>
          </a:p>
        </p:txBody>
      </p:sp>
      <p:sp>
        <p:nvSpPr>
          <p:cNvPr id="3" name="Прямоугольник 2"/>
          <p:cNvSpPr/>
          <p:nvPr/>
        </p:nvSpPr>
        <p:spPr>
          <a:xfrm>
            <a:off x="539552" y="332656"/>
            <a:ext cx="8286808" cy="2339102"/>
          </a:xfrm>
          <a:prstGeom prst="rect">
            <a:avLst/>
          </a:prstGeom>
        </p:spPr>
        <p:txBody>
          <a:bodyPr wrap="square">
            <a:spAutoFit/>
          </a:bodyPr>
          <a:lstStyle/>
          <a:p>
            <a:pPr lvl="0" algn="ctr"/>
            <a:r>
              <a:rPr lang="ru-RU" b="1" dirty="0" smtClean="0">
                <a:latin typeface="Times New Roman" pitchFamily="18" charset="0"/>
                <a:ea typeface="Times New Roman" pitchFamily="18" charset="0"/>
                <a:cs typeface="Times New Roman" pitchFamily="18" charset="0"/>
              </a:rPr>
              <a:t>Контрольные вопросы к теме 8</a:t>
            </a:r>
            <a:r>
              <a:rPr lang="ru-RU" b="1" dirty="0" smtClean="0">
                <a:latin typeface="Times New Roman" pitchFamily="18" charset="0"/>
                <a:cs typeface="Times New Roman" pitchFamily="18" charset="0"/>
              </a:rPr>
              <a:t>:</a:t>
            </a:r>
          </a:p>
          <a:p>
            <a:pPr lvl="0"/>
            <a:endParaRPr lang="ru-RU" sz="1600" dirty="0" smtClean="0">
              <a:latin typeface="Times New Roman" pitchFamily="18" charset="0"/>
              <a:cs typeface="Times New Roman" pitchFamily="18" charset="0"/>
            </a:endParaRPr>
          </a:p>
          <a:p>
            <a:pPr indent="446088"/>
            <a:r>
              <a:rPr lang="ru-RU" sz="1400" dirty="0" smtClean="0">
                <a:latin typeface="Times New Roman" pitchFamily="18" charset="0"/>
                <a:cs typeface="Times New Roman" pitchFamily="18" charset="0"/>
              </a:rPr>
              <a:t>1. Сущность управления качеством персонала.</a:t>
            </a:r>
          </a:p>
          <a:p>
            <a:pPr indent="446088"/>
            <a:r>
              <a:rPr lang="ru-RU" sz="1400" dirty="0" smtClean="0">
                <a:latin typeface="Times New Roman" pitchFamily="18" charset="0"/>
                <a:cs typeface="Times New Roman" pitchFamily="18" charset="0"/>
              </a:rPr>
              <a:t>2. Методики управления качеством отдельных работников.</a:t>
            </a:r>
          </a:p>
          <a:p>
            <a:pPr indent="446088"/>
            <a:r>
              <a:rPr lang="ru-RU" sz="1400" dirty="0" smtClean="0">
                <a:latin typeface="Times New Roman" pitchFamily="18" charset="0"/>
                <a:cs typeface="Times New Roman" pitchFamily="18" charset="0"/>
              </a:rPr>
              <a:t>3. Адаптация работника. </a:t>
            </a:r>
          </a:p>
          <a:p>
            <a:pPr indent="446088"/>
            <a:r>
              <a:rPr lang="ru-RU" sz="1400" dirty="0" smtClean="0">
                <a:latin typeface="Times New Roman" pitchFamily="18" charset="0"/>
                <a:cs typeface="Times New Roman" pitchFamily="18" charset="0"/>
              </a:rPr>
              <a:t>4. Обучение кадров.</a:t>
            </a:r>
          </a:p>
          <a:p>
            <a:pPr indent="446088"/>
            <a:r>
              <a:rPr lang="ru-RU" sz="1400" dirty="0" smtClean="0">
                <a:latin typeface="Times New Roman" pitchFamily="18" charset="0"/>
                <a:cs typeface="Times New Roman" pitchFamily="18" charset="0"/>
              </a:rPr>
              <a:t>5.Управление карьерой.</a:t>
            </a:r>
          </a:p>
          <a:p>
            <a:pPr indent="446088"/>
            <a:r>
              <a:rPr lang="ru-RU" sz="1400" dirty="0" smtClean="0">
                <a:latin typeface="Times New Roman" pitchFamily="18" charset="0"/>
                <a:cs typeface="Times New Roman" pitchFamily="18" charset="0"/>
              </a:rPr>
              <a:t>6.Контроль результатов.</a:t>
            </a:r>
          </a:p>
          <a:p>
            <a:pPr indent="446088"/>
            <a:r>
              <a:rPr lang="ru-RU" sz="1400" dirty="0" smtClean="0">
                <a:latin typeface="Times New Roman" pitchFamily="18" charset="0"/>
                <a:cs typeface="Times New Roman" pitchFamily="18" charset="0"/>
              </a:rPr>
              <a:t>7.Повышение качества условий труда.</a:t>
            </a:r>
          </a:p>
          <a:p>
            <a:pPr indent="446088"/>
            <a:r>
              <a:rPr lang="ru-RU" sz="1400" dirty="0" smtClean="0">
                <a:latin typeface="Times New Roman" pitchFamily="18" charset="0"/>
                <a:cs typeface="Times New Roman" pitchFamily="18" charset="0"/>
              </a:rPr>
              <a:t>8. Методики управления качеством  коллектива.</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87824" y="3068960"/>
            <a:ext cx="3384376" cy="338437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161487" y="123110"/>
            <a:ext cx="8821026"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Тема 9 Основы практики предпринимательства</a:t>
            </a: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indent="446088" algn="just" defTabSz="914400" rtl="0" eaLnBrk="0" fontAlgn="base" latinLnBrk="0" hangingPunct="0">
              <a:lnSpc>
                <a:spcPct val="100000"/>
              </a:lnSpc>
              <a:spcBef>
                <a:spcPct val="0"/>
              </a:spcBef>
              <a:spcAft>
                <a:spcPct val="0"/>
              </a:spcAft>
              <a:buClrTx/>
              <a:buSzTx/>
              <a:buFontTx/>
              <a:buNone/>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 настоящему времени разработаны не только отдельные теории предпринимательства, но и создана наука предпринимательства как раздел науки менеджмента. Это явилось результатом формулировки прошлой, настоящей и будущей парадигм предпринимательства как трёх глобальных стратегий организации соответственно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продуктовых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технологических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управленческих</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инноваций [3],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[10]</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Впервые в мире это было реализовано в 2013 году на кафедре экономики предприятия ХНАДУ [5</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indent="446088" algn="just" defTabSz="914400" rtl="0" eaLnBrk="0" fontAlgn="base" latinLnBrk="0" hangingPunct="0">
              <a:lnSpc>
                <a:spcPct val="100000"/>
              </a:lnSpc>
              <a:spcBef>
                <a:spcPct val="0"/>
              </a:spcBef>
              <a:spcAft>
                <a:spcPct val="0"/>
              </a:spcAft>
              <a:buClrTx/>
              <a:buSzTx/>
              <a:buFontTx/>
              <a:buNone/>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Практика предпринимательства использует не только науку предпринимательства, но и науки самых разных отраслей человеческой деятельности: юридической, правовой, социальной.  </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indent="446088" algn="just" defTabSz="914400" rtl="0" eaLnBrk="0" fontAlgn="base" latinLnBrk="0" hangingPunct="0">
              <a:lnSpc>
                <a:spcPct val="100000"/>
              </a:lnSpc>
              <a:spcBef>
                <a:spcPct val="0"/>
              </a:spcBef>
              <a:spcAft>
                <a:spcPct val="0"/>
              </a:spcAft>
              <a:buClrTx/>
              <a:buSzTx/>
              <a:buFontTx/>
              <a:buNone/>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Законодатель установил разные типы, классы правил, требований к предпринимательской деятельности: </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признаки, принципы и условия</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9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xmlns="" val="4172084169"/>
              </p:ext>
            </p:extLst>
          </p:nvPr>
        </p:nvGraphicFramePr>
        <p:xfrm>
          <a:off x="214282" y="3071810"/>
          <a:ext cx="8678198" cy="2926080"/>
        </p:xfrm>
        <a:graphic>
          <a:graphicData uri="http://schemas.openxmlformats.org/drawingml/2006/table">
            <a:tbl>
              <a:tblPr/>
              <a:tblGrid>
                <a:gridCol w="2328297"/>
                <a:gridCol w="6349901"/>
              </a:tblGrid>
              <a:tr h="0">
                <a:tc gridSpan="2">
                  <a:txBody>
                    <a:bodyPr/>
                    <a:lstStyle/>
                    <a:p>
                      <a:pPr algn="ctr">
                        <a:spcAft>
                          <a:spcPts val="0"/>
                        </a:spcAft>
                      </a:pPr>
                      <a:r>
                        <a:rPr lang="ru-RU" sz="1200" b="1" dirty="0">
                          <a:latin typeface="Times New Roman"/>
                          <a:ea typeface="Times New Roman"/>
                        </a:rPr>
                        <a:t>Признаки предпринимательской деятельности</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ru-RU"/>
                    </a:p>
                  </a:txBody>
                  <a:tcPr/>
                </a:tc>
              </a:tr>
              <a:tr h="0">
                <a:tc>
                  <a:txBody>
                    <a:bodyPr/>
                    <a:lstStyle/>
                    <a:p>
                      <a:pPr algn="just">
                        <a:spcAft>
                          <a:spcPts val="0"/>
                        </a:spcAft>
                      </a:pPr>
                      <a:r>
                        <a:rPr lang="ru-RU" sz="1200" dirty="0">
                          <a:latin typeface="Times New Roman"/>
                          <a:ea typeface="Times New Roman"/>
                        </a:rPr>
                        <a:t>Инициативность и самостоятельность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ru-RU" sz="1200">
                          <a:latin typeface="Times New Roman"/>
                          <a:ea typeface="Times New Roman"/>
                        </a:rPr>
                        <a:t>Предприниматели имеют право самостоятельно принимать решения и осуществлять самостоятельно любую деятельность, не противоречащую действующему законодательству. Вмешательство государственных органов в хозяйственную деятельность предпринимателей не допускается, если она не затрагивает предусмотренные законодательством права государственных органов по осуществлению контроля над предпринимательской деятельностью;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algn="just">
                        <a:spcAft>
                          <a:spcPts val="0"/>
                        </a:spcAft>
                      </a:pPr>
                      <a:r>
                        <a:rPr lang="ru-RU" sz="1200">
                          <a:latin typeface="Times New Roman"/>
                          <a:ea typeface="Times New Roman"/>
                        </a:rPr>
                        <a:t>Систематичность</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ru-RU" sz="1200">
                          <a:latin typeface="Times New Roman"/>
                          <a:ea typeface="Times New Roman"/>
                        </a:rPr>
                        <a:t>Предпринимательство осуществляется непрерывно, регулярно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algn="just">
                        <a:spcAft>
                          <a:spcPts val="0"/>
                        </a:spcAft>
                      </a:pPr>
                      <a:r>
                        <a:rPr lang="ru-RU" sz="1200" dirty="0">
                          <a:latin typeface="Times New Roman"/>
                          <a:ea typeface="Times New Roman"/>
                        </a:rPr>
                        <a:t>Деятельность на собственный риск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ru-RU" sz="1200">
                          <a:latin typeface="Times New Roman"/>
                          <a:ea typeface="Times New Roman"/>
                        </a:rPr>
                        <a:t>Предприниматель должен предвидеть неблагоприятные последствия (например, убытки и др.) и принимать меры по их устранению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algn="just">
                        <a:spcAft>
                          <a:spcPts val="0"/>
                        </a:spcAft>
                      </a:pPr>
                      <a:r>
                        <a:rPr lang="ru-RU" sz="1200">
                          <a:latin typeface="Times New Roman"/>
                          <a:ea typeface="Times New Roman"/>
                        </a:rPr>
                        <a:t>Получение прибыли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ru-RU" sz="1200">
                          <a:latin typeface="Times New Roman"/>
                          <a:ea typeface="Times New Roman"/>
                        </a:rPr>
                        <a:t>Основной признак. Деятельность не может считаться предпринимательской, если ее целью не является получение прибыли.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algn="just">
                        <a:spcAft>
                          <a:spcPts val="0"/>
                        </a:spcAft>
                      </a:pPr>
                      <a:r>
                        <a:rPr lang="ru-RU" sz="1200" dirty="0">
                          <a:latin typeface="Times New Roman"/>
                          <a:ea typeface="Times New Roman"/>
                        </a:rPr>
                        <a:t>Самостоятельная юридическая ответственность и творческий, инновационный, социально ответственный характер</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ru-RU" sz="1200" dirty="0">
                          <a:latin typeface="Times New Roman"/>
                          <a:ea typeface="Times New Roman"/>
                        </a:rPr>
                        <a:t>Тоже признаки предпринимательской деятельности</a:t>
                      </a:r>
                      <a:br>
                        <a:rPr lang="ru-RU" sz="1200" dirty="0">
                          <a:latin typeface="Times New Roman"/>
                          <a:ea typeface="Times New Roman"/>
                        </a:rPr>
                      </a:br>
                      <a:r>
                        <a:rPr lang="ru-RU" sz="1200" dirty="0">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39938" name="Rectangle 2"/>
          <p:cNvSpPr>
            <a:spLocks noChangeArrowheads="1"/>
          </p:cNvSpPr>
          <p:nvPr/>
        </p:nvSpPr>
        <p:spPr bwMode="auto">
          <a:xfrm>
            <a:off x="251520" y="6093296"/>
            <a:ext cx="864096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6088"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Основные признаки предпринимательской деятельности содержатся в законах</a:t>
            </a:r>
            <a:br>
              <a:rPr kumimoji="0" lang="ru-RU"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br>
            <a:r>
              <a:rPr kumimoji="0" lang="ru-RU" sz="14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предпринимательстве»,</a:t>
            </a:r>
            <a:r>
              <a:rPr lang="ru-RU" sz="1400" dirty="0">
                <a:latin typeface="Times New Roman" panose="02020603050405020304" pitchFamily="18" charset="0"/>
                <a:ea typeface="Times New Roman" panose="02020603050405020304" pitchFamily="18" charset="0"/>
                <a:cs typeface="Times New Roman" panose="02020603050405020304" pitchFamily="18" charset="0"/>
              </a:rPr>
              <a:t> </a:t>
            </a:r>
            <a:r>
              <a:rPr kumimoji="0" lang="ru-RU" sz="14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 предприятиях в Украине», «О хозяйственных обществах». </a:t>
            </a:r>
            <a:endParaRPr kumimoji="0" lang="ru-RU"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Номер слайда 4"/>
          <p:cNvSpPr>
            <a:spLocks noGrp="1"/>
          </p:cNvSpPr>
          <p:nvPr>
            <p:ph type="sldNum" sz="quarter" idx="12"/>
          </p:nvPr>
        </p:nvSpPr>
        <p:spPr/>
        <p:txBody>
          <a:bodyPr/>
          <a:lstStyle/>
          <a:p>
            <a:fld id="{725C68B6-61C2-468F-89AB-4B9F7531AA68}" type="slidenum">
              <a:rPr lang="ru-RU" smtClean="0"/>
              <a:pPr/>
              <a:t>37</a:t>
            </a:fld>
            <a:endParaRPr lang="ru-RU" dirty="0"/>
          </a:p>
        </p:txBody>
      </p:sp>
      <p:sp>
        <p:nvSpPr>
          <p:cNvPr id="2" name="Прямоугольник 1"/>
          <p:cNvSpPr/>
          <p:nvPr/>
        </p:nvSpPr>
        <p:spPr>
          <a:xfrm>
            <a:off x="539552" y="2636912"/>
            <a:ext cx="6912768" cy="369332"/>
          </a:xfrm>
          <a:prstGeom prst="rect">
            <a:avLst/>
          </a:prstGeom>
        </p:spPr>
        <p:txBody>
          <a:bodyPr wrap="square">
            <a:spAutoFit/>
          </a:bodyPr>
          <a:lstStyle/>
          <a:p>
            <a:r>
              <a:rPr lang="ru-RU" sz="1600" b="1" dirty="0">
                <a:latin typeface="Times New Roman" pitchFamily="18" charset="0"/>
                <a:ea typeface="Times New Roman" pitchFamily="18" charset="0"/>
                <a:cs typeface="Times New Roman" pitchFamily="18" charset="0"/>
              </a:rPr>
              <a:t> </a:t>
            </a:r>
            <a:r>
              <a:rPr lang="en-US" b="1" dirty="0">
                <a:latin typeface="Times New Roman" pitchFamily="18" charset="0"/>
                <a:ea typeface="Times New Roman" pitchFamily="18" charset="0"/>
                <a:cs typeface="Times New Roman" pitchFamily="18" charset="0"/>
              </a:rPr>
              <a:t>9</a:t>
            </a:r>
            <a:r>
              <a:rPr lang="ru-RU" b="1" dirty="0" smtClean="0">
                <a:latin typeface="Times New Roman" pitchFamily="18" charset="0"/>
                <a:ea typeface="Times New Roman" pitchFamily="18" charset="0"/>
                <a:cs typeface="Times New Roman" pitchFamily="18" charset="0"/>
              </a:rPr>
              <a:t>.1 </a:t>
            </a:r>
            <a:r>
              <a:rPr lang="ru-RU" b="1" dirty="0">
                <a:latin typeface="Times New Roman" pitchFamily="18" charset="0"/>
                <a:ea typeface="Times New Roman" pitchFamily="18" charset="0"/>
                <a:cs typeface="Times New Roman" pitchFamily="18" charset="0"/>
              </a:rPr>
              <a:t>Признаки предпринимательской деятельности </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1041203151"/>
              </p:ext>
            </p:extLst>
          </p:nvPr>
        </p:nvGraphicFramePr>
        <p:xfrm>
          <a:off x="214282" y="476672"/>
          <a:ext cx="8715436" cy="1828800"/>
        </p:xfrm>
        <a:graphic>
          <a:graphicData uri="http://schemas.openxmlformats.org/drawingml/2006/table">
            <a:tbl>
              <a:tblPr/>
              <a:tblGrid>
                <a:gridCol w="8715436"/>
              </a:tblGrid>
              <a:tr h="0">
                <a:tc>
                  <a:txBody>
                    <a:bodyPr/>
                    <a:lstStyle/>
                    <a:p>
                      <a:pPr algn="just">
                        <a:spcAft>
                          <a:spcPts val="0"/>
                        </a:spcAft>
                      </a:pPr>
                      <a:r>
                        <a:rPr lang="ru-RU" sz="1200" b="1" dirty="0" smtClean="0">
                          <a:latin typeface="Times New Roman"/>
                          <a:ea typeface="Times New Roman"/>
                        </a:rPr>
                        <a:t>                                                            Принципы </a:t>
                      </a:r>
                      <a:r>
                        <a:rPr lang="ru-RU" sz="1200" b="1" dirty="0">
                          <a:latin typeface="Times New Roman"/>
                          <a:ea typeface="Times New Roman"/>
                        </a:rPr>
                        <a:t>предпринимательской деятельности</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a:spcAft>
                          <a:spcPts val="0"/>
                        </a:spcAft>
                      </a:pPr>
                      <a:r>
                        <a:rPr lang="ru-RU" sz="1200" dirty="0">
                          <a:latin typeface="Times New Roman"/>
                          <a:ea typeface="Times New Roman"/>
                        </a:rPr>
                        <a:t> </a:t>
                      </a:r>
                      <a:r>
                        <a:rPr lang="ru-RU" sz="1200" b="1" dirty="0">
                          <a:latin typeface="Times New Roman"/>
                          <a:ea typeface="Times New Roman"/>
                        </a:rPr>
                        <a:t>Свободный</a:t>
                      </a:r>
                      <a:r>
                        <a:rPr lang="ru-RU" sz="1200" dirty="0">
                          <a:latin typeface="Times New Roman"/>
                          <a:ea typeface="Times New Roman"/>
                        </a:rPr>
                        <a:t> </a:t>
                      </a:r>
                      <a:r>
                        <a:rPr lang="ru-RU" sz="1200" b="1" dirty="0">
                          <a:latin typeface="Times New Roman"/>
                          <a:ea typeface="Times New Roman"/>
                        </a:rPr>
                        <a:t>выбор</a:t>
                      </a:r>
                      <a:r>
                        <a:rPr lang="ru-RU" sz="1200" dirty="0">
                          <a:latin typeface="Times New Roman"/>
                          <a:ea typeface="Times New Roman"/>
                        </a:rPr>
                        <a:t> видов деятельности, привлечение на добровольных началах к осуществлению предпринимательской деятельности имущества и средств юридических лиц и граждан</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a:spcAft>
                          <a:spcPts val="0"/>
                        </a:spcAft>
                      </a:pPr>
                      <a:r>
                        <a:rPr lang="ru-RU" sz="1200" b="1">
                          <a:latin typeface="Times New Roman"/>
                          <a:ea typeface="Times New Roman"/>
                        </a:rPr>
                        <a:t>Самостоятельное</a:t>
                      </a:r>
                      <a:r>
                        <a:rPr lang="ru-RU" sz="1200">
                          <a:latin typeface="Times New Roman"/>
                          <a:ea typeface="Times New Roman"/>
                        </a:rPr>
                        <a:t> </a:t>
                      </a:r>
                      <a:r>
                        <a:rPr lang="ru-RU" sz="1200" b="1">
                          <a:latin typeface="Times New Roman"/>
                          <a:ea typeface="Times New Roman"/>
                        </a:rPr>
                        <a:t>формирование</a:t>
                      </a:r>
                      <a:r>
                        <a:rPr lang="ru-RU" sz="1200">
                          <a:latin typeface="Times New Roman"/>
                          <a:ea typeface="Times New Roman"/>
                        </a:rPr>
                        <a:t> </a:t>
                      </a:r>
                      <a:r>
                        <a:rPr lang="ru-RU" sz="1200" b="1">
                          <a:latin typeface="Times New Roman"/>
                          <a:ea typeface="Times New Roman"/>
                        </a:rPr>
                        <a:t>программы</a:t>
                      </a:r>
                      <a:r>
                        <a:rPr lang="ru-RU" sz="1200">
                          <a:latin typeface="Times New Roman"/>
                          <a:ea typeface="Times New Roman"/>
                        </a:rPr>
                        <a:t> деятельности и выбор поставщиков и потребителей производимой продукции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a:spcAft>
                          <a:spcPts val="0"/>
                        </a:spcAft>
                      </a:pPr>
                      <a:r>
                        <a:rPr lang="ru-RU" sz="1200">
                          <a:latin typeface="Times New Roman"/>
                          <a:ea typeface="Times New Roman"/>
                        </a:rPr>
                        <a:t>Установление цен в соответствии с законодательством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a:spcAft>
                          <a:spcPts val="0"/>
                        </a:spcAft>
                      </a:pPr>
                      <a:r>
                        <a:rPr lang="ru-RU" sz="1200">
                          <a:latin typeface="Times New Roman"/>
                          <a:ea typeface="Times New Roman"/>
                        </a:rPr>
                        <a:t>Свободный наем работников</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algn="just">
                        <a:spcAft>
                          <a:spcPts val="0"/>
                        </a:spcAft>
                      </a:pPr>
                      <a:r>
                        <a:rPr lang="ru-RU" sz="1200">
                          <a:latin typeface="Times New Roman"/>
                          <a:ea typeface="Times New Roman"/>
                        </a:rPr>
                        <a:t>Привлечение и использование материально-технических, финансовых, трудовых, природных и других видов ресурсов, использование которых не запрещено или не ограничено законодательством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algn="just">
                        <a:spcAft>
                          <a:spcPts val="0"/>
                        </a:spcAft>
                      </a:pPr>
                      <a:r>
                        <a:rPr lang="ru-RU" sz="1200">
                          <a:latin typeface="Times New Roman"/>
                          <a:ea typeface="Times New Roman"/>
                        </a:rPr>
                        <a:t>Свободное распоряжение прибылью, остающейся после внесения платежей, установленных законодательством</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0">
                <a:tc>
                  <a:txBody>
                    <a:bodyPr/>
                    <a:lstStyle/>
                    <a:p>
                      <a:pPr algn="just">
                        <a:spcAft>
                          <a:spcPts val="0"/>
                        </a:spcAft>
                      </a:pPr>
                      <a:r>
                        <a:rPr lang="ru-RU" sz="1200" dirty="0">
                          <a:latin typeface="Times New Roman"/>
                          <a:ea typeface="Times New Roman"/>
                        </a:rPr>
                        <a:t>Самостоятельное осуществление предпринимателем - юридическим лицом внешнеэкономической деятельности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3891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592006069"/>
              </p:ext>
            </p:extLst>
          </p:nvPr>
        </p:nvGraphicFramePr>
        <p:xfrm>
          <a:off x="214282" y="2636912"/>
          <a:ext cx="8715435" cy="4206240"/>
        </p:xfrm>
        <a:graphic>
          <a:graphicData uri="http://schemas.openxmlformats.org/drawingml/2006/table">
            <a:tbl>
              <a:tblPr/>
              <a:tblGrid>
                <a:gridCol w="1549406"/>
                <a:gridCol w="7166029"/>
              </a:tblGrid>
              <a:tr h="61576">
                <a:tc gridSpan="2">
                  <a:txBody>
                    <a:bodyPr/>
                    <a:lstStyle/>
                    <a:p>
                      <a:pPr algn="just">
                        <a:spcAft>
                          <a:spcPts val="0"/>
                        </a:spcAft>
                      </a:pPr>
                      <a:r>
                        <a:rPr lang="ru-RU" sz="1200" b="1" dirty="0" smtClean="0">
                          <a:latin typeface="Times New Roman" panose="02020603050405020304" pitchFamily="18" charset="0"/>
                          <a:ea typeface="Times New Roman"/>
                          <a:cs typeface="Times New Roman" panose="02020603050405020304" pitchFamily="18" charset="0"/>
                        </a:rPr>
                        <a:t>                                                           Условия </a:t>
                      </a:r>
                      <a:r>
                        <a:rPr lang="ru-RU" sz="1200" b="1" dirty="0">
                          <a:latin typeface="Times New Roman" panose="02020603050405020304" pitchFamily="18" charset="0"/>
                          <a:ea typeface="Times New Roman"/>
                          <a:cs typeface="Times New Roman" panose="02020603050405020304" pitchFamily="18" charset="0"/>
                        </a:rPr>
                        <a:t>осуществления предпринимательской деятельности</a:t>
                      </a:r>
                      <a:endParaRPr lang="ru-RU" sz="1200" dirty="0">
                        <a:latin typeface="Times New Roman" panose="02020603050405020304" pitchFamily="18" charset="0"/>
                        <a:ea typeface="Times New Roman"/>
                        <a:cs typeface="Times New Roman" panose="02020603050405020304" pitchFamily="18" charset="0"/>
                      </a:endParaRPr>
                    </a:p>
                  </a:txBody>
                  <a:tcPr marL="25190" marR="25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ru-RU"/>
                    </a:p>
                  </a:txBody>
                  <a:tcPr/>
                </a:tc>
              </a:tr>
              <a:tr h="1046806">
                <a:tc>
                  <a:txBody>
                    <a:bodyPr/>
                    <a:lstStyle/>
                    <a:p>
                      <a:pPr algn="just">
                        <a:spcAft>
                          <a:spcPts val="0"/>
                        </a:spcAft>
                      </a:pPr>
                      <a:r>
                        <a:rPr lang="ru-RU" sz="1200" dirty="0">
                          <a:latin typeface="Times New Roman" panose="02020603050405020304" pitchFamily="18" charset="0"/>
                          <a:ea typeface="Times New Roman"/>
                          <a:cs typeface="Times New Roman" panose="02020603050405020304" pitchFamily="18" charset="0"/>
                        </a:rPr>
                        <a:t>Государственная регистрация предпринимательства, право найма работников и социальные гарантии при использовании их </a:t>
                      </a:r>
                      <a:r>
                        <a:rPr lang="ru-RU" sz="1200" dirty="0" smtClean="0">
                          <a:latin typeface="Times New Roman" panose="02020603050405020304" pitchFamily="18" charset="0"/>
                          <a:ea typeface="Times New Roman"/>
                          <a:cs typeface="Times New Roman" panose="02020603050405020304" pitchFamily="18" charset="0"/>
                        </a:rPr>
                        <a:t>труда</a:t>
                      </a:r>
                      <a:endParaRPr lang="ru-RU" sz="1200" dirty="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ru-RU" sz="1200" kern="1200" dirty="0" smtClean="0">
                          <a:solidFill>
                            <a:schemeClr val="tx1"/>
                          </a:solidFill>
                          <a:latin typeface="Times New Roman" panose="02020603050405020304" pitchFamily="18" charset="0"/>
                          <a:ea typeface="+mn-ea"/>
                          <a:cs typeface="Times New Roman" panose="02020603050405020304" pitchFamily="18" charset="0"/>
                        </a:rPr>
                        <a:t>Порядок регистрации регулируется «Положением о государственной регистрации субъектов предпринимательской деятельности».</a:t>
                      </a:r>
                      <a:r>
                        <a:rPr lang="ru-RU" sz="1200" kern="1200" baseline="0" dirty="0" smtClean="0">
                          <a:solidFill>
                            <a:schemeClr val="tx1"/>
                          </a:solidFill>
                          <a:latin typeface="Times New Roman" panose="02020603050405020304" pitchFamily="18" charset="0"/>
                          <a:ea typeface="+mn-ea"/>
                          <a:cs typeface="Times New Roman" panose="02020603050405020304" pitchFamily="18" charset="0"/>
                        </a:rPr>
                        <a:t> </a:t>
                      </a:r>
                      <a:r>
                        <a:rPr lang="ru-RU" sz="1200" kern="1200" dirty="0" smtClean="0">
                          <a:solidFill>
                            <a:schemeClr val="tx1"/>
                          </a:solidFill>
                          <a:latin typeface="Times New Roman" panose="02020603050405020304" pitchFamily="18" charset="0"/>
                          <a:ea typeface="+mn-ea"/>
                          <a:cs typeface="Times New Roman" panose="02020603050405020304" pitchFamily="18" charset="0"/>
                        </a:rPr>
                        <a:t>Предпринимателями в Украине имеют право быть: граждане Украины, граждане других государств, не ограниченные законом в правоспособности и дееспособности, юридические лица независимо от форм собственности.</a:t>
                      </a:r>
                      <a:r>
                        <a:rPr lang="ru-RU" sz="1200" kern="1200" baseline="0" dirty="0" smtClean="0">
                          <a:solidFill>
                            <a:schemeClr val="tx1"/>
                          </a:solidFill>
                          <a:latin typeface="Times New Roman" panose="02020603050405020304" pitchFamily="18" charset="0"/>
                          <a:ea typeface="+mn-ea"/>
                          <a:cs typeface="Times New Roman" panose="02020603050405020304" pitchFamily="18" charset="0"/>
                        </a:rPr>
                        <a:t> </a:t>
                      </a:r>
                      <a:r>
                        <a:rPr lang="ru-RU" sz="1200" kern="1200" dirty="0" smtClean="0">
                          <a:solidFill>
                            <a:schemeClr val="tx1"/>
                          </a:solidFill>
                          <a:latin typeface="Times New Roman" panose="02020603050405020304" pitchFamily="18" charset="0"/>
                          <a:ea typeface="+mn-ea"/>
                          <a:cs typeface="Times New Roman" panose="02020603050405020304" pitchFamily="18" charset="0"/>
                        </a:rPr>
                        <a:t>Для занятия предпринимательской деятельностью законом предоставляется выбор организационно-правовых форм. Предпринимательство может осуществляться частным лицом без образования</a:t>
                      </a:r>
                      <a:r>
                        <a:rPr lang="ru-RU" sz="1200" kern="1200" baseline="0" dirty="0" smtClean="0">
                          <a:solidFill>
                            <a:schemeClr val="tx1"/>
                          </a:solidFill>
                          <a:latin typeface="Times New Roman" panose="02020603050405020304" pitchFamily="18" charset="0"/>
                          <a:ea typeface="+mn-ea"/>
                          <a:cs typeface="Times New Roman" panose="02020603050405020304" pitchFamily="18" charset="0"/>
                        </a:rPr>
                        <a:t> </a:t>
                      </a:r>
                      <a:r>
                        <a:rPr lang="ru-RU" sz="1200" kern="1200" dirty="0" smtClean="0">
                          <a:solidFill>
                            <a:schemeClr val="tx1"/>
                          </a:solidFill>
                          <a:latin typeface="Times New Roman" panose="02020603050405020304" pitchFamily="18" charset="0"/>
                          <a:ea typeface="+mn-ea"/>
                          <a:cs typeface="Times New Roman" panose="02020603050405020304" pitchFamily="18" charset="0"/>
                        </a:rPr>
                        <a:t>юридического лица, а также путем создания различного вида предприятий (частных, коллективных и др.).</a:t>
                      </a:r>
                      <a:r>
                        <a:rPr lang="ru-RU" sz="1200" b="1" kern="1200" dirty="0" smtClean="0">
                          <a:solidFill>
                            <a:schemeClr val="tx1"/>
                          </a:solidFill>
                          <a:latin typeface="Times New Roman" panose="02020603050405020304" pitchFamily="18" charset="0"/>
                          <a:ea typeface="+mn-ea"/>
                          <a:cs typeface="Times New Roman" panose="02020603050405020304" pitchFamily="18" charset="0"/>
                        </a:rPr>
                        <a:t> Свидетельство</a:t>
                      </a:r>
                      <a:r>
                        <a:rPr lang="ru-RU" sz="1200" kern="1200" dirty="0" smtClean="0">
                          <a:solidFill>
                            <a:schemeClr val="tx1"/>
                          </a:solidFill>
                          <a:latin typeface="Times New Roman" panose="02020603050405020304" pitchFamily="18" charset="0"/>
                          <a:ea typeface="+mn-ea"/>
                          <a:cs typeface="Times New Roman" panose="02020603050405020304" pitchFamily="18" charset="0"/>
                        </a:rPr>
                        <a:t> о государственной регистрации и копия документа, подтверждающего взятие предпринимателя на учет в органы государственной налоговой службы, являются основанием для открытия счета в банке в установленном законом порядке.</a:t>
                      </a:r>
                      <a:endParaRPr lang="ru-RU" sz="1200" dirty="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554182">
                <a:tc>
                  <a:txBody>
                    <a:bodyPr/>
                    <a:lstStyle/>
                    <a:p>
                      <a:pPr algn="just">
                        <a:spcAft>
                          <a:spcPts val="0"/>
                        </a:spcAft>
                      </a:pPr>
                      <a:r>
                        <a:rPr lang="ru-RU" sz="1200" dirty="0">
                          <a:latin typeface="Times New Roman" panose="02020603050405020304" pitchFamily="18" charset="0"/>
                          <a:ea typeface="Times New Roman"/>
                          <a:cs typeface="Times New Roman" panose="02020603050405020304" pitchFamily="18" charset="0"/>
                        </a:rPr>
                        <a:t>Лицензирование</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ru-RU" sz="1200" dirty="0">
                          <a:latin typeface="Times New Roman" panose="02020603050405020304" pitchFamily="18" charset="0"/>
                          <a:ea typeface="Times New Roman"/>
                          <a:cs typeface="Times New Roman" panose="02020603050405020304" pitchFamily="18" charset="0"/>
                        </a:rPr>
                        <a:t>Предпринимателю необходимо получить документ (лицензию), выдаваемый Кабинетом Министров Украины или уполномоченными ими органами исполнительной власти, дающий право заниматься определенным видом предпринимательской деятельности. Перечень органов государственной исполнительной власти утвержден постановлением Кабинета Министров Украины «О порядке лицензирования предпринимательской деятельности» от 03.07.98г. №1020. С момента получения лицензии у предпринимателя возникает право осуществлять соответствующий вид деятельности, которое он может реализовать в течение срока действия лицензии.</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492606">
                <a:tc>
                  <a:txBody>
                    <a:bodyPr/>
                    <a:lstStyle/>
                    <a:p>
                      <a:pPr algn="just">
                        <a:spcAft>
                          <a:spcPts val="0"/>
                        </a:spcAft>
                      </a:pPr>
                      <a:r>
                        <a:rPr lang="ru-RU" sz="1200" dirty="0">
                          <a:latin typeface="Times New Roman" panose="02020603050405020304" pitchFamily="18" charset="0"/>
                          <a:ea typeface="Times New Roman"/>
                          <a:cs typeface="Times New Roman" panose="02020603050405020304" pitchFamily="18" charset="0"/>
                        </a:rPr>
                        <a:t>Патентование некоторых видов предпринимательства</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ru-RU" sz="1200" dirty="0">
                          <a:latin typeface="Times New Roman" panose="02020603050405020304" pitchFamily="18" charset="0"/>
                          <a:ea typeface="Times New Roman"/>
                          <a:cs typeface="Times New Roman" panose="02020603050405020304" pitchFamily="18" charset="0"/>
                        </a:rPr>
                        <a:t>Требование получения </a:t>
                      </a:r>
                      <a:r>
                        <a:rPr lang="ru-RU" sz="1200" b="1" dirty="0">
                          <a:latin typeface="Times New Roman" panose="02020603050405020304" pitchFamily="18" charset="0"/>
                          <a:ea typeface="Times New Roman"/>
                          <a:cs typeface="Times New Roman" panose="02020603050405020304" pitchFamily="18" charset="0"/>
                        </a:rPr>
                        <a:t>торгового патента </a:t>
                      </a:r>
                      <a:r>
                        <a:rPr lang="ru-RU" sz="1200" dirty="0">
                          <a:latin typeface="Times New Roman" panose="02020603050405020304" pitchFamily="18" charset="0"/>
                          <a:ea typeface="Times New Roman"/>
                          <a:cs typeface="Times New Roman" panose="02020603050405020304" pitchFamily="18" charset="0"/>
                        </a:rPr>
                        <a:t>– государственного свидетельства, которое удостоверяет право субъекта предпринимательской деятельности или его структурного подразделения заниматься ими. В соответствии со ст.1 Закона Украины «О патентовании некоторых видов предпринимательской деятельности», торговая деятельность за наличные средства, а также с использованием других форм расчетов и кредитных карточек на территории Украины, деятельность по обмену наличных валютных ценностей и других требуют получения торгового патента.</a:t>
                      </a:r>
                      <a:r>
                        <a:rPr lang="uk-UA" sz="1200" b="1" dirty="0">
                          <a:solidFill>
                            <a:srgbClr val="000000"/>
                          </a:solidFill>
                          <a:latin typeface="Times New Roman" panose="02020603050405020304" pitchFamily="18" charset="0"/>
                          <a:ea typeface="Times New Roman"/>
                          <a:cs typeface="Times New Roman" panose="02020603050405020304" pitchFamily="18" charset="0"/>
                        </a:rPr>
                        <a:t>                                  </a:t>
                      </a:r>
                      <a:endParaRPr lang="ru-RU" sz="1200" dirty="0">
                        <a:latin typeface="Times New Roman" panose="02020603050405020304" pitchFamily="18" charset="0"/>
                        <a:ea typeface="Times New Roman"/>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bl>
          </a:graphicData>
        </a:graphic>
      </p:graphicFrame>
      <p:sp>
        <p:nvSpPr>
          <p:cNvPr id="5" name="Номер слайда 4"/>
          <p:cNvSpPr>
            <a:spLocks noGrp="1"/>
          </p:cNvSpPr>
          <p:nvPr>
            <p:ph type="sldNum" sz="quarter" idx="12"/>
          </p:nvPr>
        </p:nvSpPr>
        <p:spPr/>
        <p:txBody>
          <a:bodyPr/>
          <a:lstStyle/>
          <a:p>
            <a:fld id="{725C68B6-61C2-468F-89AB-4B9F7531AA68}" type="slidenum">
              <a:rPr lang="ru-RU" smtClean="0"/>
              <a:pPr/>
              <a:t>38</a:t>
            </a:fld>
            <a:endParaRPr lang="ru-RU"/>
          </a:p>
        </p:txBody>
      </p:sp>
      <p:sp>
        <p:nvSpPr>
          <p:cNvPr id="7" name="Прямоугольник 6"/>
          <p:cNvSpPr/>
          <p:nvPr/>
        </p:nvSpPr>
        <p:spPr>
          <a:xfrm>
            <a:off x="214282" y="116632"/>
            <a:ext cx="8715436" cy="369332"/>
          </a:xfrm>
          <a:prstGeom prst="rect">
            <a:avLst/>
          </a:prstGeom>
        </p:spPr>
        <p:txBody>
          <a:bodyPr wrap="square">
            <a:spAutoFit/>
          </a:bodyPr>
          <a:lstStyle/>
          <a:p>
            <a:pPr indent="446088"/>
            <a:r>
              <a:rPr lang="ru-RU" b="1" dirty="0" smtClean="0">
                <a:latin typeface="Times New Roman"/>
                <a:ea typeface="Times New Roman"/>
              </a:rPr>
              <a:t>9.2 Принципы предпринимательской деятельности</a:t>
            </a:r>
            <a:endParaRPr lang="ru-RU" dirty="0"/>
          </a:p>
        </p:txBody>
      </p:sp>
      <p:sp>
        <p:nvSpPr>
          <p:cNvPr id="8" name="Прямоугольник 7"/>
          <p:cNvSpPr/>
          <p:nvPr/>
        </p:nvSpPr>
        <p:spPr>
          <a:xfrm>
            <a:off x="178563" y="2276872"/>
            <a:ext cx="8786874" cy="369332"/>
          </a:xfrm>
          <a:prstGeom prst="rect">
            <a:avLst/>
          </a:prstGeom>
        </p:spPr>
        <p:txBody>
          <a:bodyPr wrap="square">
            <a:spAutoFit/>
          </a:bodyPr>
          <a:lstStyle/>
          <a:p>
            <a:pPr indent="446088"/>
            <a:r>
              <a:rPr lang="ru-RU" b="1" dirty="0" smtClean="0">
                <a:latin typeface="Times New Roman"/>
                <a:ea typeface="Times New Roman"/>
              </a:rPr>
              <a:t>9.3 Условия осуществления предпринимательской деятельности</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39</a:t>
            </a:fld>
            <a:endParaRPr lang="ru-RU"/>
          </a:p>
        </p:txBody>
      </p:sp>
      <p:sp>
        <p:nvSpPr>
          <p:cNvPr id="3" name="Прямоугольник 2"/>
          <p:cNvSpPr/>
          <p:nvPr/>
        </p:nvSpPr>
        <p:spPr>
          <a:xfrm>
            <a:off x="392877" y="404664"/>
            <a:ext cx="8358246" cy="2092881"/>
          </a:xfrm>
          <a:prstGeom prst="rect">
            <a:avLst/>
          </a:prstGeom>
        </p:spPr>
        <p:txBody>
          <a:bodyPr wrap="square">
            <a:spAutoFit/>
          </a:bodyPr>
          <a:lstStyle/>
          <a:p>
            <a:pPr lvl="0" algn="ctr"/>
            <a:r>
              <a:rPr lang="ru-RU" b="1" dirty="0" smtClean="0">
                <a:latin typeface="Times New Roman" pitchFamily="18" charset="0"/>
                <a:ea typeface="Times New Roman" pitchFamily="18" charset="0"/>
                <a:cs typeface="Times New Roman" pitchFamily="18" charset="0"/>
              </a:rPr>
              <a:t>Контрольные вопросы к теме 9</a:t>
            </a:r>
            <a:r>
              <a:rPr lang="ru-RU" b="1" dirty="0" smtClean="0">
                <a:latin typeface="Times New Roman" pitchFamily="18" charset="0"/>
                <a:cs typeface="Times New Roman" pitchFamily="18" charset="0"/>
              </a:rPr>
              <a:t>:</a:t>
            </a:r>
          </a:p>
          <a:p>
            <a:pPr lvl="0" indent="446088"/>
            <a:endParaRPr lang="ru-RU" sz="1400" dirty="0" smtClean="0">
              <a:latin typeface="Times New Roman" pitchFamily="18" charset="0"/>
              <a:cs typeface="Times New Roman" pitchFamily="18" charset="0"/>
            </a:endParaRPr>
          </a:p>
          <a:p>
            <a:pPr indent="446088"/>
            <a:r>
              <a:rPr lang="ru-RU" sz="1400" dirty="0" smtClean="0">
                <a:latin typeface="Times New Roman" pitchFamily="18" charset="0"/>
                <a:cs typeface="Times New Roman" pitchFamily="18" charset="0"/>
              </a:rPr>
              <a:t>1. </a:t>
            </a:r>
            <a:r>
              <a:rPr lang="ru-RU" sz="1400" dirty="0" smtClean="0">
                <a:latin typeface="Times New Roman" pitchFamily="18" charset="0"/>
                <a:ea typeface="Times New Roman" pitchFamily="18" charset="0"/>
                <a:cs typeface="Times New Roman" pitchFamily="18" charset="0"/>
              </a:rPr>
              <a:t>Признаки предпринимательской деятельности.</a:t>
            </a:r>
            <a:endParaRPr lang="ru-RU" sz="1400" dirty="0" smtClean="0">
              <a:latin typeface="Times New Roman" pitchFamily="18" charset="0"/>
              <a:cs typeface="Times New Roman" pitchFamily="18" charset="0"/>
            </a:endParaRPr>
          </a:p>
          <a:p>
            <a:pPr indent="446088"/>
            <a:r>
              <a:rPr lang="ru-RU" sz="1400" dirty="0" smtClean="0">
                <a:latin typeface="Times New Roman" pitchFamily="18" charset="0"/>
                <a:cs typeface="Times New Roman" pitchFamily="18" charset="0"/>
              </a:rPr>
              <a:t>2. </a:t>
            </a:r>
            <a:r>
              <a:rPr lang="ru-RU" sz="1400" dirty="0" smtClean="0">
                <a:latin typeface="Times New Roman" pitchFamily="18" charset="0"/>
                <a:ea typeface="Times New Roman" pitchFamily="18" charset="0"/>
                <a:cs typeface="Times New Roman" pitchFamily="18" charset="0"/>
              </a:rPr>
              <a:t>Принципы предпринимательской деятельности.</a:t>
            </a:r>
            <a:endParaRPr lang="ru-RU" sz="1400" dirty="0" smtClean="0">
              <a:latin typeface="Times New Roman" pitchFamily="18" charset="0"/>
              <a:cs typeface="Times New Roman" pitchFamily="18" charset="0"/>
            </a:endParaRPr>
          </a:p>
          <a:p>
            <a:pPr indent="446088"/>
            <a:r>
              <a:rPr lang="ru-RU" sz="1400" dirty="0" smtClean="0">
                <a:latin typeface="Times New Roman" pitchFamily="18" charset="0"/>
                <a:cs typeface="Times New Roman" pitchFamily="18" charset="0"/>
              </a:rPr>
              <a:t>3. </a:t>
            </a:r>
            <a:r>
              <a:rPr lang="ru-RU" sz="1400" dirty="0" smtClean="0">
                <a:latin typeface="Times New Roman" pitchFamily="18" charset="0"/>
                <a:ea typeface="Times New Roman" pitchFamily="18" charset="0"/>
                <a:cs typeface="Times New Roman" pitchFamily="18" charset="0"/>
              </a:rPr>
              <a:t>Условия предпринимательской деятельности</a:t>
            </a:r>
            <a:r>
              <a:rPr lang="ru-RU" sz="1400" dirty="0">
                <a:latin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indent="446088"/>
            <a:r>
              <a:rPr lang="ru-RU" sz="1400" dirty="0" smtClean="0">
                <a:latin typeface="Times New Roman" pitchFamily="18" charset="0"/>
                <a:cs typeface="Times New Roman" pitchFamily="18" charset="0"/>
              </a:rPr>
              <a:t>4. Сущность предпринимательства.</a:t>
            </a:r>
          </a:p>
          <a:p>
            <a:pPr indent="446088"/>
            <a:r>
              <a:rPr lang="ru-RU" sz="1400" dirty="0" smtClean="0">
                <a:latin typeface="Times New Roman" pitchFamily="18" charset="0"/>
                <a:cs typeface="Times New Roman" pitchFamily="18" charset="0"/>
              </a:rPr>
              <a:t>5.Парадигмы предпринимательства.</a:t>
            </a:r>
          </a:p>
          <a:p>
            <a:pPr indent="446088"/>
            <a:r>
              <a:rPr lang="ru-RU" sz="1400" dirty="0" smtClean="0">
                <a:latin typeface="Times New Roman" pitchFamily="18" charset="0"/>
                <a:cs typeface="Times New Roman" pitchFamily="18" charset="0"/>
              </a:rPr>
              <a:t>6.Предпринимательство и менеджмент.</a:t>
            </a:r>
          </a:p>
          <a:p>
            <a:pPr indent="446088"/>
            <a:r>
              <a:rPr lang="ru-RU" sz="1400" dirty="0" smtClean="0">
                <a:latin typeface="Times New Roman" pitchFamily="18" charset="0"/>
                <a:cs typeface="Times New Roman" pitchFamily="18" charset="0"/>
              </a:rPr>
              <a:t>7.Предпринимательство и экономика.</a:t>
            </a: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87824" y="3068960"/>
            <a:ext cx="3384376" cy="33843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4</a:t>
            </a:fld>
            <a:endParaRPr lang="ru-RU"/>
          </a:p>
        </p:txBody>
      </p:sp>
      <p:sp>
        <p:nvSpPr>
          <p:cNvPr id="3" name="Прямоугольник 2"/>
          <p:cNvSpPr/>
          <p:nvPr/>
        </p:nvSpPr>
        <p:spPr>
          <a:xfrm>
            <a:off x="590376" y="151179"/>
            <a:ext cx="8158088" cy="6124754"/>
          </a:xfrm>
          <a:prstGeom prst="rect">
            <a:avLst/>
          </a:prstGeom>
        </p:spPr>
        <p:txBody>
          <a:bodyPr wrap="square">
            <a:spAutoFit/>
          </a:bodyPr>
          <a:lstStyle/>
          <a:p>
            <a:pPr lvl="0" indent="220663" algn="just" fontAlgn="base">
              <a:spcBef>
                <a:spcPct val="0"/>
              </a:spcBef>
              <a:spcAft>
                <a:spcPct val="0"/>
              </a:spcAft>
            </a:pPr>
            <a:endParaRPr lang="ru-RU" altLang="ru-RU" sz="1600" dirty="0" smtClean="0">
              <a:latin typeface="Times New Roman" pitchFamily="18" charset="0"/>
              <a:cs typeface="Times New Roman" pitchFamily="18" charset="0"/>
            </a:endParaRPr>
          </a:p>
          <a:p>
            <a:pPr algn="ctr">
              <a:defRPr/>
            </a:pPr>
            <a:r>
              <a:rPr lang="ru-RU" altLang="ru-RU" sz="2600" b="1" dirty="0" smtClean="0">
                <a:latin typeface="Times New Roman" panose="02020603050405020304" pitchFamily="18" charset="0"/>
                <a:cs typeface="Times New Roman" panose="02020603050405020304" pitchFamily="18" charset="0"/>
              </a:rPr>
              <a:t>ВВЕДЕНИЕ</a:t>
            </a:r>
          </a:p>
          <a:p>
            <a:pPr eaLnBrk="0" fontAlgn="base" hangingPunct="0"/>
            <a:r>
              <a:rPr lang="ru-RU" sz="1400" dirty="0" smtClean="0">
                <a:latin typeface="Times New Roman" pitchFamily="18" charset="0"/>
                <a:cs typeface="Times New Roman" pitchFamily="18" charset="0"/>
              </a:rPr>
              <a:t>                                                          </a:t>
            </a:r>
          </a:p>
          <a:p>
            <a:pPr eaLnBrk="0" fontAlgn="base" hangingPunct="0"/>
            <a:r>
              <a:rPr lang="ru-RU" sz="1400" dirty="0" smtClean="0">
                <a:latin typeface="Times New Roman" pitchFamily="18" charset="0"/>
                <a:cs typeface="Times New Roman" pitchFamily="18" charset="0"/>
              </a:rPr>
              <a:t>                                                        		   Надо</a:t>
            </a:r>
            <a:r>
              <a:rPr lang="ru-RU" sz="1400" b="1" dirty="0" smtClean="0">
                <a:latin typeface="Times New Roman" pitchFamily="18" charset="0"/>
                <a:cs typeface="Times New Roman" pitchFamily="18" charset="0"/>
              </a:rPr>
              <a:t> о</a:t>
            </a:r>
            <a:r>
              <a:rPr lang="ru-RU" sz="1400" dirty="0" smtClean="0">
                <a:latin typeface="Times New Roman" pitchFamily="18" charset="0"/>
                <a:cs typeface="Times New Roman" pitchFamily="18" charset="0"/>
              </a:rPr>
              <a:t>бъяснять  просто, но не проще, чем надо </a:t>
            </a:r>
          </a:p>
          <a:p>
            <a:pPr eaLnBrk="0" fontAlgn="base" hangingPunct="0"/>
            <a:r>
              <a:rPr lang="ru-RU" sz="1400" dirty="0" smtClean="0">
                <a:latin typeface="Times New Roman" pitchFamily="18" charset="0"/>
                <a:cs typeface="Times New Roman" pitchFamily="18" charset="0"/>
              </a:rPr>
              <a:t>							                                                                                                             						Автор                                                               </a:t>
            </a:r>
          </a:p>
          <a:p>
            <a:pPr algn="ctr" eaLnBrk="0" fontAlgn="base" hangingPunct="0"/>
            <a:endParaRPr lang="ru-RU" sz="1400" dirty="0" smtClean="0">
              <a:latin typeface="Times New Roman" pitchFamily="18" charset="0"/>
              <a:cs typeface="Times New Roman" pitchFamily="18" charset="0"/>
            </a:endParaRPr>
          </a:p>
          <a:p>
            <a:pPr indent="446088" algn="just" eaLnBrk="0" fontAlgn="base" hangingPunct="0"/>
            <a:r>
              <a:rPr lang="ru-RU" sz="1400" dirty="0" smtClean="0">
                <a:latin typeface="Times New Roman" pitchFamily="18" charset="0"/>
                <a:cs typeface="Times New Roman" pitchFamily="18" charset="0"/>
              </a:rPr>
              <a:t>Идея учебника нового поколения (УНП) была высказана автором ещё в 2007 году во Введении к монографии «Менеджмент по методике 2С70»: «Возможно, эпоха «толстых» книг уйдёт в прошлое как анахронизм»</a:t>
            </a:r>
            <a:r>
              <a:rPr lang="uk-UA" sz="1400" dirty="0" smtClean="0">
                <a:latin typeface="Times New Roman" pitchFamily="18" charset="0"/>
                <a:cs typeface="Times New Roman" pitchFamily="18" charset="0"/>
              </a:rPr>
              <a:t> [1]</a:t>
            </a:r>
            <a:r>
              <a:rPr lang="ru-RU" sz="1400" dirty="0" smtClean="0">
                <a:latin typeface="Times New Roman" pitchFamily="18" charset="0"/>
                <a:cs typeface="Times New Roman" pitchFamily="18" charset="0"/>
              </a:rPr>
              <a:t>. </a:t>
            </a:r>
          </a:p>
          <a:p>
            <a:pPr indent="446088" algn="just" eaLnBrk="0" fontAlgn="base" hangingPunct="0"/>
            <a:r>
              <a:rPr lang="ru-RU" sz="1400" dirty="0" smtClean="0">
                <a:latin typeface="Times New Roman" pitchFamily="18" charset="0"/>
                <a:cs typeface="Times New Roman" pitchFamily="18" charset="0"/>
              </a:rPr>
              <a:t>В настоящем учебнике сокращение учебного материала и времени его усвоения достигнуто преимущественно за счёт методики 2С70 </a:t>
            </a:r>
            <a:r>
              <a:rPr lang="uk-UA" sz="1400" dirty="0" smtClean="0">
                <a:latin typeface="Times New Roman" pitchFamily="18" charset="0"/>
                <a:cs typeface="Times New Roman" pitchFamily="18" charset="0"/>
              </a:rPr>
              <a:t>[2]</a:t>
            </a:r>
            <a:r>
              <a:rPr lang="ru-RU" sz="1400" dirty="0" smtClean="0">
                <a:latin typeface="Times New Roman" pitchFamily="18" charset="0"/>
                <a:cs typeface="Times New Roman" pitchFamily="18" charset="0"/>
              </a:rPr>
              <a:t>. Она основана на принципах: </a:t>
            </a:r>
          </a:p>
          <a:p>
            <a:pPr lvl="0" indent="182563" algn="just" eaLnBrk="0" fontAlgn="base" hangingPunct="0">
              <a:buFont typeface="Wingdings" pitchFamily="2" charset="2"/>
              <a:buChar char="§"/>
            </a:pPr>
            <a:r>
              <a:rPr lang="ru-RU" sz="1400" dirty="0" smtClean="0">
                <a:latin typeface="Times New Roman" pitchFamily="18" charset="0"/>
                <a:cs typeface="Times New Roman" pitchFamily="18" charset="0"/>
              </a:rPr>
              <a:t>Учебный процесс – это усвоение понятий и их связей. </a:t>
            </a:r>
          </a:p>
          <a:p>
            <a:pPr lvl="0" indent="182563" algn="just" eaLnBrk="0" fontAlgn="base" hangingPunct="0">
              <a:buFont typeface="Wingdings" pitchFamily="2" charset="2"/>
              <a:buChar char="§"/>
            </a:pPr>
            <a:r>
              <a:rPr lang="ru-RU" sz="1400" dirty="0" smtClean="0">
                <a:latin typeface="Times New Roman" pitchFamily="18" charset="0"/>
                <a:cs typeface="Times New Roman" pitchFamily="18" charset="0"/>
              </a:rPr>
              <a:t>Наибольший вклад (70%) в понятие вносят всего два определяющих его  аспекта 2С (Сущность – 50% и Содержание – 20%). </a:t>
            </a:r>
          </a:p>
          <a:p>
            <a:pPr lvl="0" indent="182563" algn="just" eaLnBrk="0" fontAlgn="base" hangingPunct="0">
              <a:buFont typeface="Wingdings" pitchFamily="2" charset="2"/>
              <a:buChar char="§"/>
            </a:pPr>
            <a:r>
              <a:rPr lang="ru-RU" sz="1400" dirty="0" smtClean="0">
                <a:latin typeface="Times New Roman" pitchFamily="18" charset="0"/>
                <a:cs typeface="Times New Roman" pitchFamily="18" charset="0"/>
              </a:rPr>
              <a:t>Все остальные аспекты дают только 30% информации. </a:t>
            </a:r>
          </a:p>
          <a:p>
            <a:pPr indent="446088" algn="just" eaLnBrk="0" fontAlgn="base" hangingPunct="0"/>
            <a:r>
              <a:rPr lang="ru-RU" sz="1400" dirty="0" smtClean="0">
                <a:latin typeface="Times New Roman" pitchFamily="18" charset="0"/>
                <a:cs typeface="Times New Roman" pitchFamily="18" charset="0"/>
              </a:rPr>
              <a:t>Учебник нового поколения, однако, не исключают, а скорее дополняют все имеющиеся в настоящее время формы методических учебных материалов.  </a:t>
            </a:r>
          </a:p>
          <a:p>
            <a:pPr indent="446088" algn="just" eaLnBrk="0" fontAlgn="base" hangingPunct="0"/>
            <a:r>
              <a:rPr lang="ru-RU" sz="1400" dirty="0" smtClean="0">
                <a:latin typeface="Times New Roman" pitchFamily="18" charset="0"/>
                <a:cs typeface="Times New Roman" pitchFamily="18" charset="0"/>
              </a:rPr>
              <a:t>Цель данного учебника – дать максимально возможное знание  важнейших аспектов организации менеджмента и предпринимательства при одновременном  максимальном сокращении объёма учебного материала и повышении его качества. </a:t>
            </a:r>
          </a:p>
          <a:p>
            <a:pPr indent="446088" algn="just"/>
            <a:r>
              <a:rPr lang="ru-RU" altLang="ru-RU" sz="1400" dirty="0" smtClean="0">
                <a:latin typeface="Times New Roman" pitchFamily="18" charset="0"/>
                <a:cs typeface="Times New Roman" pitchFamily="18" charset="0"/>
              </a:rPr>
              <a:t>Учебник создан</a:t>
            </a:r>
            <a:r>
              <a:rPr lang="uk-UA" altLang="ru-RU" sz="1400" dirty="0" smtClean="0">
                <a:latin typeface="Times New Roman" pitchFamily="18" charset="0"/>
                <a:cs typeface="Times New Roman" pitchFamily="18" charset="0"/>
              </a:rPr>
              <a:t> для </a:t>
            </a:r>
            <a:r>
              <a:rPr lang="ru-RU" altLang="ru-RU" sz="1400" dirty="0" smtClean="0">
                <a:latin typeface="Times New Roman" pitchFamily="18" charset="0"/>
                <a:cs typeface="Times New Roman" pitchFamily="18" charset="0"/>
              </a:rPr>
              <a:t>подготовки бакалавров дневной формы обучения в области знаний </a:t>
            </a:r>
            <a:r>
              <a:rPr lang="ru-RU" sz="1400" dirty="0" smtClean="0">
                <a:solidFill>
                  <a:srgbClr val="FF0000"/>
                </a:solidFill>
                <a:latin typeface="Times New Roman" pitchFamily="18" charset="0"/>
                <a:cs typeface="Times New Roman" pitchFamily="18" charset="0"/>
              </a:rPr>
              <a:t>0701 Транспорт и транспортная </a:t>
            </a:r>
            <a:r>
              <a:rPr lang="uk-UA" sz="1400" dirty="0" err="1" smtClean="0">
                <a:solidFill>
                  <a:srgbClr val="FF0000"/>
                </a:solidFill>
                <a:latin typeface="Times New Roman" pitchFamily="18" charset="0"/>
                <a:cs typeface="Times New Roman" pitchFamily="18" charset="0"/>
              </a:rPr>
              <a:t>инфраструктура</a:t>
            </a:r>
            <a:r>
              <a:rPr lang="ru-RU" sz="1400" dirty="0" smtClean="0">
                <a:solidFill>
                  <a:srgbClr val="FF0000"/>
                </a:solidFill>
                <a:latin typeface="Times New Roman" pitchFamily="18" charset="0"/>
                <a:cs typeface="Times New Roman" pitchFamily="18" charset="0"/>
              </a:rPr>
              <a:t> </a:t>
            </a:r>
            <a:r>
              <a:rPr lang="uk-UA" sz="1400" dirty="0" smtClean="0">
                <a:solidFill>
                  <a:srgbClr val="FF0000"/>
                </a:solidFill>
                <a:latin typeface="Times New Roman" pitchFamily="18" charset="0"/>
                <a:cs typeface="Times New Roman" pitchFamily="18" charset="0"/>
              </a:rPr>
              <a:t>направлений подготовки 6.070106 </a:t>
            </a:r>
            <a:r>
              <a:rPr lang="uk-UA" sz="1400" dirty="0" err="1" smtClean="0">
                <a:solidFill>
                  <a:srgbClr val="FF0000"/>
                </a:solidFill>
                <a:latin typeface="Times New Roman" pitchFamily="18" charset="0"/>
                <a:cs typeface="Times New Roman" pitchFamily="18" charset="0"/>
              </a:rPr>
              <a:t>Автомобильный</a:t>
            </a:r>
            <a:r>
              <a:rPr lang="uk-UA" sz="1400" dirty="0" smtClean="0">
                <a:solidFill>
                  <a:srgbClr val="FF0000"/>
                </a:solidFill>
                <a:latin typeface="Times New Roman" pitchFamily="18" charset="0"/>
                <a:cs typeface="Times New Roman" pitchFamily="18" charset="0"/>
              </a:rPr>
              <a:t> транспорт</a:t>
            </a:r>
            <a:endParaRPr lang="ru-RU" sz="1400" dirty="0" smtClean="0">
              <a:solidFill>
                <a:srgbClr val="FF0000"/>
              </a:solidFill>
              <a:latin typeface="Times New Roman" pitchFamily="18" charset="0"/>
              <a:cs typeface="Times New Roman" pitchFamily="18" charset="0"/>
            </a:endParaRPr>
          </a:p>
          <a:p>
            <a:pPr indent="446088" algn="ctr" fontAlgn="t">
              <a:spcBef>
                <a:spcPct val="0"/>
              </a:spcBef>
              <a:defRPr/>
            </a:pPr>
            <a:endParaRPr lang="ru-RU" altLang="ru-RU" sz="1400" dirty="0" smtClean="0">
              <a:latin typeface="Times New Roman" pitchFamily="18" charset="0"/>
              <a:cs typeface="Times New Roman" pitchFamily="18" charset="0"/>
            </a:endParaRPr>
          </a:p>
          <a:p>
            <a:pPr indent="446088" algn="ctr" fontAlgn="t">
              <a:spcBef>
                <a:spcPct val="0"/>
              </a:spcBef>
              <a:defRPr/>
            </a:pPr>
            <a:endParaRPr lang="ru-RU" altLang="ru-RU" sz="1400" dirty="0" smtClean="0">
              <a:latin typeface="Times New Roman" pitchFamily="18" charset="0"/>
              <a:cs typeface="Times New Roman" pitchFamily="18" charset="0"/>
            </a:endParaRPr>
          </a:p>
          <a:p>
            <a:pPr algn="ctr"/>
            <a:r>
              <a:rPr lang="uk-UA" sz="1400" b="1" dirty="0" smtClean="0">
                <a:latin typeface="Times New Roman" pitchFamily="18" charset="0"/>
                <a:cs typeface="Times New Roman" pitchFamily="18" charset="0"/>
              </a:rPr>
              <a:t>	</a:t>
            </a:r>
            <a:endParaRPr lang="ru-RU" sz="1400" dirty="0"/>
          </a:p>
        </p:txBody>
      </p:sp>
      <p:pic>
        <p:nvPicPr>
          <p:cNvPr id="4" name="Рисунок 1"/>
          <p:cNvPicPr>
            <a:picLocks noChangeAspect="1"/>
          </p:cNvPicPr>
          <p:nvPr/>
        </p:nvPicPr>
        <p:blipFill>
          <a:blip r:embed="rId2"/>
          <a:stretch>
            <a:fillRect/>
          </a:stretch>
        </p:blipFill>
        <p:spPr bwMode="auto">
          <a:xfrm>
            <a:off x="1259632" y="6381328"/>
            <a:ext cx="216024" cy="200371"/>
          </a:xfrm>
          <a:prstGeom prst="rect">
            <a:avLst/>
          </a:prstGeom>
          <a:noFill/>
          <a:ln w="9525">
            <a:noFill/>
            <a:miter lim="800000"/>
            <a:headEnd/>
            <a:tailEnd/>
          </a:ln>
        </p:spPr>
      </p:pic>
      <p:sp>
        <p:nvSpPr>
          <p:cNvPr id="5" name="Прямоугольник 4"/>
          <p:cNvSpPr/>
          <p:nvPr/>
        </p:nvSpPr>
        <p:spPr>
          <a:xfrm>
            <a:off x="1547664" y="6309320"/>
            <a:ext cx="8064896" cy="307777"/>
          </a:xfrm>
          <a:prstGeom prst="rect">
            <a:avLst/>
          </a:prstGeom>
        </p:spPr>
        <p:txBody>
          <a:bodyPr wrap="square">
            <a:spAutoFit/>
          </a:bodyPr>
          <a:lstStyle/>
          <a:p>
            <a:r>
              <a:rPr lang="ru-RU" sz="1400" dirty="0" err="1">
                <a:latin typeface="Times New Roman" pitchFamily="18" charset="0"/>
                <a:ea typeface="Times New Roman" pitchFamily="18" charset="0"/>
                <a:cs typeface="Times New Roman" pitchFamily="18" charset="0"/>
              </a:rPr>
              <a:t>Бабайлов</a:t>
            </a:r>
            <a:r>
              <a:rPr lang="ru-RU" sz="1400" dirty="0">
                <a:latin typeface="Times New Roman" pitchFamily="18" charset="0"/>
                <a:ea typeface="Times New Roman" pitchFamily="18" charset="0"/>
                <a:cs typeface="Times New Roman" pitchFamily="18" charset="0"/>
              </a:rPr>
              <a:t> В.К.   «Основы менеджмента и предпринимательства», Харьков, 2016 </a:t>
            </a:r>
            <a:r>
              <a:rPr lang="uk-UA" sz="1400" b="1" dirty="0">
                <a:latin typeface="Times New Roman" pitchFamily="18" charset="0"/>
                <a:cs typeface="Times New Roman" pitchFamily="18" charset="0"/>
              </a:rPr>
              <a:t>	</a:t>
            </a:r>
            <a:endParaRPr lang="ru-RU" sz="1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251520" y="260648"/>
            <a:ext cx="8640960"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ctr" defTabSz="914400" rtl="0" eaLnBrk="1" fontAlgn="base" latinLnBrk="0" hangingPunct="1">
              <a:lnSpc>
                <a:spcPct val="100000"/>
              </a:lnSpc>
              <a:spcBef>
                <a:spcPct val="0"/>
              </a:spcBef>
              <a:spcAft>
                <a:spcPct val="0"/>
              </a:spcAft>
              <a:buClrTx/>
              <a:buSzTx/>
              <a:buFontTx/>
              <a:buNone/>
              <a:tabLst/>
            </a:pPr>
            <a:r>
              <a:rPr kumimoji="0" lang="ru-RU" sz="2600" b="1" i="0" u="none" strike="noStrike" cap="all" normalizeH="0" dirty="0" smtClean="0">
                <a:ln>
                  <a:noFill/>
                </a:ln>
                <a:solidFill>
                  <a:schemeClr val="tx1"/>
                </a:solidFill>
                <a:effectLst/>
                <a:latin typeface="Times New Roman" pitchFamily="18" charset="0"/>
                <a:ea typeface="Times New Roman" pitchFamily="18" charset="0"/>
                <a:cs typeface="Times New Roman" pitchFamily="18" charset="0"/>
              </a:rPr>
              <a:t>Заключение</a:t>
            </a:r>
          </a:p>
          <a:p>
            <a:pPr marL="0" marR="0" lvl="0" indent="228600" algn="ctr" defTabSz="914400" rtl="0" eaLnBrk="1" fontAlgn="base" latinLnBrk="0" hangingPunct="1">
              <a:lnSpc>
                <a:spcPct val="100000"/>
              </a:lnSpc>
              <a:spcBef>
                <a:spcPct val="0"/>
              </a:spcBef>
              <a:spcAft>
                <a:spcPct val="0"/>
              </a:spcAft>
              <a:buClrTx/>
              <a:buSzTx/>
              <a:buFontTx/>
              <a:buNone/>
              <a:tabLst/>
            </a:pPr>
            <a:endParaRPr kumimoji="0" lang="ru-RU" sz="2600" b="0" i="0" u="none" strike="noStrike" cap="all" normalizeH="0" dirty="0" smtClean="0">
              <a:ln>
                <a:noFill/>
              </a:ln>
              <a:solidFill>
                <a:schemeClr val="tx1"/>
              </a:solidFill>
              <a:effectLst/>
              <a:latin typeface="Times New Roman" pitchFamily="18" charset="0"/>
              <a:cs typeface="Times New Roman" pitchFamily="18" charset="0"/>
            </a:endParaRPr>
          </a:p>
          <a:p>
            <a:pPr marL="92075" marR="0" lvl="0" indent="35401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Цель данного учебника нового поколения была достигнута за счёт решения таких задач:</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92075" marR="0" lvl="0" indent="1714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Максимально возможное использование методики «2С70», то есть концентрации внимания на важнейших аспектах понятий – сущности и содержания.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92075" marR="0" lvl="0" indent="1714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Обеспечение оптимального соотношения краткости изложения и качества учебного материала.</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92075" marR="0" lvl="0" indent="1714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Гармоничное сочетание текста и таблиц.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92075" marR="0" lvl="0" indent="171450" algn="just" defTabSz="914400" rtl="0" eaLnBrk="0" fontAlgn="base" latinLnBrk="0" hangingPunct="0">
              <a:lnSpc>
                <a:spcPct val="100000"/>
              </a:lnSpc>
              <a:spcBef>
                <a:spcPct val="0"/>
              </a:spcBef>
              <a:spcAft>
                <a:spcPct val="0"/>
              </a:spcAft>
              <a:buClrTx/>
              <a:buSzTx/>
              <a:buFont typeface="Wingdings" pitchFamily="2" charset="2"/>
              <a:buChar char="§"/>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Простота изложения материала в сочетании с последними достижениями наук менеджмента, экономики, инженерии, педагогики высшей школы,  психологии, социологии, философии.  </a:t>
            </a:r>
          </a:p>
          <a:p>
            <a:pPr marL="92075" indent="171450" algn="just">
              <a:defRPr/>
            </a:pPr>
            <a:r>
              <a:rPr lang="ru-RU" sz="1400" dirty="0" smtClean="0">
                <a:latin typeface="Times New Roman" pitchFamily="18" charset="0"/>
                <a:ea typeface="Times New Roman" pitchFamily="18" charset="0"/>
                <a:cs typeface="Times New Roman" pitchFamily="18" charset="0"/>
              </a:rPr>
              <a:t>При этом в: </a:t>
            </a:r>
          </a:p>
          <a:p>
            <a:pPr marL="92075" indent="171450" algn="just">
              <a:buFont typeface="Wingdings" pitchFamily="2" charset="2"/>
              <a:buChar char="§"/>
              <a:defRPr/>
            </a:pPr>
            <a:r>
              <a:rPr lang="ru-RU" altLang="ru-RU" sz="1400" dirty="0" smtClean="0">
                <a:latin typeface="Times New Roman" pitchFamily="18" charset="0"/>
                <a:cs typeface="Times New Roman" pitchFamily="18" charset="0"/>
              </a:rPr>
              <a:t>Теме1  была раскрыта м</a:t>
            </a:r>
            <a:r>
              <a:rPr lang="ru-RU" sz="1400" dirty="0" smtClean="0">
                <a:latin typeface="Times New Roman" pitchFamily="18" charset="0"/>
                <a:cs typeface="Times New Roman" pitchFamily="18" charset="0"/>
              </a:rPr>
              <a:t>етодология как наука о методе и методиках ;</a:t>
            </a:r>
          </a:p>
          <a:p>
            <a:pPr marL="92075" indent="171450" algn="just">
              <a:buFont typeface="Wingdings" pitchFamily="2" charset="2"/>
              <a:buChar char="§"/>
              <a:defRPr/>
            </a:pPr>
            <a:r>
              <a:rPr lang="ru-RU" altLang="ru-RU" sz="1400" dirty="0" smtClean="0">
                <a:latin typeface="Times New Roman" pitchFamily="18" charset="0"/>
                <a:cs typeface="Times New Roman" pitchFamily="18" charset="0"/>
              </a:rPr>
              <a:t>Теме 2 – м</a:t>
            </a:r>
            <a:r>
              <a:rPr lang="ru-RU" sz="1400" dirty="0" smtClean="0">
                <a:latin typeface="Times New Roman" pitchFamily="18" charset="0"/>
                <a:cs typeface="Times New Roman" pitchFamily="18" charset="0"/>
              </a:rPr>
              <a:t>етодология исследования;</a:t>
            </a:r>
          </a:p>
          <a:p>
            <a:pPr marL="92075" indent="171450" algn="just">
              <a:buFont typeface="Wingdings" pitchFamily="2" charset="2"/>
              <a:buChar char="§"/>
              <a:defRPr/>
            </a:pPr>
            <a:r>
              <a:rPr lang="ru-RU" sz="1400" dirty="0" smtClean="0">
                <a:latin typeface="Times New Roman" pitchFamily="18" charset="0"/>
                <a:cs typeface="Times New Roman" pitchFamily="18" charset="0"/>
              </a:rPr>
              <a:t>Теме 3 – парадигмы менеджмента ;</a:t>
            </a:r>
            <a:endParaRPr lang="ru-RU" sz="1400" cap="all" dirty="0" smtClean="0">
              <a:latin typeface="Times New Roman" pitchFamily="18" charset="0"/>
              <a:cs typeface="Times New Roman" pitchFamily="18" charset="0"/>
            </a:endParaRPr>
          </a:p>
          <a:p>
            <a:pPr marL="92075" indent="171450" algn="just">
              <a:buFont typeface="Wingdings" pitchFamily="2" charset="2"/>
              <a:buChar char="§"/>
              <a:defRPr/>
            </a:pPr>
            <a:r>
              <a:rPr lang="uk-UA" sz="1400" dirty="0" err="1" smtClean="0">
                <a:latin typeface="Times New Roman" pitchFamily="18" charset="0"/>
                <a:cs typeface="Times New Roman" pitchFamily="18" charset="0"/>
              </a:rPr>
              <a:t>Теме</a:t>
            </a:r>
            <a:r>
              <a:rPr lang="uk-UA" sz="1400" dirty="0" smtClean="0">
                <a:latin typeface="Times New Roman" pitchFamily="18" charset="0"/>
                <a:cs typeface="Times New Roman" pitchFamily="18" charset="0"/>
              </a:rPr>
              <a:t> 4 – </a:t>
            </a:r>
            <a:r>
              <a:rPr lang="ru-RU" sz="1400" dirty="0" smtClean="0">
                <a:latin typeface="Times New Roman" pitchFamily="18" charset="0"/>
                <a:cs typeface="Times New Roman" pitchFamily="18" charset="0"/>
              </a:rPr>
              <a:t>теории  менеджмента;</a:t>
            </a:r>
          </a:p>
          <a:p>
            <a:pPr marL="92075" indent="171450" algn="just">
              <a:buFont typeface="Wingdings" pitchFamily="2" charset="2"/>
              <a:buChar char="§"/>
              <a:defRPr/>
            </a:pPr>
            <a:r>
              <a:rPr lang="uk-UA" sz="1400" dirty="0" err="1" smtClean="0">
                <a:latin typeface="Times New Roman" pitchFamily="18" charset="0"/>
                <a:cs typeface="Times New Roman" pitchFamily="18" charset="0"/>
              </a:rPr>
              <a:t>Теме</a:t>
            </a:r>
            <a:r>
              <a:rPr lang="uk-UA" sz="1400" dirty="0" smtClean="0">
                <a:latin typeface="Times New Roman" pitchFamily="18" charset="0"/>
                <a:cs typeface="Times New Roman" pitchFamily="18" charset="0"/>
              </a:rPr>
              <a:t> 5 – с</a:t>
            </a:r>
            <a:r>
              <a:rPr lang="ru-RU" sz="1400" dirty="0" smtClean="0">
                <a:latin typeface="Times New Roman" pitchFamily="18" charset="0"/>
                <a:cs typeface="Times New Roman" pitchFamily="18" charset="0"/>
              </a:rPr>
              <a:t>оциально-философские теории менеджмента;</a:t>
            </a:r>
          </a:p>
          <a:p>
            <a:pPr marL="92075" indent="171450" algn="just">
              <a:buFont typeface="Wingdings" pitchFamily="2" charset="2"/>
              <a:buChar char="§"/>
              <a:defRPr/>
            </a:pPr>
            <a:r>
              <a:rPr lang="ru-RU" sz="1400" dirty="0" smtClean="0">
                <a:latin typeface="Times New Roman" pitchFamily="18" charset="0"/>
                <a:cs typeface="Times New Roman" pitchFamily="18" charset="0"/>
              </a:rPr>
              <a:t>Теме 6 – с</a:t>
            </a:r>
            <a:r>
              <a:rPr lang="uk-UA" sz="1400" dirty="0" err="1" smtClean="0">
                <a:latin typeface="Times New Roman" pitchFamily="18" charset="0"/>
                <a:cs typeface="Times New Roman" pitchFamily="18" charset="0"/>
              </a:rPr>
              <a:t>тановление</a:t>
            </a:r>
            <a:r>
              <a:rPr lang="uk-UA" sz="1400" dirty="0" smtClean="0">
                <a:latin typeface="Times New Roman" pitchFamily="18" charset="0"/>
                <a:cs typeface="Times New Roman" pitchFamily="18" charset="0"/>
              </a:rPr>
              <a:t> н</a:t>
            </a:r>
            <a:r>
              <a:rPr lang="ru-RU" sz="1400" dirty="0" err="1" smtClean="0">
                <a:latin typeface="Times New Roman" pitchFamily="18" charset="0"/>
                <a:cs typeface="Times New Roman" pitchFamily="18" charset="0"/>
              </a:rPr>
              <a:t>аук</a:t>
            </a:r>
            <a:r>
              <a:rPr lang="uk-UA" sz="1400" dirty="0" smtClean="0">
                <a:latin typeface="Times New Roman" pitchFamily="18" charset="0"/>
                <a:cs typeface="Times New Roman" pitchFamily="18" charset="0"/>
              </a:rPr>
              <a:t>и</a:t>
            </a:r>
            <a:r>
              <a:rPr lang="ru-RU" sz="1400" dirty="0" smtClean="0">
                <a:latin typeface="Times New Roman" pitchFamily="18" charset="0"/>
                <a:cs typeface="Times New Roman" pitchFamily="18" charset="0"/>
              </a:rPr>
              <a:t> менеджмента;</a:t>
            </a:r>
          </a:p>
          <a:p>
            <a:pPr marL="92075" indent="171450" algn="just">
              <a:buFont typeface="Wingdings" pitchFamily="2" charset="2"/>
              <a:buChar char="§"/>
              <a:defRPr/>
            </a:pPr>
            <a:r>
              <a:rPr lang="uk-UA" sz="1400" dirty="0" err="1" smtClean="0">
                <a:latin typeface="Times New Roman" pitchFamily="18" charset="0"/>
                <a:cs typeface="Times New Roman" pitchFamily="18" charset="0"/>
              </a:rPr>
              <a:t>Теме</a:t>
            </a:r>
            <a:r>
              <a:rPr lang="uk-UA" sz="1400" dirty="0" smtClean="0">
                <a:latin typeface="Times New Roman" pitchFamily="18" charset="0"/>
                <a:cs typeface="Times New Roman" pitchFamily="18" charset="0"/>
              </a:rPr>
              <a:t> 7 – п</a:t>
            </a:r>
            <a:r>
              <a:rPr lang="ru-RU" sz="1400" dirty="0" err="1" smtClean="0">
                <a:latin typeface="Times New Roman" pitchFamily="18" charset="0"/>
                <a:cs typeface="Times New Roman" pitchFamily="18" charset="0"/>
              </a:rPr>
              <a:t>ланирование</a:t>
            </a:r>
            <a:r>
              <a:rPr lang="ru-RU" sz="1400" dirty="0" smtClean="0">
                <a:latin typeface="Times New Roman" pitchFamily="18" charset="0"/>
                <a:cs typeface="Times New Roman" pitchFamily="18" charset="0"/>
              </a:rPr>
              <a:t>  и отбор  персонала ;</a:t>
            </a:r>
          </a:p>
          <a:p>
            <a:pPr marL="92075" indent="171450" algn="just">
              <a:buFont typeface="Wingdings" pitchFamily="2" charset="2"/>
              <a:buChar char="§"/>
              <a:defRPr/>
            </a:pPr>
            <a:r>
              <a:rPr lang="uk-UA" sz="1400" dirty="0" err="1" smtClean="0">
                <a:latin typeface="Times New Roman" pitchFamily="18" charset="0"/>
                <a:cs typeface="Times New Roman" pitchFamily="18" charset="0"/>
              </a:rPr>
              <a:t>Теме</a:t>
            </a:r>
            <a:r>
              <a:rPr lang="uk-UA" sz="1400" dirty="0" smtClean="0">
                <a:latin typeface="Times New Roman" pitchFamily="18" charset="0"/>
                <a:cs typeface="Times New Roman" pitchFamily="18" charset="0"/>
              </a:rPr>
              <a:t> 8 – у</a:t>
            </a:r>
            <a:r>
              <a:rPr lang="ru-RU" sz="1400" dirty="0" smtClean="0">
                <a:latin typeface="Times New Roman" pitchFamily="18" charset="0"/>
                <a:cs typeface="Times New Roman" pitchFamily="18" charset="0"/>
              </a:rPr>
              <a:t>правление качеством персонала ;</a:t>
            </a:r>
          </a:p>
          <a:p>
            <a:pPr marL="92075" indent="171450" algn="just">
              <a:buFont typeface="Wingdings" pitchFamily="2" charset="2"/>
              <a:buChar char="§"/>
              <a:defRPr/>
            </a:pPr>
            <a:r>
              <a:rPr lang="ru-RU" sz="1400" dirty="0" smtClean="0">
                <a:latin typeface="Times New Roman" pitchFamily="18" charset="0"/>
                <a:cs typeface="Times New Roman" pitchFamily="18" charset="0"/>
              </a:rPr>
              <a:t>Теме 9 – основы практики предпринимательства.</a:t>
            </a:r>
            <a:endParaRPr lang="ru-RU" altLang="ru-RU" sz="1400" dirty="0" smtClean="0">
              <a:latin typeface="Times New Roman" pitchFamily="18" charset="0"/>
              <a:cs typeface="Times New Roman" pitchFamily="18" charset="0"/>
            </a:endParaRPr>
          </a:p>
          <a:p>
            <a:pPr marL="92075" marR="0" lvl="0" indent="354013" algn="just" defTabSz="914400" rtl="0" eaLnBrk="0" fontAlgn="base" latinLnBrk="0" hangingPunct="0">
              <a:lnSpc>
                <a:spcPct val="100000"/>
              </a:lnSpc>
              <a:spcBef>
                <a:spcPct val="0"/>
              </a:spcBef>
              <a:spcAft>
                <a:spcPct val="0"/>
              </a:spcAft>
              <a:buClrTx/>
              <a:buSzTx/>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Освоение студентами материала данного учебника откроет путь к успешной самостоятельной работе как практического, так и теоретического характера.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40</a:t>
            </a:fld>
            <a:endParaRPr lang="ru-RU"/>
          </a:p>
        </p:txBody>
      </p:sp>
      <p:sp>
        <p:nvSpPr>
          <p:cNvPr id="6" name="Прямоугольник 5"/>
          <p:cNvSpPr/>
          <p:nvPr/>
        </p:nvSpPr>
        <p:spPr>
          <a:xfrm>
            <a:off x="1547664" y="6381328"/>
            <a:ext cx="6624736" cy="307777"/>
          </a:xfrm>
          <a:prstGeom prst="rect">
            <a:avLst/>
          </a:prstGeom>
        </p:spPr>
        <p:txBody>
          <a:bodyPr wrap="square">
            <a:spAutoFit/>
          </a:bodyPr>
          <a:lstStyle/>
          <a:p>
            <a:r>
              <a:rPr lang="ru-RU" sz="1400" dirty="0" err="1">
                <a:latin typeface="Times New Roman" pitchFamily="18" charset="0"/>
                <a:ea typeface="Times New Roman" pitchFamily="18" charset="0"/>
                <a:cs typeface="Times New Roman" pitchFamily="18" charset="0"/>
              </a:rPr>
              <a:t>Бабайлов</a:t>
            </a:r>
            <a:r>
              <a:rPr lang="ru-RU" sz="1400" dirty="0">
                <a:latin typeface="Times New Roman" pitchFamily="18" charset="0"/>
                <a:ea typeface="Times New Roman" pitchFamily="18" charset="0"/>
                <a:cs typeface="Times New Roman" pitchFamily="18" charset="0"/>
              </a:rPr>
              <a:t> В.К.   «Основы менеджмента и предпринимательства», Харьков, 2016 </a:t>
            </a:r>
            <a:r>
              <a:rPr lang="uk-UA" sz="1400" b="1" dirty="0">
                <a:latin typeface="Times New Roman" pitchFamily="18" charset="0"/>
                <a:cs typeface="Times New Roman" pitchFamily="18" charset="0"/>
              </a:rPr>
              <a:t>	</a:t>
            </a:r>
            <a:endParaRPr lang="ru-RU" sz="1400" dirty="0"/>
          </a:p>
        </p:txBody>
      </p:sp>
      <p:pic>
        <p:nvPicPr>
          <p:cNvPr id="7" name="Рисунок 1"/>
          <p:cNvPicPr>
            <a:picLocks noChangeAspect="1"/>
          </p:cNvPicPr>
          <p:nvPr/>
        </p:nvPicPr>
        <p:blipFill>
          <a:blip r:embed="rId2"/>
          <a:stretch>
            <a:fillRect/>
          </a:stretch>
        </p:blipFill>
        <p:spPr bwMode="auto">
          <a:xfrm flipV="1">
            <a:off x="1259632" y="6453336"/>
            <a:ext cx="232877" cy="216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395536" y="188640"/>
            <a:ext cx="8640960"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2600" b="1" i="0" u="none" strike="noStrike" cap="all" normalizeH="0" dirty="0" smtClean="0">
                <a:ln>
                  <a:noFill/>
                </a:ln>
                <a:solidFill>
                  <a:schemeClr val="tx1"/>
                </a:solidFill>
                <a:effectLst/>
                <a:latin typeface="Arial" pitchFamily="34" charset="0"/>
                <a:ea typeface="Times New Roman" pitchFamily="18" charset="0"/>
                <a:cs typeface="Arial" pitchFamily="34" charset="0"/>
              </a:rPr>
              <a:t>                           </a:t>
            </a:r>
            <a:r>
              <a:rPr kumimoji="0" lang="ru-RU" sz="2600" b="1" i="0" u="none" strike="noStrike" cap="all" normalizeH="0" dirty="0" smtClean="0">
                <a:ln>
                  <a:noFill/>
                </a:ln>
                <a:solidFill>
                  <a:schemeClr val="tx1"/>
                </a:solidFill>
                <a:effectLst/>
                <a:latin typeface="Times New Roman" pitchFamily="18" charset="0"/>
                <a:ea typeface="Times New Roman" pitchFamily="18" charset="0"/>
                <a:cs typeface="Times New Roman" pitchFamily="18" charset="0"/>
              </a:rPr>
              <a:t>Литература: </a:t>
            </a:r>
          </a:p>
          <a:p>
            <a:pPr marL="0" marR="0" lvl="0" indent="450850" algn="l" defTabSz="914400" rtl="0" eaLnBrk="1" fontAlgn="base" latinLnBrk="0" hangingPunct="1">
              <a:lnSpc>
                <a:spcPct val="100000"/>
              </a:lnSpc>
              <a:spcBef>
                <a:spcPct val="0"/>
              </a:spcBef>
              <a:spcAft>
                <a:spcPct val="0"/>
              </a:spcAft>
              <a:buClrTx/>
              <a:buSzTx/>
              <a:buFontTx/>
              <a:buNone/>
              <a:tabLst/>
            </a:pPr>
            <a:endParaRPr kumimoji="0" lang="ru-RU" sz="2600" b="1" i="0" u="none" strike="noStrike" cap="all" normalizeH="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1.Бабайлов, В.К.  Менеджмент по методике «2С70»: монография / В.К. Бабайлов, А.И. Баленко.  – Харьков: ФЛП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Либуркина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Л.М., 2007. – 232 с.</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2.Бабайлов, В.К. Формирование научного понятия на основе методики «2С70» /  В. Бабайлов // Бизнес-Информ. -  2005. - №9-10. – с.112-113.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 Бабайлов В.К.  Менеджмент: Наука и практика: учебник / В.К. Бабайлов – Х.: ХНАДУ, 2015. – 276 с.</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4.Бабайлов, В.К. Теория метода: монография / В.К. Бабайлов.  –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Харків</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ХНАДУ, 2011. – 232 с.</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5.Бабайлов, В.К. Предпринимательство:  концепция новой парадигмы / В. Бабайлов</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Проблеми і перспективи розвитку підприємництва: Збірник наукових праць харківського національного автомобільно-дорожнього університету. – №1(4)-2013. – Харків: ХНАДУ, 2013 – С. 9 – 13.</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6.</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Бабайлов, В.К.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Новая парадигма экономики / В. Бабайлов //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Новий колегіум.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2015. – № 1. – С.53-57.</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7.Бабайлов, В.К. Организация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модели разработки парадигм экономики   / В. Бабайлов //</a:t>
            </a:r>
            <a:r>
              <a:rPr kumimoji="0" lang="uk-UA" sz="1400" b="0" i="0" u="none" strike="noStrike" cap="none" normalizeH="0" baseline="0" dirty="0" smtClean="0">
                <a:ln>
                  <a:noFill/>
                </a:ln>
                <a:effectLst/>
                <a:latin typeface="Times New Roman" pitchFamily="18" charset="0"/>
                <a:ea typeface="Times New Roman" pitchFamily="18" charset="0"/>
                <a:cs typeface="Times New Roman" pitchFamily="18" charset="0"/>
              </a:rPr>
              <a:t> Проблеми і перспективи розвитку підприємництва: Збірник наукових праць харківського національного автомобільно-дорожнього університету. – №3(10), том 2 - 2015. – Харків: ХНАДУ, 2015 – С. 5-9.</a:t>
            </a:r>
            <a:r>
              <a:rPr kumimoji="0" lang="uk-UA" sz="1400" b="0" i="0" u="sng" strike="noStrike" cap="none" normalizeH="0" baseline="0" dirty="0" smtClean="0">
                <a:ln>
                  <a:noFill/>
                </a:ln>
                <a:effectLst/>
                <a:latin typeface="Times New Roman" pitchFamily="18" charset="0"/>
                <a:ea typeface="Times New Roman" pitchFamily="18" charset="0"/>
                <a:cs typeface="Times New Roman" pitchFamily="18" charset="0"/>
              </a:rPr>
              <a:t> </a:t>
            </a:r>
            <a:endParaRPr kumimoji="0" lang="ru-RU" sz="1400" b="0" i="0" u="none" strike="noStrike" cap="none" normalizeH="0" baseline="0" dirty="0" smtClean="0">
              <a:ln>
                <a:noFill/>
              </a:ln>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Times New Roman" pitchFamily="18" charset="0"/>
                <a:ea typeface="Times New Roman" pitchFamily="18" charset="0"/>
                <a:cs typeface="Times New Roman" pitchFamily="18" charset="0"/>
              </a:rPr>
              <a:t>8.Бабайлов, В.К.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Методология высшего образования: на пути к новой парадигме / В. Бабайлов, О. Васильковская</a:t>
            </a:r>
            <a:r>
              <a:rPr kumimoji="0" lang="uk-UA" sz="1400" b="0" i="0" u="none" strike="noStrike" cap="none" normalizeH="0" baseline="0" dirty="0" smtClean="0">
                <a:ln>
                  <a:noFill/>
                </a:ln>
                <a:effectLst/>
                <a:latin typeface="Times New Roman" pitchFamily="18" charset="0"/>
                <a:ea typeface="Times New Roman" pitchFamily="18" charset="0"/>
                <a:cs typeface="Times New Roman" pitchFamily="18" charset="0"/>
              </a:rPr>
              <a:t> // Новий колегіум. – 2013. – № 1. – С.3 – 7. </a:t>
            </a:r>
            <a:endParaRPr kumimoji="0" lang="ru-RU" sz="1400" b="0" i="0" u="none" strike="noStrike" cap="none" normalizeH="0" baseline="0" dirty="0" smtClean="0">
              <a:ln>
                <a:noFill/>
              </a:ln>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effectLst/>
                <a:latin typeface="Times New Roman" pitchFamily="18" charset="0"/>
                <a:ea typeface="Times New Roman" pitchFamily="18" charset="0"/>
                <a:cs typeface="Times New Roman" pitchFamily="18" charset="0"/>
              </a:rPr>
              <a:t>9.Новая парадигма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менеджмента (Питер </a:t>
            </a:r>
            <a:r>
              <a:rPr kumimoji="0" lang="ru-RU" sz="1400" b="0" i="0" u="none" strike="noStrike" cap="none" normalizeH="0" baseline="0" dirty="0" err="1" smtClean="0">
                <a:ln>
                  <a:noFill/>
                </a:ln>
                <a:effectLst/>
                <a:latin typeface="Times New Roman" pitchFamily="18" charset="0"/>
                <a:ea typeface="Times New Roman" pitchFamily="18" charset="0"/>
                <a:cs typeface="Times New Roman" pitchFamily="18" charset="0"/>
              </a:rPr>
              <a:t>Друкер</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 [Электронный ресурс]. – Режим доступа: </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hlinkClick r:id="rId2"/>
              </a:rPr>
              <a:t>http://hr-portal.ru</a:t>
            </a: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ru-RU" sz="1400" b="0" i="0" u="none" strike="noStrike" cap="none" normalizeH="0" baseline="0" dirty="0" smtClean="0">
              <a:ln>
                <a:noFill/>
              </a:ln>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effectLst/>
                <a:latin typeface="Times New Roman" pitchFamily="18" charset="0"/>
                <a:ea typeface="Times New Roman" pitchFamily="18" charset="0"/>
                <a:cs typeface="Times New Roman" pitchFamily="18" charset="0"/>
              </a:rPr>
              <a:t>10.Бабайлов, В.К. Предпринимательство – особая функция менеджмента   / В. Бабайлов</a:t>
            </a:r>
            <a:r>
              <a:rPr kumimoji="0" lang="uk-UA" sz="1400" b="0" i="0" u="none" strike="noStrike" cap="none" normalizeH="0" baseline="0" dirty="0" smtClean="0">
                <a:ln>
                  <a:noFill/>
                </a:ln>
                <a:effectLst/>
                <a:latin typeface="Times New Roman" pitchFamily="18" charset="0"/>
                <a:ea typeface="Times New Roman" pitchFamily="18" charset="0"/>
                <a:cs typeface="Times New Roman" pitchFamily="18" charset="0"/>
              </a:rPr>
              <a:t> // Проблеми і перспективи розвитку підприємництва: Збірник наукових праць харківського національного автомобільно-дорожнього університету. – №3(10)-2015. – Харків: ХНАДУ, 2015 – С. 60 – 64.</a:t>
            </a:r>
            <a:endParaRPr kumimoji="0" lang="ru-RU" sz="1400" b="0" i="0" u="none" strike="noStrike" cap="none" normalizeH="0" baseline="0" dirty="0" smtClean="0">
              <a:ln>
                <a:noFill/>
              </a:ln>
              <a:effectLst/>
              <a:latin typeface="Times New Roman" pitchFamily="18" charset="0"/>
              <a:cs typeface="Times New Roman" pitchFamily="18" charset="0"/>
            </a:endParaRPr>
          </a:p>
          <a:p>
            <a:pPr marL="0" marR="0" lvl="0" indent="45085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41</a:t>
            </a:fld>
            <a:endParaRPr lang="ru-RU"/>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Номер слайда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557213" indent="-214313">
              <a:lnSpc>
                <a:spcPct val="90000"/>
              </a:lnSpc>
              <a:spcBef>
                <a:spcPts val="375"/>
              </a:spcBef>
              <a:buFont typeface="Arial" panose="020B0604020202020204" pitchFamily="34" charset="0"/>
              <a:buChar char="•"/>
              <a:defRPr sz="1800">
                <a:solidFill>
                  <a:schemeClr val="tx1"/>
                </a:solidFill>
                <a:latin typeface="Calibri" panose="020F0502020204030204" pitchFamily="34" charset="0"/>
              </a:defRPr>
            </a:lvl2pPr>
            <a:lvl3pPr marL="8572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2001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4pPr>
            <a:lvl5pPr marL="1543050" indent="-17145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lnSpc>
                <a:spcPct val="90000"/>
              </a:lnSpc>
              <a:spcBef>
                <a:spcPts val="375"/>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lnSpc>
                <a:spcPct val="100000"/>
              </a:lnSpc>
              <a:spcBef>
                <a:spcPct val="0"/>
              </a:spcBef>
              <a:buFontTx/>
              <a:buNone/>
            </a:pPr>
            <a:fld id="{21CAE4BE-7D0B-4874-B0F2-F143EF4A29A2}" type="slidenum">
              <a:rPr lang="ru-RU" altLang="ru-RU" sz="900">
                <a:solidFill>
                  <a:srgbClr val="898989"/>
                </a:solidFill>
              </a:rPr>
              <a:pPr>
                <a:lnSpc>
                  <a:spcPct val="100000"/>
                </a:lnSpc>
                <a:spcBef>
                  <a:spcPct val="0"/>
                </a:spcBef>
                <a:buFontTx/>
                <a:buNone/>
              </a:pPr>
              <a:t>42</a:t>
            </a:fld>
            <a:endParaRPr lang="ru-RU" altLang="ru-RU" sz="900">
              <a:solidFill>
                <a:srgbClr val="898989"/>
              </a:solidFill>
            </a:endParaRPr>
          </a:p>
        </p:txBody>
      </p:sp>
      <p:sp>
        <p:nvSpPr>
          <p:cNvPr id="5123" name="Заголовок 1"/>
          <p:cNvSpPr>
            <a:spLocks noGrp="1"/>
          </p:cNvSpPr>
          <p:nvPr>
            <p:ph type="title"/>
          </p:nvPr>
        </p:nvSpPr>
        <p:spPr>
          <a:xfrm>
            <a:off x="628650" y="404664"/>
            <a:ext cx="7886700" cy="994172"/>
          </a:xfrm>
        </p:spPr>
        <p:txBody>
          <a:bodyPr>
            <a:noAutofit/>
          </a:bodyPr>
          <a:lstStyle/>
          <a:p>
            <a:pPr algn="ctr">
              <a:defRPr/>
            </a:pPr>
            <a:r>
              <a:rPr lang="ru-RU" altLang="ru-RU" sz="2000" cap="all" dirty="0">
                <a:latin typeface="Times New Roman" panose="02020603050405020304" pitchFamily="18" charset="0"/>
                <a:cs typeface="Times New Roman" panose="02020603050405020304" pitchFamily="18" charset="0"/>
              </a:rPr>
              <a:t>Министерство образования и науки Украины</a:t>
            </a:r>
            <a:br>
              <a:rPr lang="ru-RU" altLang="ru-RU" sz="2000" cap="all" dirty="0">
                <a:latin typeface="Times New Roman" panose="02020603050405020304" pitchFamily="18" charset="0"/>
                <a:cs typeface="Times New Roman" panose="02020603050405020304" pitchFamily="18" charset="0"/>
              </a:rPr>
            </a:br>
            <a:r>
              <a:rPr lang="ru-RU" altLang="ru-RU" sz="2000" dirty="0">
                <a:latin typeface="Times New Roman" panose="02020603050405020304" pitchFamily="18" charset="0"/>
                <a:cs typeface="Times New Roman" panose="02020603050405020304" pitchFamily="18" charset="0"/>
              </a:rPr>
              <a:t>Харьковский национальный автомобильно-дорожный университет</a:t>
            </a:r>
            <a:br>
              <a:rPr lang="ru-RU" altLang="ru-RU" sz="2000" dirty="0">
                <a:latin typeface="Times New Roman" panose="02020603050405020304" pitchFamily="18" charset="0"/>
                <a:cs typeface="Times New Roman" panose="02020603050405020304" pitchFamily="18" charset="0"/>
              </a:rPr>
            </a:br>
            <a:r>
              <a:rPr lang="ru-RU" altLang="ru-RU" sz="2000" dirty="0">
                <a:latin typeface="Times New Roman" panose="02020603050405020304" pitchFamily="18" charset="0"/>
                <a:cs typeface="Times New Roman" panose="02020603050405020304" pitchFamily="18" charset="0"/>
              </a:rPr>
              <a:t>Факультет управления и бизнеса</a:t>
            </a:r>
            <a:br>
              <a:rPr lang="ru-RU" altLang="ru-RU" sz="2000" dirty="0">
                <a:latin typeface="Times New Roman" panose="02020603050405020304" pitchFamily="18" charset="0"/>
                <a:cs typeface="Times New Roman" panose="02020603050405020304" pitchFamily="18" charset="0"/>
              </a:rPr>
            </a:br>
            <a:r>
              <a:rPr lang="ru-RU" altLang="ru-RU" sz="2000" dirty="0">
                <a:latin typeface="Times New Roman" panose="02020603050405020304" pitchFamily="18" charset="0"/>
                <a:cs typeface="Times New Roman" panose="02020603050405020304" pitchFamily="18" charset="0"/>
              </a:rPr>
              <a:t>Кафедра экономики предприятия</a:t>
            </a:r>
            <a:br>
              <a:rPr lang="ru-RU" altLang="ru-RU" sz="2000" dirty="0">
                <a:latin typeface="Times New Roman" panose="02020603050405020304" pitchFamily="18" charset="0"/>
                <a:cs typeface="Times New Roman" panose="02020603050405020304" pitchFamily="18" charset="0"/>
              </a:rPr>
            </a:br>
            <a:endParaRPr lang="ru-RU" altLang="ru-RU" sz="2000" dirty="0">
              <a:latin typeface="Times New Roman" panose="02020603050405020304" pitchFamily="18" charset="0"/>
              <a:cs typeface="Times New Roman" panose="02020603050405020304" pitchFamily="18" charset="0"/>
            </a:endParaRPr>
          </a:p>
        </p:txBody>
      </p:sp>
      <p:sp>
        <p:nvSpPr>
          <p:cNvPr id="144389" name="Прямоугольник 8"/>
          <p:cNvSpPr>
            <a:spLocks noChangeArrowheads="1"/>
          </p:cNvSpPr>
          <p:nvPr/>
        </p:nvSpPr>
        <p:spPr bwMode="auto">
          <a:xfrm>
            <a:off x="1812131" y="3915966"/>
            <a:ext cx="5519738"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ru-RU" altLang="ru-RU" sz="2000" dirty="0">
                <a:latin typeface="Times New Roman" panose="02020603050405020304" pitchFamily="18" charset="0"/>
                <a:cs typeface="Times New Roman" panose="02020603050405020304" pitchFamily="18" charset="0"/>
              </a:rPr>
              <a:t>Автор: доцент кафедры экономики предприятия, </a:t>
            </a:r>
          </a:p>
          <a:p>
            <a:pPr algn="ctr">
              <a:lnSpc>
                <a:spcPct val="100000"/>
              </a:lnSpc>
              <a:spcBef>
                <a:spcPct val="0"/>
              </a:spcBef>
              <a:buFontTx/>
              <a:buNone/>
            </a:pPr>
            <a:r>
              <a:rPr lang="ru-RU" altLang="ru-RU" sz="2000" dirty="0">
                <a:latin typeface="Times New Roman" panose="02020603050405020304" pitchFamily="18" charset="0"/>
                <a:cs typeface="Times New Roman" panose="02020603050405020304" pitchFamily="18" charset="0"/>
              </a:rPr>
              <a:t>к.э.н. </a:t>
            </a:r>
            <a:r>
              <a:rPr lang="ru-RU" altLang="ru-RU" sz="2000" dirty="0" err="1" smtClean="0">
                <a:latin typeface="Times New Roman" panose="02020603050405020304" pitchFamily="18" charset="0"/>
                <a:cs typeface="Times New Roman" panose="02020603050405020304" pitchFamily="18" charset="0"/>
              </a:rPr>
              <a:t>Бабайлов</a:t>
            </a:r>
            <a:r>
              <a:rPr lang="ru-RU" altLang="ru-RU" sz="2000" dirty="0" smtClean="0">
                <a:latin typeface="Times New Roman" panose="02020603050405020304" pitchFamily="18" charset="0"/>
                <a:cs typeface="Times New Roman" panose="02020603050405020304" pitchFamily="18" charset="0"/>
              </a:rPr>
              <a:t> Василий Кузьмич</a:t>
            </a:r>
            <a:endParaRPr lang="ru-RU" altLang="ru-RU" sz="2000" dirty="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ru-RU" altLang="ru-RU" sz="2000" b="1" dirty="0">
              <a:latin typeface="Times New Roman" panose="02020603050405020304" pitchFamily="18" charset="0"/>
              <a:cs typeface="Times New Roman" panose="02020603050405020304" pitchFamily="18" charset="0"/>
            </a:endParaRPr>
          </a:p>
        </p:txBody>
      </p:sp>
      <p:sp>
        <p:nvSpPr>
          <p:cNvPr id="144390" name="Прямоугольник 2"/>
          <p:cNvSpPr>
            <a:spLocks noChangeArrowheads="1"/>
          </p:cNvSpPr>
          <p:nvPr/>
        </p:nvSpPr>
        <p:spPr bwMode="auto">
          <a:xfrm>
            <a:off x="179512" y="5934670"/>
            <a:ext cx="8964488"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uk-UA" altLang="ru-RU" sz="1800" dirty="0">
                <a:latin typeface="Times New Roman" panose="02020603050405020304" pitchFamily="18" charset="0"/>
                <a:cs typeface="Times New Roman" panose="02020603050405020304" pitchFamily="18" charset="0"/>
              </a:rPr>
              <a:t>г. </a:t>
            </a:r>
            <a:r>
              <a:rPr lang="ru-RU" altLang="ru-RU" sz="1800" dirty="0">
                <a:latin typeface="Times New Roman" panose="02020603050405020304" pitchFamily="18" charset="0"/>
                <a:cs typeface="Times New Roman" panose="02020603050405020304" pitchFamily="18" charset="0"/>
              </a:rPr>
              <a:t>Харьков,</a:t>
            </a:r>
            <a:r>
              <a:rPr lang="uk-UA" altLang="ru-RU" sz="1800" dirty="0">
                <a:latin typeface="Times New Roman" panose="02020603050405020304" pitchFamily="18" charset="0"/>
                <a:cs typeface="Times New Roman" panose="02020603050405020304" pitchFamily="18" charset="0"/>
              </a:rPr>
              <a:t> </a:t>
            </a:r>
            <a:r>
              <a:rPr lang="ru-RU" altLang="ru-RU" sz="1800" dirty="0">
                <a:latin typeface="Times New Roman" panose="02020603050405020304" pitchFamily="18" charset="0"/>
                <a:cs typeface="Times New Roman" panose="02020603050405020304" pitchFamily="18" charset="0"/>
              </a:rPr>
              <a:t>ул. Ярослава Мудрого,</a:t>
            </a:r>
            <a:r>
              <a:rPr lang="uk-UA" altLang="ru-RU" sz="1800" dirty="0">
                <a:latin typeface="Times New Roman" panose="02020603050405020304" pitchFamily="18" charset="0"/>
                <a:cs typeface="Times New Roman" panose="02020603050405020304" pitchFamily="18" charset="0"/>
              </a:rPr>
              <a:t> 25, ХНАДУ, кафедра </a:t>
            </a:r>
            <a:r>
              <a:rPr lang="ru-RU" altLang="ru-RU" sz="1800" dirty="0">
                <a:latin typeface="Times New Roman" panose="02020603050405020304" pitchFamily="18" charset="0"/>
                <a:cs typeface="Times New Roman" panose="02020603050405020304" pitchFamily="18" charset="0"/>
              </a:rPr>
              <a:t>экономики предприятия</a:t>
            </a:r>
            <a:endParaRPr lang="en-US" altLang="ru-RU" sz="1800" dirty="0">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uk-UA" altLang="ru-RU" sz="1800" dirty="0" err="1">
                <a:latin typeface="Times New Roman" panose="02020603050405020304" pitchFamily="18" charset="0"/>
                <a:cs typeface="Times New Roman" panose="02020603050405020304" pitchFamily="18" charset="0"/>
              </a:rPr>
              <a:t>Тел</a:t>
            </a:r>
            <a:r>
              <a:rPr lang="uk-UA" altLang="ru-RU" sz="1800" dirty="0">
                <a:latin typeface="Times New Roman" panose="02020603050405020304" pitchFamily="18" charset="0"/>
                <a:cs typeface="Times New Roman" panose="02020603050405020304" pitchFamily="18" charset="0"/>
              </a:rPr>
              <a:t>.: (057) 738-77-87</a:t>
            </a:r>
            <a:endParaRPr lang="ru-RU" altLang="ru-RU" sz="1800" dirty="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uk-UA" altLang="ru-RU" sz="1800" dirty="0">
              <a:latin typeface="Times New Roman" panose="02020603050405020304" pitchFamily="18" charset="0"/>
              <a:cs typeface="Times New Roman" panose="02020603050405020304" pitchFamily="18" charset="0"/>
            </a:endParaRPr>
          </a:p>
        </p:txBody>
      </p:sp>
      <p:sp>
        <p:nvSpPr>
          <p:cNvPr id="144391" name="Прямоугольник 11"/>
          <p:cNvSpPr>
            <a:spLocks noChangeArrowheads="1"/>
          </p:cNvSpPr>
          <p:nvPr/>
        </p:nvSpPr>
        <p:spPr bwMode="auto">
          <a:xfrm>
            <a:off x="3153431" y="4499373"/>
            <a:ext cx="2581156"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lnSpc>
                <a:spcPct val="100000"/>
              </a:lnSpc>
              <a:spcBef>
                <a:spcPct val="0"/>
              </a:spcBef>
              <a:buFontTx/>
              <a:buNone/>
            </a:pPr>
            <a:r>
              <a:rPr lang="en-US" altLang="ru-RU" sz="2000" dirty="0">
                <a:latin typeface="Times New Roman" panose="02020603050405020304" pitchFamily="18" charset="0"/>
                <a:cs typeface="Times New Roman" panose="02020603050405020304" pitchFamily="18" charset="0"/>
              </a:rPr>
              <a:t>E-mail: </a:t>
            </a:r>
            <a:r>
              <a:rPr lang="en-US" sz="2000" dirty="0">
                <a:latin typeface="Times New Roman" panose="02020603050405020304" pitchFamily="18" charset="0"/>
                <a:cs typeface="Times New Roman" panose="02020603050405020304" pitchFamily="18" charset="0"/>
              </a:rPr>
              <a:t>babaylv@ya.ru</a:t>
            </a:r>
            <a:endParaRPr lang="ru-RU" altLang="ru-RU" sz="20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367644" y="2060848"/>
            <a:ext cx="6408712" cy="1527341"/>
          </a:xfrm>
          <a:prstGeom prst="rect">
            <a:avLst/>
          </a:prstGeom>
        </p:spPr>
        <p:txBody>
          <a:bodyPr wrap="square">
            <a:spAutoFit/>
          </a:bodyPr>
          <a:lstStyle/>
          <a:p>
            <a:pPr lvl="0" algn="ctr" eaLnBrk="0" fontAlgn="base" hangingPunct="0">
              <a:spcBef>
                <a:spcPct val="0"/>
              </a:spcBef>
              <a:spcAft>
                <a:spcPct val="0"/>
              </a:spcAft>
            </a:pPr>
            <a:r>
              <a:rPr lang="ru-RU" sz="2600" b="1" dirty="0" smtClean="0">
                <a:solidFill>
                  <a:srgbClr val="002060"/>
                </a:solidFill>
                <a:latin typeface="Times New Roman" pitchFamily="18" charset="0"/>
                <a:ea typeface="Times New Roman" pitchFamily="18" charset="0"/>
                <a:cs typeface="Times New Roman" pitchFamily="18" charset="0"/>
              </a:rPr>
              <a:t>     О</a:t>
            </a:r>
            <a:r>
              <a:rPr lang="uk-UA" sz="2600" b="1" dirty="0" smtClean="0">
                <a:solidFill>
                  <a:srgbClr val="002060"/>
                </a:solidFill>
                <a:latin typeface="Times New Roman" pitchFamily="18" charset="0"/>
                <a:ea typeface="Times New Roman" pitchFamily="18" charset="0"/>
                <a:cs typeface="Times New Roman" pitchFamily="18" charset="0"/>
              </a:rPr>
              <a:t>СНОВЫ</a:t>
            </a:r>
            <a:r>
              <a:rPr lang="uk-UA" sz="2600" b="1" dirty="0">
                <a:solidFill>
                  <a:srgbClr val="002060"/>
                </a:solidFill>
                <a:latin typeface="Times New Roman" pitchFamily="18" charset="0"/>
                <a:ea typeface="Times New Roman" pitchFamily="18" charset="0"/>
                <a:cs typeface="Times New Roman" pitchFamily="18" charset="0"/>
              </a:rPr>
              <a:t> </a:t>
            </a:r>
            <a:r>
              <a:rPr lang="uk-UA" sz="2600" b="1" dirty="0" smtClean="0">
                <a:solidFill>
                  <a:srgbClr val="002060"/>
                </a:solidFill>
                <a:latin typeface="Times New Roman" pitchFamily="18" charset="0"/>
                <a:ea typeface="Times New Roman" pitchFamily="18" charset="0"/>
                <a:cs typeface="Times New Roman" pitchFamily="18" charset="0"/>
              </a:rPr>
              <a:t>МЕНЕДЖМЕНТА</a:t>
            </a:r>
          </a:p>
          <a:p>
            <a:pPr lvl="0" algn="ctr" eaLnBrk="0" fontAlgn="base" hangingPunct="0">
              <a:spcBef>
                <a:spcPct val="0"/>
              </a:spcBef>
              <a:spcAft>
                <a:spcPct val="0"/>
              </a:spcAft>
            </a:pPr>
            <a:r>
              <a:rPr lang="uk-UA" sz="2600" b="1" dirty="0" smtClean="0">
                <a:solidFill>
                  <a:srgbClr val="002060"/>
                </a:solidFill>
                <a:latin typeface="Times New Roman" pitchFamily="18" charset="0"/>
                <a:ea typeface="Times New Roman" pitchFamily="18" charset="0"/>
                <a:cs typeface="Times New Roman" pitchFamily="18" charset="0"/>
              </a:rPr>
              <a:t>И </a:t>
            </a:r>
            <a:endParaRPr lang="ru-RU" sz="2600" b="1" dirty="0" smtClean="0">
              <a:solidFill>
                <a:srgbClr val="002060"/>
              </a:solidFill>
              <a:latin typeface="Times New Roman" pitchFamily="18" charset="0"/>
              <a:cs typeface="Times New Roman" pitchFamily="18" charset="0"/>
            </a:endParaRPr>
          </a:p>
          <a:p>
            <a:pPr lvl="0" algn="ctr" eaLnBrk="0" fontAlgn="base" hangingPunct="0">
              <a:lnSpc>
                <a:spcPct val="50000"/>
              </a:lnSpc>
              <a:spcBef>
                <a:spcPct val="0"/>
              </a:spcBef>
              <a:spcAft>
                <a:spcPct val="0"/>
              </a:spcAft>
            </a:pPr>
            <a:r>
              <a:rPr lang="uk-UA" sz="2600" b="1" dirty="0" smtClean="0">
                <a:solidFill>
                  <a:srgbClr val="002060"/>
                </a:solidFill>
                <a:latin typeface="Times New Roman" pitchFamily="18" charset="0"/>
                <a:ea typeface="Times New Roman" pitchFamily="18" charset="0"/>
                <a:cs typeface="Times New Roman" pitchFamily="18" charset="0"/>
              </a:rPr>
              <a:t>                      ПРЕДПРИНИМАТЕЛЬСТВА</a:t>
            </a:r>
            <a:endParaRPr lang="ru-RU" sz="2600" b="1" dirty="0" smtClean="0">
              <a:solidFill>
                <a:srgbClr val="002060"/>
              </a:solidFill>
              <a:latin typeface="Times New Roman" pitchFamily="18" charset="0"/>
              <a:cs typeface="Times New Roman" pitchFamily="18" charset="0"/>
            </a:endParaRPr>
          </a:p>
          <a:p>
            <a:pPr lvl="0" indent="450850" algn="ctr" eaLnBrk="0" fontAlgn="base" hangingPunct="0">
              <a:lnSpc>
                <a:spcPct val="50000"/>
              </a:lnSpc>
              <a:spcBef>
                <a:spcPct val="0"/>
              </a:spcBef>
              <a:spcAft>
                <a:spcPct val="0"/>
              </a:spcAft>
            </a:pPr>
            <a:r>
              <a:rPr lang="uk-UA" sz="1050" b="1" dirty="0" smtClean="0">
                <a:latin typeface="Times New Roman" pitchFamily="18" charset="0"/>
                <a:ea typeface="Times New Roman" pitchFamily="18" charset="0"/>
                <a:cs typeface="Times New Roman" pitchFamily="18" charset="0"/>
              </a:rPr>
              <a:t>                                       </a:t>
            </a:r>
          </a:p>
          <a:p>
            <a:pPr lvl="0" indent="450850" algn="ctr" eaLnBrk="0" fontAlgn="base" hangingPunct="0">
              <a:lnSpc>
                <a:spcPct val="50000"/>
              </a:lnSpc>
              <a:spcBef>
                <a:spcPct val="0"/>
              </a:spcBef>
              <a:spcAft>
                <a:spcPct val="0"/>
              </a:spcAft>
            </a:pPr>
            <a:r>
              <a:rPr lang="uk-UA" sz="2000" b="1" dirty="0" smtClean="0">
                <a:latin typeface="Times New Roman" pitchFamily="18" charset="0"/>
                <a:ea typeface="Times New Roman" pitchFamily="18" charset="0"/>
                <a:cs typeface="Times New Roman" pitchFamily="18" charset="0"/>
              </a:rPr>
              <a:t>У</a:t>
            </a:r>
            <a:r>
              <a:rPr lang="ru-RU" sz="2000" b="1" i="1" dirty="0" smtClean="0">
                <a:latin typeface="Times New Roman" pitchFamily="18" charset="0"/>
                <a:ea typeface="Times New Roman" pitchFamily="18" charset="0"/>
                <a:cs typeface="Times New Roman" pitchFamily="18" charset="0"/>
              </a:rPr>
              <a:t>чебник нового поколения</a:t>
            </a:r>
            <a:endParaRPr lang="en-US" sz="2000" b="1" i="1" dirty="0" smtClean="0">
              <a:latin typeface="Times New Roman" pitchFamily="18" charset="0"/>
              <a:ea typeface="Times New Roman" pitchFamily="18" charset="0"/>
              <a:cs typeface="Times New Roman" pitchFamily="18" charset="0"/>
            </a:endParaRPr>
          </a:p>
        </p:txBody>
      </p:sp>
    </p:spTree>
    <p:extLst>
      <p:ext uri="{BB962C8B-B14F-4D97-AF65-F5344CB8AC3E}">
        <p14:creationId xmlns:p14="http://schemas.microsoft.com/office/powerpoint/2010/main" xmlns="" val="2165800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467671" y="260648"/>
            <a:ext cx="8208658"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a:t>
            </a:r>
            <a:r>
              <a:rPr lang="uk-UA" sz="2600" b="1" dirty="0" smtClean="0">
                <a:latin typeface="Times New Roman" pitchFamily="18" charset="0"/>
                <a:ea typeface="Times New Roman" pitchFamily="18" charset="0"/>
                <a:cs typeface="Times New Roman" pitchFamily="18" charset="0"/>
              </a:rPr>
              <a:t>АЗДЕЛ</a:t>
            </a:r>
            <a:r>
              <a:rPr kumimoji="0" lang="ru-RU"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a:t>
            </a:r>
            <a:r>
              <a:rPr kumimoji="0" lang="ru-RU"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Основы</a:t>
            </a:r>
            <a:r>
              <a:rPr kumimoji="0" lang="ru-RU"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методологии          </a:t>
            </a:r>
            <a:r>
              <a:rPr kumimoji="0" lang="ru-RU" sz="2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lang="ru-RU" sz="1400" b="1" dirty="0">
              <a:latin typeface="Times New Roman" pitchFamily="18"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Ключевые слова: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менеджмент, метод, методики, методология, исследование, парадигма, наука. </a:t>
            </a:r>
            <a:endParaRPr kumimoji="0" lang="ru-RU" sz="1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endParaRPr lang="ru-RU" sz="1400" b="1" dirty="0" smtClean="0">
              <a:latin typeface="Times New Roman" pitchFamily="18"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lang="ru-RU" sz="1400" b="1" dirty="0" smtClean="0">
              <a:latin typeface="Times New Roman" pitchFamily="18" charset="0"/>
              <a:ea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5</a:t>
            </a:fld>
            <a:endParaRPr lang="ru-RU"/>
          </a:p>
        </p:txBody>
      </p:sp>
      <p:pic>
        <p:nvPicPr>
          <p:cNvPr id="4" name="Рисунок 1"/>
          <p:cNvPicPr>
            <a:picLocks noChangeAspect="1"/>
          </p:cNvPicPr>
          <p:nvPr/>
        </p:nvPicPr>
        <p:blipFill>
          <a:blip r:embed="rId2"/>
          <a:stretch>
            <a:fillRect/>
          </a:stretch>
        </p:blipFill>
        <p:spPr bwMode="auto">
          <a:xfrm flipV="1">
            <a:off x="1553290" y="6381328"/>
            <a:ext cx="232877" cy="216000"/>
          </a:xfrm>
          <a:prstGeom prst="rect">
            <a:avLst/>
          </a:prstGeom>
          <a:noFill/>
          <a:ln w="9525">
            <a:noFill/>
            <a:miter lim="800000"/>
            <a:headEnd/>
            <a:tailEnd/>
          </a:ln>
        </p:spPr>
      </p:pic>
      <p:sp>
        <p:nvSpPr>
          <p:cNvPr id="2" name="Прямоугольник 1"/>
          <p:cNvSpPr/>
          <p:nvPr/>
        </p:nvSpPr>
        <p:spPr>
          <a:xfrm>
            <a:off x="899592" y="1520919"/>
            <a:ext cx="7920880" cy="5324535"/>
          </a:xfrm>
          <a:prstGeom prst="rect">
            <a:avLst/>
          </a:prstGeom>
        </p:spPr>
        <p:txBody>
          <a:bodyPr wrap="square">
            <a:spAutoFit/>
          </a:bodyPr>
          <a:lstStyle/>
          <a:p>
            <a:pPr lvl="0" algn="ctr" eaLnBrk="0" fontAlgn="base" hangingPunct="0">
              <a:spcBef>
                <a:spcPct val="0"/>
              </a:spcBef>
              <a:spcAft>
                <a:spcPct val="0"/>
              </a:spcAft>
            </a:pPr>
            <a:r>
              <a:rPr lang="ru-RU" b="1" dirty="0">
                <a:latin typeface="Times New Roman" pitchFamily="18" charset="0"/>
                <a:ea typeface="Times New Roman" pitchFamily="18" charset="0"/>
                <a:cs typeface="Times New Roman" pitchFamily="18" charset="0"/>
              </a:rPr>
              <a:t> Содержание</a:t>
            </a:r>
            <a:r>
              <a:rPr lang="ru-RU" b="1" dirty="0" smtClean="0">
                <a:latin typeface="Times New Roman" pitchFamily="18" charset="0"/>
                <a:ea typeface="Times New Roman" pitchFamily="18" charset="0"/>
                <a:cs typeface="Times New Roman" pitchFamily="18" charset="0"/>
              </a:rPr>
              <a:t>:</a:t>
            </a:r>
          </a:p>
          <a:p>
            <a:pPr lvl="0" algn="ctr" eaLnBrk="0" fontAlgn="base" hangingPunct="0">
              <a:spcBef>
                <a:spcPct val="0"/>
              </a:spcBef>
              <a:spcAft>
                <a:spcPct val="0"/>
              </a:spcAft>
            </a:pPr>
            <a:endParaRPr lang="ru-RU" dirty="0">
              <a:latin typeface="Times New Roman" pitchFamily="18" charset="0"/>
              <a:cs typeface="Times New Roman" pitchFamily="18" charset="0"/>
            </a:endParaRPr>
          </a:p>
          <a:p>
            <a:pPr lvl="0" eaLnBrk="0" fontAlgn="base" hangingPunct="0">
              <a:spcBef>
                <a:spcPct val="0"/>
              </a:spcBef>
              <a:spcAft>
                <a:spcPct val="0"/>
              </a:spcAft>
            </a:pPr>
            <a:r>
              <a:rPr lang="ru-RU" b="1" dirty="0">
                <a:latin typeface="Times New Roman" pitchFamily="18" charset="0"/>
                <a:ea typeface="Times New Roman" pitchFamily="18" charset="0"/>
                <a:cs typeface="Times New Roman" pitchFamily="18" charset="0"/>
              </a:rPr>
              <a:t>Тема 1</a:t>
            </a:r>
            <a:r>
              <a:rPr lang="ru-RU" b="1" dirty="0" smtClean="0">
                <a:latin typeface="Times New Roman" pitchFamily="18" charset="0"/>
                <a:ea typeface="Times New Roman" pitchFamily="18" charset="0"/>
                <a:cs typeface="Times New Roman" pitchFamily="18" charset="0"/>
              </a:rPr>
              <a:t> </a:t>
            </a:r>
            <a:r>
              <a:rPr lang="ru-RU" b="1" dirty="0">
                <a:latin typeface="Times New Roman" pitchFamily="18" charset="0"/>
                <a:ea typeface="Times New Roman" pitchFamily="18" charset="0"/>
                <a:cs typeface="Times New Roman" pitchFamily="18" charset="0"/>
              </a:rPr>
              <a:t>Методология как наука о методе и методиках </a:t>
            </a:r>
          </a:p>
          <a:p>
            <a:pPr lvl="0" eaLnBrk="0" fontAlgn="base" hangingPunct="0">
              <a:spcBef>
                <a:spcPct val="0"/>
              </a:spcBef>
              <a:spcAft>
                <a:spcPct val="0"/>
              </a:spcAft>
            </a:pPr>
            <a:r>
              <a:rPr lang="en-US" sz="1400" dirty="0">
                <a:latin typeface="Times New Roman" pitchFamily="18" charset="0"/>
                <a:ea typeface="Times New Roman" pitchFamily="18" charset="0"/>
                <a:cs typeface="Times New Roman" pitchFamily="18" charset="0"/>
              </a:rPr>
              <a:t>1</a:t>
            </a:r>
            <a:r>
              <a:rPr lang="ru-RU" sz="1400" dirty="0">
                <a:latin typeface="Times New Roman" pitchFamily="18" charset="0"/>
                <a:ea typeface="Times New Roman" pitchFamily="18" charset="0"/>
                <a:cs typeface="Times New Roman" pitchFamily="18" charset="0"/>
              </a:rPr>
              <a:t>.1 Сущность, Содержание</a:t>
            </a:r>
          </a:p>
          <a:p>
            <a:pPr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1.2 </a:t>
            </a:r>
            <a:r>
              <a:rPr lang="ru-RU" sz="1400" dirty="0">
                <a:latin typeface="Times New Roman" pitchFamily="18" charset="0"/>
                <a:ea typeface="Times New Roman" pitchFamily="18" charset="0"/>
                <a:cs typeface="Times New Roman" pitchFamily="18" charset="0"/>
              </a:rPr>
              <a:t>Метод, Методики, Методология </a:t>
            </a:r>
          </a:p>
          <a:p>
            <a:pPr lvl="0" eaLnBrk="0" fontAlgn="base" hangingPunct="0">
              <a:spcBef>
                <a:spcPct val="0"/>
              </a:spcBef>
              <a:spcAft>
                <a:spcPct val="0"/>
              </a:spcAft>
            </a:pPr>
            <a:r>
              <a:rPr lang="uk-UA" sz="1400" dirty="0">
                <a:latin typeface="Times New Roman" pitchFamily="18" charset="0"/>
                <a:ea typeface="Times New Roman" pitchFamily="18" charset="0"/>
                <a:cs typeface="Times New Roman" pitchFamily="18" charset="0"/>
              </a:rPr>
              <a:t>1.3 </a:t>
            </a:r>
            <a:r>
              <a:rPr lang="uk-UA" sz="1400" dirty="0" err="1">
                <a:latin typeface="Times New Roman" pitchFamily="18" charset="0"/>
                <a:ea typeface="Times New Roman" pitchFamily="18" charset="0"/>
                <a:cs typeface="Times New Roman" pitchFamily="18" charset="0"/>
              </a:rPr>
              <a:t>Основные</a:t>
            </a:r>
            <a:r>
              <a:rPr lang="uk-UA" sz="1400" dirty="0">
                <a:latin typeface="Times New Roman" pitchFamily="18" charset="0"/>
                <a:ea typeface="Times New Roman" pitchFamily="18" charset="0"/>
                <a:cs typeface="Times New Roman" pitchFamily="18" charset="0"/>
              </a:rPr>
              <a:t> </a:t>
            </a:r>
            <a:r>
              <a:rPr lang="uk-UA" sz="1400" dirty="0" err="1">
                <a:latin typeface="Times New Roman" pitchFamily="18" charset="0"/>
                <a:ea typeface="Times New Roman" pitchFamily="18" charset="0"/>
                <a:cs typeface="Times New Roman" pitchFamily="18" charset="0"/>
              </a:rPr>
              <a:t>виды</a:t>
            </a:r>
            <a:r>
              <a:rPr lang="uk-UA" sz="1400" dirty="0">
                <a:latin typeface="Times New Roman" pitchFamily="18" charset="0"/>
                <a:ea typeface="Times New Roman" pitchFamily="18" charset="0"/>
                <a:cs typeface="Times New Roman" pitchFamily="18" charset="0"/>
              </a:rPr>
              <a:t> </a:t>
            </a:r>
            <a:r>
              <a:rPr lang="uk-UA" sz="1400" dirty="0" err="1" smtClean="0">
                <a:latin typeface="Times New Roman" pitchFamily="18" charset="0"/>
                <a:ea typeface="Times New Roman" pitchFamily="18" charset="0"/>
                <a:cs typeface="Times New Roman" pitchFamily="18" charset="0"/>
              </a:rPr>
              <a:t>методик</a:t>
            </a:r>
            <a:endParaRPr lang="uk-UA" sz="14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uk-UA" sz="1400" dirty="0" err="1" smtClean="0">
                <a:latin typeface="Times New Roman" pitchFamily="18" charset="0"/>
                <a:ea typeface="Times New Roman" pitchFamily="18" charset="0"/>
                <a:cs typeface="Times New Roman" pitchFamily="18" charset="0"/>
              </a:rPr>
              <a:t>Контрольные</a:t>
            </a:r>
            <a:r>
              <a:rPr lang="uk-UA" sz="1400" dirty="0" smtClean="0">
                <a:latin typeface="Times New Roman" pitchFamily="18" charset="0"/>
                <a:ea typeface="Times New Roman" pitchFamily="18" charset="0"/>
                <a:cs typeface="Times New Roman" pitchFamily="18" charset="0"/>
              </a:rPr>
              <a:t> </a:t>
            </a:r>
            <a:r>
              <a:rPr lang="uk-UA" sz="1400" dirty="0" err="1" smtClean="0">
                <a:latin typeface="Times New Roman" pitchFamily="18" charset="0"/>
                <a:ea typeface="Times New Roman" pitchFamily="18" charset="0"/>
                <a:cs typeface="Times New Roman" pitchFamily="18" charset="0"/>
              </a:rPr>
              <a:t>вопросы</a:t>
            </a:r>
            <a:r>
              <a:rPr lang="uk-UA" sz="1400" dirty="0" smtClean="0">
                <a:latin typeface="Times New Roman" pitchFamily="18" charset="0"/>
                <a:ea typeface="Times New Roman" pitchFamily="18" charset="0"/>
                <a:cs typeface="Times New Roman" pitchFamily="18" charset="0"/>
              </a:rPr>
              <a:t> к </a:t>
            </a:r>
            <a:r>
              <a:rPr lang="uk-UA" sz="1400" dirty="0" err="1" smtClean="0">
                <a:latin typeface="Times New Roman" pitchFamily="18" charset="0"/>
                <a:ea typeface="Times New Roman" pitchFamily="18" charset="0"/>
                <a:cs typeface="Times New Roman" pitchFamily="18" charset="0"/>
              </a:rPr>
              <a:t>теме</a:t>
            </a:r>
            <a:r>
              <a:rPr lang="uk-UA" sz="1400" dirty="0" smtClean="0">
                <a:latin typeface="Times New Roman" pitchFamily="18" charset="0"/>
                <a:ea typeface="Times New Roman" pitchFamily="18" charset="0"/>
                <a:cs typeface="Times New Roman" pitchFamily="18" charset="0"/>
              </a:rPr>
              <a:t> 1</a:t>
            </a:r>
            <a:endParaRPr lang="uk-UA" sz="14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ru-RU" dirty="0">
              <a:latin typeface="Times New Roman" pitchFamily="18" charset="0"/>
              <a:cs typeface="Times New Roman" pitchFamily="18" charset="0"/>
            </a:endParaRPr>
          </a:p>
          <a:p>
            <a:pPr lvl="0" eaLnBrk="0" fontAlgn="base" hangingPunct="0">
              <a:spcBef>
                <a:spcPct val="0"/>
              </a:spcBef>
              <a:spcAft>
                <a:spcPct val="0"/>
              </a:spcAft>
            </a:pPr>
            <a:r>
              <a:rPr lang="ru-RU" b="1" dirty="0">
                <a:latin typeface="Times New Roman" pitchFamily="18" charset="0"/>
                <a:ea typeface="Times New Roman" pitchFamily="18" charset="0"/>
                <a:cs typeface="Times New Roman" pitchFamily="18" charset="0"/>
              </a:rPr>
              <a:t>Тема </a:t>
            </a:r>
            <a:r>
              <a:rPr lang="ru-RU" b="1" dirty="0" smtClean="0">
                <a:latin typeface="Times New Roman" pitchFamily="18" charset="0"/>
                <a:ea typeface="Times New Roman" pitchFamily="18" charset="0"/>
                <a:cs typeface="Times New Roman" pitchFamily="18" charset="0"/>
              </a:rPr>
              <a:t>2 </a:t>
            </a:r>
            <a:r>
              <a:rPr lang="ru-RU" b="1" dirty="0">
                <a:latin typeface="Times New Roman" pitchFamily="18" charset="0"/>
                <a:ea typeface="Times New Roman" pitchFamily="18" charset="0"/>
                <a:cs typeface="Times New Roman" pitchFamily="18" charset="0"/>
              </a:rPr>
              <a:t>Методология исследования</a:t>
            </a:r>
          </a:p>
          <a:p>
            <a:pPr eaLnBrk="0" fontAlgn="base" hangingPunct="0">
              <a:spcBef>
                <a:spcPct val="0"/>
              </a:spcBef>
              <a:spcAft>
                <a:spcPct val="0"/>
              </a:spcAft>
            </a:pPr>
            <a:r>
              <a:rPr lang="ru-RU" sz="1400" dirty="0">
                <a:latin typeface="Times New Roman" pitchFamily="18" charset="0"/>
                <a:ea typeface="Times New Roman" pitchFamily="18" charset="0"/>
                <a:cs typeface="Times New Roman" pitchFamily="18" charset="0"/>
              </a:rPr>
              <a:t>2.1. Исследование и Производство – основные виды практики</a:t>
            </a:r>
            <a:endParaRPr lang="ru-RU" sz="1400" dirty="0">
              <a:latin typeface="Times New Roman" pitchFamily="18" charset="0"/>
              <a:cs typeface="Times New Roman" pitchFamily="18" charset="0"/>
            </a:endParaRPr>
          </a:p>
          <a:p>
            <a:pPr eaLnBrk="0" fontAlgn="base" hangingPunct="0">
              <a:spcBef>
                <a:spcPct val="0"/>
              </a:spcBef>
              <a:spcAft>
                <a:spcPct val="0"/>
              </a:spcAft>
            </a:pPr>
            <a:r>
              <a:rPr lang="ru-RU" sz="1400" dirty="0">
                <a:latin typeface="Times New Roman" pitchFamily="18" charset="0"/>
                <a:ea typeface="Times New Roman" pitchFamily="18" charset="0"/>
                <a:cs typeface="Times New Roman" pitchFamily="18" charset="0"/>
              </a:rPr>
              <a:t>2.2 Методология и технология исследования и </a:t>
            </a:r>
            <a:r>
              <a:rPr lang="ru-RU" sz="1400" dirty="0" smtClean="0">
                <a:latin typeface="Times New Roman" pitchFamily="18" charset="0"/>
                <a:ea typeface="Times New Roman" pitchFamily="18" charset="0"/>
                <a:cs typeface="Times New Roman" pitchFamily="18" charset="0"/>
              </a:rPr>
              <a:t>производства</a:t>
            </a:r>
          </a:p>
          <a:p>
            <a:pPr lvl="0" eaLnBrk="0" fontAlgn="base" hangingPunct="0">
              <a:spcBef>
                <a:spcPct val="0"/>
              </a:spcBef>
              <a:spcAft>
                <a:spcPct val="0"/>
              </a:spcAft>
            </a:pPr>
            <a:r>
              <a:rPr lang="ru-RU" sz="1400" dirty="0">
                <a:solidFill>
                  <a:srgbClr val="222222"/>
                </a:solidFill>
                <a:latin typeface="Times New Roman" pitchFamily="18" charset="0"/>
                <a:ea typeface="Times New Roman" pitchFamily="18" charset="0"/>
                <a:cs typeface="Times New Roman" pitchFamily="18" charset="0"/>
              </a:rPr>
              <a:t>2.3. Фундаментальное </a:t>
            </a:r>
            <a:r>
              <a:rPr lang="ru-RU" sz="1400" dirty="0" smtClean="0">
                <a:solidFill>
                  <a:srgbClr val="222222"/>
                </a:solidFill>
                <a:latin typeface="Times New Roman" pitchFamily="18" charset="0"/>
                <a:ea typeface="Times New Roman" pitchFamily="18" charset="0"/>
                <a:cs typeface="Times New Roman" pitchFamily="18" charset="0"/>
              </a:rPr>
              <a:t>исследование</a:t>
            </a:r>
          </a:p>
          <a:p>
            <a:pPr eaLnBrk="0" fontAlgn="base" hangingPunct="0">
              <a:spcBef>
                <a:spcPct val="0"/>
              </a:spcBef>
              <a:spcAft>
                <a:spcPct val="0"/>
              </a:spcAft>
            </a:pPr>
            <a:r>
              <a:rPr lang="uk-UA" sz="1400" dirty="0" err="1">
                <a:latin typeface="Times New Roman" pitchFamily="18" charset="0"/>
                <a:ea typeface="Times New Roman" pitchFamily="18" charset="0"/>
                <a:cs typeface="Times New Roman" pitchFamily="18" charset="0"/>
              </a:rPr>
              <a:t>Контрольные</a:t>
            </a:r>
            <a:r>
              <a:rPr lang="uk-UA" sz="1400" dirty="0">
                <a:latin typeface="Times New Roman" pitchFamily="18" charset="0"/>
                <a:ea typeface="Times New Roman" pitchFamily="18" charset="0"/>
                <a:cs typeface="Times New Roman" pitchFamily="18" charset="0"/>
              </a:rPr>
              <a:t> </a:t>
            </a:r>
            <a:r>
              <a:rPr lang="uk-UA" sz="1400" dirty="0" err="1">
                <a:latin typeface="Times New Roman" pitchFamily="18" charset="0"/>
                <a:ea typeface="Times New Roman" pitchFamily="18" charset="0"/>
                <a:cs typeface="Times New Roman" pitchFamily="18" charset="0"/>
              </a:rPr>
              <a:t>вопросы</a:t>
            </a:r>
            <a:r>
              <a:rPr lang="uk-UA" sz="1400" dirty="0">
                <a:latin typeface="Times New Roman" pitchFamily="18" charset="0"/>
                <a:ea typeface="Times New Roman" pitchFamily="18" charset="0"/>
                <a:cs typeface="Times New Roman" pitchFamily="18" charset="0"/>
              </a:rPr>
              <a:t> к </a:t>
            </a:r>
            <a:r>
              <a:rPr lang="uk-UA" sz="1400" dirty="0" err="1">
                <a:latin typeface="Times New Roman" pitchFamily="18" charset="0"/>
                <a:ea typeface="Times New Roman" pitchFamily="18" charset="0"/>
                <a:cs typeface="Times New Roman" pitchFamily="18" charset="0"/>
              </a:rPr>
              <a:t>теме</a:t>
            </a:r>
            <a:r>
              <a:rPr lang="uk-UA" sz="1400" dirty="0">
                <a:latin typeface="Times New Roman" pitchFamily="18" charset="0"/>
                <a:ea typeface="Times New Roman" pitchFamily="18" charset="0"/>
                <a:cs typeface="Times New Roman" pitchFamily="18" charset="0"/>
              </a:rPr>
              <a:t> 2</a:t>
            </a:r>
            <a:endParaRPr lang="ru-RU" sz="1400" dirty="0">
              <a:solidFill>
                <a:srgbClr val="222222"/>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endParaRPr lang="ru-RU" b="1" dirty="0">
              <a:latin typeface="Times New Roman" pitchFamily="18" charset="0"/>
              <a:cs typeface="Times New Roman" pitchFamily="18" charset="0"/>
            </a:endParaRPr>
          </a:p>
          <a:p>
            <a:pPr marL="0" lvl="2" eaLnBrk="0" fontAlgn="base" hangingPunct="0">
              <a:spcBef>
                <a:spcPct val="0"/>
              </a:spcBef>
              <a:spcAft>
                <a:spcPct val="0"/>
              </a:spcAft>
            </a:pPr>
            <a:r>
              <a:rPr lang="ru-RU" b="1" dirty="0">
                <a:latin typeface="Times New Roman" pitchFamily="18" charset="0"/>
                <a:ea typeface="Times New Roman" pitchFamily="18" charset="0"/>
                <a:cs typeface="Times New Roman" pitchFamily="18" charset="0"/>
              </a:rPr>
              <a:t>Тема </a:t>
            </a:r>
            <a:r>
              <a:rPr lang="ru-RU" b="1" dirty="0" smtClean="0">
                <a:latin typeface="Times New Roman" pitchFamily="18" charset="0"/>
                <a:ea typeface="Times New Roman" pitchFamily="18" charset="0"/>
                <a:cs typeface="Times New Roman" pitchFamily="18" charset="0"/>
              </a:rPr>
              <a:t>3 </a:t>
            </a:r>
            <a:r>
              <a:rPr lang="ru-RU" b="1" dirty="0">
                <a:latin typeface="Times New Roman" pitchFamily="18" charset="0"/>
                <a:ea typeface="Times New Roman" pitchFamily="18" charset="0"/>
                <a:cs typeface="Times New Roman" pitchFamily="18" charset="0"/>
              </a:rPr>
              <a:t>Парадигмы </a:t>
            </a:r>
            <a:r>
              <a:rPr lang="ru-RU" b="1" dirty="0" smtClean="0">
                <a:latin typeface="Times New Roman" pitchFamily="18" charset="0"/>
                <a:ea typeface="Times New Roman" pitchFamily="18" charset="0"/>
                <a:cs typeface="Times New Roman" pitchFamily="18" charset="0"/>
              </a:rPr>
              <a:t>менеджмента</a:t>
            </a:r>
          </a:p>
          <a:p>
            <a:pPr lvl="0" algn="just" eaLnBrk="0" fontAlgn="base" hangingPunct="0">
              <a:spcBef>
                <a:spcPct val="0"/>
              </a:spcBef>
              <a:spcAft>
                <a:spcPct val="0"/>
              </a:spcAft>
            </a:pPr>
            <a:r>
              <a:rPr lang="ru-RU" sz="1400" dirty="0">
                <a:latin typeface="Times New Roman" pitchFamily="18" charset="0"/>
                <a:ea typeface="Times New Roman" pitchFamily="18" charset="0"/>
                <a:cs typeface="Times New Roman" pitchFamily="18" charset="0"/>
              </a:rPr>
              <a:t>3.1. Менеджмент</a:t>
            </a:r>
            <a:endParaRPr lang="ru-RU" sz="1400" dirty="0">
              <a:latin typeface="Times New Roman" pitchFamily="18" charset="0"/>
              <a:cs typeface="Times New Roman" pitchFamily="18" charset="0"/>
            </a:endParaRPr>
          </a:p>
          <a:p>
            <a:pPr lvl="0" algn="just"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3.2</a:t>
            </a:r>
            <a:r>
              <a:rPr lang="ru-RU" sz="1400" dirty="0">
                <a:latin typeface="Times New Roman" pitchFamily="18" charset="0"/>
                <a:ea typeface="Times New Roman" pitchFamily="18" charset="0"/>
                <a:cs typeface="Times New Roman" pitchFamily="18" charset="0"/>
              </a:rPr>
              <a:t>. Парадигма </a:t>
            </a:r>
          </a:p>
          <a:p>
            <a:pPr lvl="0" algn="just"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3.3</a:t>
            </a:r>
            <a:r>
              <a:rPr lang="ru-RU" sz="1400" dirty="0">
                <a:latin typeface="Times New Roman" pitchFamily="18" charset="0"/>
                <a:ea typeface="Times New Roman" pitchFamily="18" charset="0"/>
                <a:cs typeface="Times New Roman" pitchFamily="18" charset="0"/>
              </a:rPr>
              <a:t>. Парадигмы менеджмента </a:t>
            </a:r>
            <a:endParaRPr lang="ru-RU" sz="1400" dirty="0" smtClean="0">
              <a:latin typeface="Times New Roman" pitchFamily="18" charset="0"/>
              <a:ea typeface="Times New Roman" pitchFamily="18" charset="0"/>
              <a:cs typeface="Times New Roman" pitchFamily="18" charset="0"/>
            </a:endParaRPr>
          </a:p>
          <a:p>
            <a:pPr algn="just" eaLnBrk="0" fontAlgn="base" hangingPunct="0">
              <a:spcBef>
                <a:spcPct val="0"/>
              </a:spcBef>
              <a:spcAft>
                <a:spcPct val="0"/>
              </a:spcAft>
            </a:pPr>
            <a:r>
              <a:rPr lang="uk-UA" sz="1400" dirty="0" err="1">
                <a:latin typeface="Times New Roman" pitchFamily="18" charset="0"/>
                <a:ea typeface="Times New Roman" pitchFamily="18" charset="0"/>
                <a:cs typeface="Times New Roman" pitchFamily="18" charset="0"/>
              </a:rPr>
              <a:t>Контрольные</a:t>
            </a:r>
            <a:r>
              <a:rPr lang="uk-UA" sz="1400" dirty="0">
                <a:latin typeface="Times New Roman" pitchFamily="18" charset="0"/>
                <a:ea typeface="Times New Roman" pitchFamily="18" charset="0"/>
                <a:cs typeface="Times New Roman" pitchFamily="18" charset="0"/>
              </a:rPr>
              <a:t> </a:t>
            </a:r>
            <a:r>
              <a:rPr lang="uk-UA" sz="1400" dirty="0" err="1">
                <a:latin typeface="Times New Roman" pitchFamily="18" charset="0"/>
                <a:ea typeface="Times New Roman" pitchFamily="18" charset="0"/>
                <a:cs typeface="Times New Roman" pitchFamily="18" charset="0"/>
              </a:rPr>
              <a:t>вопросы</a:t>
            </a:r>
            <a:r>
              <a:rPr lang="uk-UA" sz="1400" dirty="0">
                <a:latin typeface="Times New Roman" pitchFamily="18" charset="0"/>
                <a:ea typeface="Times New Roman" pitchFamily="18" charset="0"/>
                <a:cs typeface="Times New Roman" pitchFamily="18" charset="0"/>
              </a:rPr>
              <a:t> к </a:t>
            </a:r>
            <a:r>
              <a:rPr lang="uk-UA" sz="1400" dirty="0" err="1">
                <a:latin typeface="Times New Roman" pitchFamily="18" charset="0"/>
                <a:ea typeface="Times New Roman" pitchFamily="18" charset="0"/>
                <a:cs typeface="Times New Roman" pitchFamily="18" charset="0"/>
              </a:rPr>
              <a:t>теме</a:t>
            </a:r>
            <a:r>
              <a:rPr lang="uk-UA" sz="1400" dirty="0">
                <a:latin typeface="Times New Roman" pitchFamily="18" charset="0"/>
                <a:ea typeface="Times New Roman" pitchFamily="18" charset="0"/>
                <a:cs typeface="Times New Roman" pitchFamily="18" charset="0"/>
              </a:rPr>
              <a:t> </a:t>
            </a:r>
            <a:r>
              <a:rPr lang="uk-UA" sz="1400" dirty="0" smtClean="0">
                <a:latin typeface="Times New Roman" pitchFamily="18" charset="0"/>
                <a:ea typeface="Times New Roman" pitchFamily="18" charset="0"/>
                <a:cs typeface="Times New Roman" pitchFamily="18" charset="0"/>
              </a:rPr>
              <a:t>3</a:t>
            </a:r>
            <a:endParaRPr lang="ru-RU" sz="1400" dirty="0" smtClean="0">
              <a:latin typeface="Times New Roman" pitchFamily="18" charset="0"/>
              <a:ea typeface="Times New Roman" pitchFamily="18" charset="0"/>
              <a:cs typeface="Times New Roman" pitchFamily="18" charset="0"/>
            </a:endParaRPr>
          </a:p>
          <a:p>
            <a:pPr marL="0" lvl="2" eaLnBrk="0" fontAlgn="base" hangingPunct="0">
              <a:spcBef>
                <a:spcPct val="0"/>
              </a:spcBef>
              <a:spcAft>
                <a:spcPct val="0"/>
              </a:spcAft>
            </a:pPr>
            <a:endParaRPr lang="ru-RU" sz="800" dirty="0" smtClean="0">
              <a:latin typeface="Times New Roman" pitchFamily="18" charset="0"/>
              <a:cs typeface="Times New Roman" pitchFamily="18" charset="0"/>
            </a:endParaRPr>
          </a:p>
          <a:p>
            <a:pPr lvl="0" algn="ctr" eaLnBrk="0" fontAlgn="base" hangingPunct="0">
              <a:spcBef>
                <a:spcPct val="0"/>
              </a:spcBef>
              <a:spcAft>
                <a:spcPct val="0"/>
              </a:spcAft>
            </a:pPr>
            <a:r>
              <a:rPr lang="ru-RU" sz="1400" dirty="0">
                <a:latin typeface="Times New Roman" pitchFamily="18" charset="0"/>
                <a:ea typeface="Times New Roman" pitchFamily="18" charset="0"/>
                <a:cs typeface="Times New Roman" pitchFamily="18" charset="0"/>
              </a:rPr>
              <a:t>			 </a:t>
            </a:r>
            <a:endParaRPr lang="ru-RU" sz="1400" b="1" dirty="0">
              <a:latin typeface="Times New Roman" pitchFamily="18" charset="0"/>
              <a:ea typeface="Times New Roman" pitchFamily="18" charset="0"/>
              <a:cs typeface="Times New Roman" pitchFamily="18" charset="0"/>
            </a:endParaRPr>
          </a:p>
          <a:p>
            <a:pPr lvl="0" indent="449263" algn="just" eaLnBrk="0" fontAlgn="base" hangingPunct="0">
              <a:spcBef>
                <a:spcPct val="0"/>
              </a:spcBef>
              <a:spcAft>
                <a:spcPct val="0"/>
              </a:spcAft>
            </a:pPr>
            <a:r>
              <a:rPr lang="ru-RU" sz="1200" dirty="0">
                <a:latin typeface="Times New Roman" pitchFamily="18" charset="0"/>
                <a:ea typeface="Times New Roman" pitchFamily="18" charset="0"/>
                <a:cs typeface="Times New Roman" pitchFamily="18" charset="0"/>
              </a:rPr>
              <a:t>    </a:t>
            </a:r>
          </a:p>
          <a:p>
            <a:pPr lvl="0" indent="449263" algn="just" eaLnBrk="0" fontAlgn="base" hangingPunct="0">
              <a:spcBef>
                <a:spcPct val="0"/>
              </a:spcBef>
              <a:spcAft>
                <a:spcPct val="0"/>
              </a:spcAft>
            </a:pPr>
            <a:endParaRPr lang="ru-RU" sz="1200" b="1" dirty="0">
              <a:latin typeface="Times New Roman" pitchFamily="18" charset="0"/>
              <a:ea typeface="Times New Roman" pitchFamily="18" charset="0"/>
              <a:cs typeface="Times New Roman" pitchFamily="18" charset="0"/>
            </a:endParaRPr>
          </a:p>
        </p:txBody>
      </p:sp>
      <p:sp>
        <p:nvSpPr>
          <p:cNvPr id="5" name="Прямоугольник 4"/>
          <p:cNvSpPr/>
          <p:nvPr/>
        </p:nvSpPr>
        <p:spPr>
          <a:xfrm>
            <a:off x="1619672" y="6309320"/>
            <a:ext cx="6732240" cy="307777"/>
          </a:xfrm>
          <a:prstGeom prst="rect">
            <a:avLst/>
          </a:prstGeom>
        </p:spPr>
        <p:txBody>
          <a:bodyPr wrap="square">
            <a:spAutoFit/>
          </a:bodyPr>
          <a:lstStyle/>
          <a:p>
            <a:pPr lvl="0" algn="ctr" eaLnBrk="0" fontAlgn="base" hangingPunct="0">
              <a:spcBef>
                <a:spcPct val="0"/>
              </a:spcBef>
              <a:spcAft>
                <a:spcPct val="0"/>
              </a:spcAft>
            </a:pPr>
            <a:r>
              <a:rPr lang="ru-RU" sz="1400" dirty="0" err="1">
                <a:latin typeface="Times New Roman" pitchFamily="18" charset="0"/>
                <a:ea typeface="Times New Roman" pitchFamily="18" charset="0"/>
                <a:cs typeface="Times New Roman" pitchFamily="18" charset="0"/>
              </a:rPr>
              <a:t>Бабайлов</a:t>
            </a:r>
            <a:r>
              <a:rPr lang="ru-RU" sz="1400" dirty="0">
                <a:latin typeface="Times New Roman" pitchFamily="18" charset="0"/>
                <a:ea typeface="Times New Roman" pitchFamily="18" charset="0"/>
                <a:cs typeface="Times New Roman" pitchFamily="18" charset="0"/>
              </a:rPr>
              <a:t> В.К.   «Основы менеджмента и предпринимательства», Харьков, 2016 </a:t>
            </a:r>
            <a:endParaRPr lang="ru-RU" sz="1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23528" y="432138"/>
            <a:ext cx="8496944"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ctr" defTabSz="914400" rtl="0" eaLnBrk="1" fontAlgn="base" latinLnBrk="0" hangingPunct="1">
              <a:spcBef>
                <a:spcPct val="0"/>
              </a:spcBef>
              <a:spcAft>
                <a:spcPct val="0"/>
              </a:spcAft>
              <a:buClrTx/>
              <a:buSzTx/>
              <a:buFontTx/>
              <a:buNone/>
              <a:tabLst/>
            </a:pPr>
            <a:r>
              <a:rPr kumimoji="0" lang="ru-RU" sz="2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Тема 1 Методология как наука о методе </a:t>
            </a:r>
            <a:endParaRPr kumimoji="0" lang="ru-RU" sz="2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ru-RU"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Сущность, Содержание</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Сущность –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самое главное свойство любого явления и соответствующего ему понятия; даёт 50% информации о явлении, отражённом в понятии.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Содержание (20%) –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состав основных элементов явления </a:t>
            </a:r>
            <a:b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b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 понятия)</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p>
          <a:p>
            <a:pPr marL="0" marR="0" lvl="0" indent="449263" algn="just" defTabSz="914400" rtl="0" eaLnBrk="0" fontAlgn="base" latinLnBrk="0" hangingPunct="0">
              <a:lnSpc>
                <a:spcPct val="100000"/>
              </a:lnSpc>
              <a:spcBef>
                <a:spcPct val="0"/>
              </a:spcBef>
              <a:spcAft>
                <a:spcPct val="0"/>
              </a:spcAft>
              <a:buClrTx/>
              <a:buSzTx/>
              <a:buFontTx/>
              <a:buNone/>
              <a:tabLst/>
            </a:pPr>
            <a:endParaRPr lang="ru-RU" sz="1400" dirty="0">
              <a:latin typeface="Times New Roman" pitchFamily="18" charset="0"/>
              <a:cs typeface="Times New Roman" pitchFamily="18" charset="0"/>
            </a:endParaRPr>
          </a:p>
          <a:p>
            <a:pPr lvl="0" indent="449263" algn="just" eaLnBrk="0" fontAlgn="base" hangingPunct="0">
              <a:spcBef>
                <a:spcPct val="0"/>
              </a:spcBef>
              <a:spcAft>
                <a:spcPct val="0"/>
              </a:spcAft>
            </a:pP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1.2 </a:t>
            </a:r>
            <a:r>
              <a:rPr lang="ru-RU" b="1" dirty="0" smtClean="0">
                <a:latin typeface="Times New Roman" pitchFamily="18" charset="0"/>
                <a:ea typeface="Times New Roman" pitchFamily="18" charset="0"/>
                <a:cs typeface="Times New Roman" pitchFamily="18" charset="0"/>
              </a:rPr>
              <a:t>Метод, Методики, Методология </a:t>
            </a:r>
          </a:p>
          <a:p>
            <a:pPr lvl="0" indent="449263" algn="just" eaLnBrk="0" fontAlgn="base" hangingPunct="0">
              <a:spcBef>
                <a:spcPct val="0"/>
              </a:spcBef>
              <a:spcAft>
                <a:spcPct val="0"/>
              </a:spcAft>
            </a:pP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один – это одно общее правило любого исследования (сущность), это анализ и синтез любой информации (содержание). </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Методики</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(сущность) – это  конкретные правила исследования, конкретные правила применения самого метода.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Методология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это наука о методе (методиках)</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 [4]</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xmlns="" val="2232958711"/>
              </p:ext>
            </p:extLst>
          </p:nvPr>
        </p:nvGraphicFramePr>
        <p:xfrm>
          <a:off x="1331640" y="3410714"/>
          <a:ext cx="6768752" cy="1382647"/>
        </p:xfrm>
        <a:graphic>
          <a:graphicData uri="http://schemas.openxmlformats.org/drawingml/2006/table">
            <a:tbl>
              <a:tblPr/>
              <a:tblGrid>
                <a:gridCol w="1238885"/>
                <a:gridCol w="5529867"/>
              </a:tblGrid>
              <a:tr h="257237">
                <a:tc gridSpan="2">
                  <a:txBody>
                    <a:bodyPr/>
                    <a:lstStyle/>
                    <a:p>
                      <a:pPr algn="just">
                        <a:spcAft>
                          <a:spcPts val="0"/>
                        </a:spcAft>
                      </a:pPr>
                      <a:r>
                        <a:rPr lang="uk-UA" sz="1400" dirty="0">
                          <a:latin typeface="Times New Roman"/>
                          <a:ea typeface="Times New Roman"/>
                        </a:rPr>
                        <a:t>                                                   </a:t>
                      </a:r>
                      <a:r>
                        <a:rPr lang="uk-UA" sz="1600" b="1" dirty="0">
                          <a:latin typeface="Times New Roman"/>
                          <a:ea typeface="Times New Roman"/>
                        </a:rPr>
                        <a:t>Метод</a:t>
                      </a:r>
                      <a:endParaRPr lang="ru-RU"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ru-RU"/>
                    </a:p>
                  </a:txBody>
                  <a:tcPr/>
                </a:tc>
              </a:tr>
              <a:tr h="225082">
                <a:tc>
                  <a:txBody>
                    <a:bodyPr/>
                    <a:lstStyle/>
                    <a:p>
                      <a:pPr algn="ctr">
                        <a:spcAft>
                          <a:spcPts val="0"/>
                        </a:spcAft>
                      </a:pPr>
                      <a:r>
                        <a:rPr lang="ru-RU" sz="1400" b="1" dirty="0">
                          <a:latin typeface="Times New Roman"/>
                          <a:ea typeface="Times New Roman"/>
                        </a:rPr>
                        <a:t>Сущность</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pPr>
                      <a:r>
                        <a:rPr lang="ru-RU" sz="1400" dirty="0">
                          <a:latin typeface="Times New Roman"/>
                          <a:ea typeface="Times New Roman"/>
                        </a:rPr>
                        <a:t>Одно общее правило любого исследования</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225082">
                <a:tc>
                  <a:txBody>
                    <a:bodyPr/>
                    <a:lstStyle/>
                    <a:p>
                      <a:pPr algn="ctr">
                        <a:spcAft>
                          <a:spcPts val="0"/>
                        </a:spcAft>
                      </a:pPr>
                      <a:r>
                        <a:rPr lang="ru-RU" sz="1400" b="1" dirty="0">
                          <a:latin typeface="Times New Roman"/>
                          <a:ea typeface="Times New Roman"/>
                        </a:rPr>
                        <a:t>Содержание</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pPr>
                      <a:r>
                        <a:rPr lang="ru-RU" sz="1400" dirty="0">
                          <a:latin typeface="Times New Roman"/>
                          <a:ea typeface="Times New Roman"/>
                        </a:rPr>
                        <a:t>Анализ и синтез любой информации субъектом исследования</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225082">
                <a:tc>
                  <a:txBody>
                    <a:bodyPr/>
                    <a:lstStyle/>
                    <a:p>
                      <a:pPr algn="ctr">
                        <a:spcAft>
                          <a:spcPts val="0"/>
                        </a:spcAft>
                      </a:pPr>
                      <a:r>
                        <a:rPr lang="ru-RU" sz="1400" b="1" dirty="0">
                          <a:latin typeface="Times New Roman"/>
                          <a:ea typeface="Times New Roman"/>
                        </a:rPr>
                        <a:t>Место</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pPr>
                      <a:r>
                        <a:rPr lang="ru-RU" sz="1400">
                          <a:latin typeface="Times New Roman"/>
                          <a:ea typeface="Times New Roman"/>
                        </a:rPr>
                        <a:t>В любой методике</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450164">
                <a:tc>
                  <a:txBody>
                    <a:bodyPr/>
                    <a:lstStyle/>
                    <a:p>
                      <a:pPr algn="ctr">
                        <a:spcAft>
                          <a:spcPts val="0"/>
                        </a:spcAft>
                      </a:pPr>
                      <a:r>
                        <a:rPr lang="ru-RU" sz="1400" b="1" dirty="0">
                          <a:latin typeface="Times New Roman"/>
                          <a:ea typeface="Times New Roman"/>
                        </a:rPr>
                        <a:t>Роль</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pPr>
                      <a:r>
                        <a:rPr lang="ru-RU" sz="1400" dirty="0">
                          <a:latin typeface="Times New Roman"/>
                          <a:ea typeface="Times New Roman"/>
                        </a:rPr>
                        <a:t>Главная – в методологии исследования; вспомогательная – в</a:t>
                      </a:r>
                      <a:endParaRPr lang="ru-RU" sz="1200" dirty="0">
                        <a:latin typeface="Times New Roman"/>
                        <a:ea typeface="Times New Roman"/>
                      </a:endParaRPr>
                    </a:p>
                    <a:p>
                      <a:pPr algn="just">
                        <a:spcAft>
                          <a:spcPts val="0"/>
                        </a:spcAft>
                      </a:pPr>
                      <a:r>
                        <a:rPr lang="ru-RU" sz="1400" dirty="0">
                          <a:latin typeface="Times New Roman"/>
                          <a:ea typeface="Times New Roman"/>
                        </a:rPr>
                        <a:t> технологии </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bl>
          </a:graphicData>
        </a:graphic>
      </p:graphicFrame>
      <p:sp>
        <p:nvSpPr>
          <p:cNvPr id="20483" name="Rectangle 3"/>
          <p:cNvSpPr>
            <a:spLocks noChangeArrowheads="1"/>
          </p:cNvSpPr>
          <p:nvPr/>
        </p:nvSpPr>
        <p:spPr bwMode="auto">
          <a:xfrm>
            <a:off x="683568" y="4797152"/>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 превращается в </a:t>
            </a:r>
            <a:r>
              <a:rPr kumimoji="0" lang="ru-RU" sz="1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Методики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 конкретном исследовании и производстве.</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xmlns="" val="369026138"/>
              </p:ext>
            </p:extLst>
          </p:nvPr>
        </p:nvGraphicFramePr>
        <p:xfrm>
          <a:off x="1331640" y="5157192"/>
          <a:ext cx="6740252" cy="1524000"/>
        </p:xfrm>
        <a:graphic>
          <a:graphicData uri="http://schemas.openxmlformats.org/drawingml/2006/table">
            <a:tbl>
              <a:tblPr/>
              <a:tblGrid>
                <a:gridCol w="1238885"/>
                <a:gridCol w="5501367"/>
              </a:tblGrid>
              <a:tr h="99824">
                <a:tc gridSpan="2">
                  <a:txBody>
                    <a:bodyPr/>
                    <a:lstStyle/>
                    <a:p>
                      <a:pPr algn="just">
                        <a:spcAft>
                          <a:spcPts val="0"/>
                        </a:spcAft>
                      </a:pPr>
                      <a:r>
                        <a:rPr lang="uk-UA" sz="1400" dirty="0">
                          <a:latin typeface="Times New Roman"/>
                          <a:ea typeface="Times New Roman"/>
                        </a:rPr>
                        <a:t>                                               </a:t>
                      </a:r>
                      <a:r>
                        <a:rPr lang="uk-UA" sz="1600" b="1" dirty="0">
                          <a:latin typeface="Times New Roman"/>
                          <a:ea typeface="Times New Roman"/>
                        </a:rPr>
                        <a:t>Методики</a:t>
                      </a:r>
                      <a:endParaRPr lang="ru-RU" sz="16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ru-RU"/>
                    </a:p>
                  </a:txBody>
                  <a:tcPr/>
                </a:tc>
              </a:tr>
              <a:tr h="0">
                <a:tc>
                  <a:txBody>
                    <a:bodyPr/>
                    <a:lstStyle/>
                    <a:p>
                      <a:pPr algn="ctr">
                        <a:spcAft>
                          <a:spcPts val="0"/>
                        </a:spcAft>
                      </a:pPr>
                      <a:r>
                        <a:rPr lang="ru-RU" sz="1400" b="1" dirty="0">
                          <a:latin typeface="Times New Roman"/>
                          <a:ea typeface="Times New Roman"/>
                        </a:rPr>
                        <a:t>Сущность</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pPr>
                      <a:r>
                        <a:rPr lang="ru-RU" sz="1400" dirty="0">
                          <a:latin typeface="Times New Roman"/>
                          <a:ea typeface="Times New Roman"/>
                        </a:rPr>
                        <a:t>Конкретные правила исследования, применения метода</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0">
                <a:tc>
                  <a:txBody>
                    <a:bodyPr/>
                    <a:lstStyle/>
                    <a:p>
                      <a:pPr algn="ctr">
                        <a:spcAft>
                          <a:spcPts val="0"/>
                        </a:spcAft>
                      </a:pPr>
                      <a:r>
                        <a:rPr lang="ru-RU" sz="1400" b="1" dirty="0">
                          <a:latin typeface="Times New Roman"/>
                          <a:ea typeface="Times New Roman"/>
                        </a:rPr>
                        <a:t>Содержание</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pPr>
                      <a:r>
                        <a:rPr lang="ru-RU" sz="1400">
                          <a:latin typeface="Times New Roman"/>
                          <a:ea typeface="Times New Roman"/>
                        </a:rPr>
                        <a:t>Анализ и синтез конкретной информации субъектом исследования</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0">
                <a:tc>
                  <a:txBody>
                    <a:bodyPr/>
                    <a:lstStyle/>
                    <a:p>
                      <a:pPr algn="ctr">
                        <a:spcAft>
                          <a:spcPts val="0"/>
                        </a:spcAft>
                      </a:pPr>
                      <a:r>
                        <a:rPr lang="ru-RU" sz="1400" b="1" dirty="0">
                          <a:latin typeface="Times New Roman"/>
                          <a:ea typeface="Times New Roman"/>
                        </a:rPr>
                        <a:t>Место</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pPr>
                      <a:r>
                        <a:rPr lang="ru-RU" sz="1400">
                          <a:latin typeface="Times New Roman"/>
                          <a:ea typeface="Times New Roman"/>
                        </a:rPr>
                        <a:t>В методологии и технологии исследования и производства</a:t>
                      </a:r>
                      <a:endParaRPr lang="ru-RU"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0">
                <a:tc>
                  <a:txBody>
                    <a:bodyPr/>
                    <a:lstStyle/>
                    <a:p>
                      <a:pPr algn="ctr">
                        <a:spcAft>
                          <a:spcPts val="0"/>
                        </a:spcAft>
                      </a:pPr>
                      <a:r>
                        <a:rPr lang="ru-RU" sz="1400" b="1" dirty="0">
                          <a:latin typeface="Times New Roman"/>
                          <a:ea typeface="Times New Roman"/>
                        </a:rPr>
                        <a:t>Роль</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pPr>
                      <a:r>
                        <a:rPr lang="ru-RU" sz="1400" dirty="0">
                          <a:latin typeface="Times New Roman"/>
                          <a:ea typeface="Times New Roman"/>
                        </a:rPr>
                        <a:t>Главная – в методологии исследования; вспомогательная – в</a:t>
                      </a:r>
                      <a:endParaRPr lang="ru-RU" sz="1200" dirty="0">
                        <a:latin typeface="Times New Roman"/>
                        <a:ea typeface="Times New Roman"/>
                      </a:endParaRPr>
                    </a:p>
                    <a:p>
                      <a:pPr algn="just">
                        <a:spcAft>
                          <a:spcPts val="0"/>
                        </a:spcAft>
                      </a:pPr>
                      <a:r>
                        <a:rPr lang="ru-RU" sz="1400" dirty="0">
                          <a:latin typeface="Times New Roman"/>
                          <a:ea typeface="Times New Roman"/>
                        </a:rPr>
                        <a:t> технологии исследования и производства </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r h="0">
                <a:tc>
                  <a:txBody>
                    <a:bodyPr/>
                    <a:lstStyle/>
                    <a:p>
                      <a:pPr algn="ctr">
                        <a:spcAft>
                          <a:spcPts val="0"/>
                        </a:spcAft>
                      </a:pPr>
                      <a:r>
                        <a:rPr lang="ru-RU" sz="1400" b="1" dirty="0">
                          <a:latin typeface="Times New Roman"/>
                          <a:ea typeface="Times New Roman"/>
                        </a:rPr>
                        <a:t>Виды</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spcAft>
                          <a:spcPts val="0"/>
                        </a:spcAft>
                      </a:pPr>
                      <a:r>
                        <a:rPr lang="ru-RU" sz="1400" dirty="0">
                          <a:latin typeface="Times New Roman"/>
                          <a:ea typeface="Times New Roman"/>
                        </a:rPr>
                        <a:t>Фундаментальные, содержательные </a:t>
                      </a:r>
                      <a:r>
                        <a:rPr lang="ru-RU" sz="1400" dirty="0" smtClean="0">
                          <a:latin typeface="Times New Roman"/>
                          <a:ea typeface="Times New Roman"/>
                        </a:rPr>
                        <a:t>, </a:t>
                      </a:r>
                      <a:r>
                        <a:rPr lang="ru-RU" sz="1400" dirty="0">
                          <a:latin typeface="Times New Roman"/>
                          <a:ea typeface="Times New Roman"/>
                        </a:rPr>
                        <a:t>прикладные</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r>
            </a:tbl>
          </a:graphicData>
        </a:graphic>
      </p:graphicFrame>
      <p:sp>
        <p:nvSpPr>
          <p:cNvPr id="7" name="Номер слайда 6"/>
          <p:cNvSpPr>
            <a:spLocks noGrp="1"/>
          </p:cNvSpPr>
          <p:nvPr>
            <p:ph type="sldNum" sz="quarter" idx="12"/>
          </p:nvPr>
        </p:nvSpPr>
        <p:spPr/>
        <p:txBody>
          <a:bodyPr/>
          <a:lstStyle/>
          <a:p>
            <a:fld id="{725C68B6-61C2-468F-89AB-4B9F7531AA68}" type="slidenum">
              <a:rPr lang="ru-RU" smtClean="0"/>
              <a:pPr/>
              <a:t>6</a:t>
            </a:fld>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83087" y="1484784"/>
            <a:ext cx="8577826"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449263" algn="just" fontAlgn="base">
              <a:spcBef>
                <a:spcPct val="0"/>
              </a:spcBef>
              <a:spcAft>
                <a:spcPct val="0"/>
              </a:spcAf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Методики решения </a:t>
            </a:r>
            <a:r>
              <a:rPr lang="ru-RU" sz="1400" b="1" dirty="0" smtClean="0">
                <a:latin typeface="Times New Roman" pitchFamily="18" charset="0"/>
                <a:ea typeface="Times New Roman" pitchFamily="18" charset="0"/>
                <a:cs typeface="Times New Roman" pitchFamily="18" charset="0"/>
              </a:rPr>
              <a:t>проблемы (апробации)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интуиция</a:t>
            </a:r>
            <a:r>
              <a:rPr kumimoji="0" lang="uk-UA"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логика дискретных (отдельных) фактов; логика доказательства (расчёта);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взаимоапробация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законов и эксперимент; анализ и обобщение частных законов; апробация временем основного закона</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Прикладные методики: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мотивации</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персонала, разрешения конфликтов, принятия решений, хронометраж,  фотография рабочего времени, </a:t>
            </a:r>
            <a:r>
              <a:rPr kumimoji="0" lang="ru-RU" sz="1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фотохронометраж</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 другие.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Порядок (состав и последовательность) применения методик образует </a:t>
            </a: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Методологию исследования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7</a:t>
            </a:fld>
            <a:endParaRPr lang="ru-RU"/>
          </a:p>
        </p:txBody>
      </p:sp>
      <p:sp>
        <p:nvSpPr>
          <p:cNvPr id="5" name="Rectangle 4"/>
          <p:cNvSpPr>
            <a:spLocks noChangeArrowheads="1"/>
          </p:cNvSpPr>
          <p:nvPr/>
        </p:nvSpPr>
        <p:spPr bwMode="auto">
          <a:xfrm>
            <a:off x="287524" y="440377"/>
            <a:ext cx="856895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1.3 </a:t>
            </a:r>
            <a:r>
              <a:rPr kumimoji="0" lang="uk-UA"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Основные</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виды</a:t>
            </a:r>
            <a:r>
              <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uk-UA"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методик</a:t>
            </a:r>
            <a:endParaRPr kumimoji="0" lang="uk-UA"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just" defTabSz="914400" rtl="0" eaLnBrk="1" fontAlgn="base" latinLnBrk="0" hangingPunct="1">
              <a:lnSpc>
                <a:spcPct val="100000"/>
              </a:lnSpc>
              <a:spcBef>
                <a:spcPct val="0"/>
              </a:spcBef>
              <a:spcAft>
                <a:spcPct val="0"/>
              </a:spcAft>
              <a:buClrTx/>
              <a:buSzTx/>
              <a:buFontTx/>
              <a:buNone/>
              <a:tabLst/>
            </a:pPr>
            <a:r>
              <a:rPr kumimoji="0" lang="uk-UA"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Фундаментальне методики: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Идея, Гипотеза, Концепция, Теория, Основная теория, Наука </a:t>
            </a:r>
            <a:r>
              <a:rPr kumimoji="0" lang="uk-UA"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a:t>
            </a:r>
            <a:endParaRPr kumimoji="0" lang="ru-RU" sz="800" b="0" i="0" u="none"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Содержательные методики: </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определения объекта, определения предмета-проблемы, решения проблемы .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51820" y="2960948"/>
            <a:ext cx="3420380" cy="342038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fld id="{725C68B6-61C2-468F-89AB-4B9F7531AA68}" type="slidenum">
              <a:rPr lang="ru-RU" smtClean="0"/>
              <a:pPr/>
              <a:t>8</a:t>
            </a:fld>
            <a:endParaRPr lang="ru-RU"/>
          </a:p>
        </p:txBody>
      </p:sp>
      <p:sp>
        <p:nvSpPr>
          <p:cNvPr id="3" name="Прямоугольник 2"/>
          <p:cNvSpPr/>
          <p:nvPr/>
        </p:nvSpPr>
        <p:spPr>
          <a:xfrm>
            <a:off x="467544" y="404664"/>
            <a:ext cx="8572560" cy="2369880"/>
          </a:xfrm>
          <a:prstGeom prst="rect">
            <a:avLst/>
          </a:prstGeom>
        </p:spPr>
        <p:txBody>
          <a:bodyPr wrap="square">
            <a:spAutoFit/>
          </a:bodyPr>
          <a:lstStyle/>
          <a:p>
            <a:pPr algn="ctr" fontAlgn="base">
              <a:spcBef>
                <a:spcPct val="0"/>
              </a:spcBef>
              <a:spcAft>
                <a:spcPct val="0"/>
              </a:spcAft>
            </a:pPr>
            <a:r>
              <a:rPr lang="ru-RU" altLang="ru-RU" b="1" dirty="0" smtClean="0">
                <a:latin typeface="Times New Roman" pitchFamily="18" charset="0"/>
                <a:cs typeface="Times New Roman" pitchFamily="18" charset="0"/>
              </a:rPr>
              <a:t>К</a:t>
            </a:r>
            <a:r>
              <a:rPr lang="uk-UA" altLang="ru-RU" b="1" dirty="0" smtClean="0">
                <a:latin typeface="Times New Roman" pitchFamily="18" charset="0"/>
                <a:cs typeface="Times New Roman" pitchFamily="18" charset="0"/>
              </a:rPr>
              <a:t>онтрольные </a:t>
            </a:r>
            <a:r>
              <a:rPr lang="uk-UA" altLang="ru-RU" b="1" dirty="0" err="1" smtClean="0">
                <a:latin typeface="Times New Roman" pitchFamily="18" charset="0"/>
                <a:cs typeface="Times New Roman" pitchFamily="18" charset="0"/>
              </a:rPr>
              <a:t>вопросы</a:t>
            </a:r>
            <a:r>
              <a:rPr lang="uk-UA" altLang="ru-RU" b="1" dirty="0" smtClean="0">
                <a:latin typeface="Times New Roman" pitchFamily="18" charset="0"/>
                <a:cs typeface="Times New Roman" pitchFamily="18" charset="0"/>
              </a:rPr>
              <a:t> </a:t>
            </a:r>
            <a:r>
              <a:rPr lang="ru-RU" altLang="ru-RU" b="1" dirty="0" smtClean="0">
                <a:latin typeface="Times New Roman" pitchFamily="18" charset="0"/>
                <a:cs typeface="Times New Roman" pitchFamily="18" charset="0"/>
              </a:rPr>
              <a:t>к теме 1:</a:t>
            </a:r>
          </a:p>
          <a:p>
            <a:pPr algn="ctr" fontAlgn="base">
              <a:spcBef>
                <a:spcPct val="0"/>
              </a:spcBef>
              <a:spcAft>
                <a:spcPct val="0"/>
              </a:spcAft>
            </a:pPr>
            <a:endParaRPr lang="ru-RU" altLang="ru-RU" b="1" dirty="0" smtClean="0">
              <a:latin typeface="Times New Roman" pitchFamily="18" charset="0"/>
              <a:cs typeface="Times New Roman" pitchFamily="18" charset="0"/>
            </a:endParaRPr>
          </a:p>
          <a:p>
            <a:pPr lvl="0" indent="450850" fontAlgn="base">
              <a:spcBef>
                <a:spcPct val="0"/>
              </a:spcBef>
              <a:spcAft>
                <a:spcPct val="0"/>
              </a:spcAft>
            </a:pPr>
            <a:r>
              <a:rPr lang="ru-RU" sz="1400" dirty="0" smtClean="0">
                <a:latin typeface="Times New Roman" pitchFamily="18" charset="0"/>
                <a:ea typeface="Times New Roman" pitchFamily="18" charset="0"/>
                <a:cs typeface="Times New Roman" pitchFamily="18" charset="0"/>
              </a:rPr>
              <a:t>1.</a:t>
            </a:r>
            <a:r>
              <a:rPr lang="ru-RU" sz="1400" b="1" dirty="0" smtClean="0">
                <a:latin typeface="Times New Roman" pitchFamily="18" charset="0"/>
                <a:ea typeface="Times New Roman" pitchFamily="18" charset="0"/>
                <a:cs typeface="Times New Roman" pitchFamily="18" charset="0"/>
              </a:rPr>
              <a:t> </a:t>
            </a:r>
            <a:r>
              <a:rPr lang="ru-RU" sz="1400" dirty="0" smtClean="0">
                <a:latin typeface="Times New Roman" pitchFamily="18" charset="0"/>
                <a:ea typeface="Times New Roman" pitchFamily="18" charset="0"/>
                <a:cs typeface="Times New Roman" pitchFamily="18" charset="0"/>
              </a:rPr>
              <a:t>Сущность науки, методики, практики, исследования, производства.</a:t>
            </a:r>
            <a:endParaRPr lang="ru-RU" sz="1400" dirty="0" smtClean="0">
              <a:latin typeface="Times New Roman" pitchFamily="18" charset="0"/>
              <a:cs typeface="Times New Roman" pitchFamily="18" charset="0"/>
            </a:endParaRPr>
          </a:p>
          <a:p>
            <a:pPr lvl="0" indent="45085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2. Содержание науки, методики, практики, исследования, производства.</a:t>
            </a:r>
            <a:endParaRPr lang="ru-RU" sz="1400" dirty="0" smtClean="0">
              <a:latin typeface="Times New Roman" pitchFamily="18" charset="0"/>
              <a:cs typeface="Times New Roman" pitchFamily="18" charset="0"/>
            </a:endParaRPr>
          </a:p>
          <a:p>
            <a:pPr lvl="0" indent="45085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3. Основные классы методик.</a:t>
            </a:r>
            <a:endParaRPr lang="ru-RU" sz="1400" dirty="0" smtClean="0">
              <a:latin typeface="Times New Roman" pitchFamily="18" charset="0"/>
              <a:cs typeface="Times New Roman" pitchFamily="18" charset="0"/>
            </a:endParaRPr>
          </a:p>
          <a:p>
            <a:pPr lvl="0" indent="45085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4. Сходство и отличие метода и методик.</a:t>
            </a:r>
            <a:endParaRPr lang="ru-RU" sz="1400" dirty="0" smtClean="0">
              <a:latin typeface="Times New Roman" pitchFamily="18" charset="0"/>
              <a:cs typeface="Times New Roman" pitchFamily="18" charset="0"/>
            </a:endParaRPr>
          </a:p>
          <a:p>
            <a:pPr lvl="0" indent="45085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5. Анализ и сравнение разных классов и видов методик.</a:t>
            </a:r>
            <a:endParaRPr lang="ru-RU" sz="1400" dirty="0" smtClean="0">
              <a:latin typeface="Times New Roman" pitchFamily="18" charset="0"/>
              <a:cs typeface="Times New Roman" pitchFamily="18" charset="0"/>
            </a:endParaRPr>
          </a:p>
          <a:p>
            <a:pPr lvl="0" indent="45085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6. Уровни фундаментальных методик.</a:t>
            </a:r>
            <a:endParaRPr lang="ru-RU" sz="1400" dirty="0" smtClean="0">
              <a:latin typeface="Times New Roman" pitchFamily="18" charset="0"/>
              <a:cs typeface="Times New Roman" pitchFamily="18" charset="0"/>
            </a:endParaRPr>
          </a:p>
          <a:p>
            <a:pPr lvl="0" indent="45085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7. Виды содержательных методик.</a:t>
            </a:r>
            <a:endParaRPr lang="ru-RU" sz="1400" dirty="0" smtClean="0">
              <a:latin typeface="Times New Roman" pitchFamily="18" charset="0"/>
              <a:cs typeface="Times New Roman" pitchFamily="18" charset="0"/>
            </a:endParaRPr>
          </a:p>
          <a:p>
            <a:pPr lvl="0" indent="450850"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8. Прикладные методики.</a:t>
            </a:r>
            <a:endParaRPr lang="ru-RU" sz="1400" dirty="0" smtClean="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87824" y="3068960"/>
            <a:ext cx="3384376" cy="3384376"/>
          </a:xfrm>
          <a:prstGeom prst="rect">
            <a:avLst/>
          </a:prstGeom>
        </p:spPr>
      </p:pic>
    </p:spTree>
    <p:extLst>
      <p:ext uri="{BB962C8B-B14F-4D97-AF65-F5344CB8AC3E}">
        <p14:creationId xmlns:p14="http://schemas.microsoft.com/office/powerpoint/2010/main" xmlns="" val="2253427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59532" y="1268760"/>
            <a:ext cx="842493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46088"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Практика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(сущность) – любая деятельность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Содержание практики: вещественная и духовная (интеллектуальная и эмоциональная) деятельность.  </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marR="0" lvl="0" indent="446088"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Производство</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это деятельность рабочих. Производство (сущность) – вид практики с целью получения </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продукта</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услуги</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Основные виды производств: производство продуктов и производство услуг. Виды услуг: производственные (в основном, транспорт), «непроизводственные» и сервисные. Непроизводственные: образовательные, культуры, медицины, бытовые в сфере обслуживания и другие. Сервисные: сопровождение в ресторанах, кафе, упаковка продукта в магазине и другие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[3]</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800" b="0" i="0" u="none" strike="noStrike" cap="none" normalizeH="0" baseline="0" dirty="0" smtClean="0">
              <a:ln>
                <a:noFill/>
              </a:ln>
              <a:solidFill>
                <a:schemeClr val="tx1"/>
              </a:solidFill>
              <a:effectLst/>
              <a:latin typeface="Times New Roman" pitchFamily="18" charset="0"/>
              <a:cs typeface="Times New Roman" pitchFamily="18" charset="0"/>
            </a:endParaRPr>
          </a:p>
          <a:p>
            <a:pPr lvl="0" indent="446088" algn="just" eaLnBrk="0" fontAlgn="base" hangingPunct="0">
              <a:spcBef>
                <a:spcPct val="0"/>
              </a:spcBef>
              <a:spcAft>
                <a:spcPct val="0"/>
              </a:spcAft>
            </a:pPr>
            <a:r>
              <a:rPr kumimoji="0" lang="ru-RU" sz="1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Исследование</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(сущность) – важнейший вид практики наряду с производством. </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Цель</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исследования – получение нового </a:t>
            </a:r>
            <a:r>
              <a:rPr kumimoji="0" lang="ru-RU" sz="1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знания</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Поэтому в отличие от производства в исследовании преобладающей является именно духовная часть, а в духовной определяющим является интеллектуальный, логический аспект </a:t>
            </a:r>
            <a:r>
              <a:rPr kumimoji="0" lang="uk-UA"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[4]</a:t>
            </a:r>
            <a:r>
              <a:rPr lang="ru-RU" sz="1400" dirty="0" smtClean="0">
                <a:latin typeface="Times New Roman" pitchFamily="18" charset="0"/>
                <a:ea typeface="Times New Roman" pitchFamily="18" charset="0"/>
                <a:cs typeface="Times New Roman" pitchFamily="18" charset="0"/>
              </a:rPr>
              <a:t>. Основные виды исследований – это: фундаментальное и прикладное.</a:t>
            </a:r>
          </a:p>
          <a:p>
            <a:pPr lvl="0" indent="446088" algn="just" fontAlgn="base">
              <a:spcBef>
                <a:spcPct val="0"/>
              </a:spcBef>
              <a:spcAft>
                <a:spcPct val="0"/>
              </a:spcAft>
            </a:pPr>
            <a:r>
              <a:rPr lang="ru-RU" sz="1400" dirty="0" smtClean="0">
                <a:latin typeface="Times New Roman" pitchFamily="18" charset="0"/>
                <a:ea typeface="Times New Roman" pitchFamily="18" charset="0"/>
                <a:cs typeface="Times New Roman" pitchFamily="18" charset="0"/>
              </a:rPr>
              <a:t>Цель фундаментального исследования – разработка  новых фундаментальных методик (новшеств).</a:t>
            </a:r>
            <a:endParaRPr lang="ru-RU" sz="1400" dirty="0" smtClean="0">
              <a:latin typeface="Times New Roman" pitchFamily="18" charset="0"/>
              <a:cs typeface="Times New Roman" pitchFamily="18" charset="0"/>
            </a:endParaRPr>
          </a:p>
          <a:p>
            <a:pPr lvl="0" indent="446088" algn="just"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Цель прикладного экспериментального исследования - внедрение</a:t>
            </a:r>
            <a:r>
              <a:rPr lang="ru-RU" sz="1400" i="1" dirty="0" smtClean="0">
                <a:latin typeface="Times New Roman" pitchFamily="18" charset="0"/>
                <a:ea typeface="Times New Roman" pitchFamily="18" charset="0"/>
                <a:cs typeface="Times New Roman" pitchFamily="18" charset="0"/>
              </a:rPr>
              <a:t> </a:t>
            </a:r>
            <a:r>
              <a:rPr lang="ru-RU" sz="1400" dirty="0" smtClean="0">
                <a:latin typeface="Times New Roman" pitchFamily="18" charset="0"/>
                <a:ea typeface="Times New Roman" pitchFamily="18" charset="0"/>
                <a:cs typeface="Times New Roman" pitchFamily="18" charset="0"/>
              </a:rPr>
              <a:t>новшеств    (новых принципов, законов, теорий, парадигм), разработка новых прикладных методик.</a:t>
            </a:r>
            <a:endParaRPr lang="ru-RU" sz="1400" dirty="0" smtClean="0">
              <a:latin typeface="Times New Roman" pitchFamily="18" charset="0"/>
              <a:cs typeface="Times New Roman" pitchFamily="18" charset="0"/>
            </a:endParaRPr>
          </a:p>
          <a:p>
            <a:pPr lvl="0" indent="446088" algn="just"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Цель прикладного производственного исследования - применение</a:t>
            </a:r>
            <a:r>
              <a:rPr lang="ru-RU" sz="1400" i="1" dirty="0" smtClean="0">
                <a:latin typeface="Times New Roman" pitchFamily="18" charset="0"/>
                <a:ea typeface="Times New Roman" pitchFamily="18" charset="0"/>
                <a:cs typeface="Times New Roman" pitchFamily="18" charset="0"/>
              </a:rPr>
              <a:t> </a:t>
            </a:r>
            <a:r>
              <a:rPr lang="ru-RU" sz="1400" dirty="0" smtClean="0">
                <a:latin typeface="Times New Roman" pitchFamily="18" charset="0"/>
                <a:ea typeface="Times New Roman" pitchFamily="18" charset="0"/>
                <a:cs typeface="Times New Roman" pitchFamily="18" charset="0"/>
              </a:rPr>
              <a:t>прикладных методик</a:t>
            </a:r>
            <a:r>
              <a:rPr lang="ru-RU" sz="1400" u="sng" dirty="0" smtClean="0">
                <a:latin typeface="Times New Roman" pitchFamily="18" charset="0"/>
                <a:ea typeface="Times New Roman" pitchFamily="18" charset="0"/>
                <a:cs typeface="Times New Roman" pitchFamily="18" charset="0"/>
              </a:rPr>
              <a:t>.</a:t>
            </a:r>
            <a:endParaRPr lang="ru-RU" sz="1400" dirty="0" smtClean="0">
              <a:latin typeface="Times New Roman" pitchFamily="18" charset="0"/>
              <a:cs typeface="Times New Roman" pitchFamily="18" charset="0"/>
            </a:endParaRPr>
          </a:p>
          <a:p>
            <a:pPr lvl="0" indent="446088" algn="just"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Результат фундаментального исследования – новшества (принципы, законы, теории, парадигмы).</a:t>
            </a:r>
            <a:endParaRPr lang="ru-RU" sz="1400" dirty="0" smtClean="0">
              <a:latin typeface="Times New Roman" pitchFamily="18" charset="0"/>
              <a:cs typeface="Times New Roman" pitchFamily="18" charset="0"/>
            </a:endParaRPr>
          </a:p>
          <a:p>
            <a:pPr lvl="0" indent="446088" algn="just"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Результат прикладного экспериментального исследования – инновации.</a:t>
            </a:r>
            <a:endParaRPr lang="ru-RU" sz="1400" dirty="0" smtClean="0">
              <a:latin typeface="Times New Roman" pitchFamily="18" charset="0"/>
              <a:cs typeface="Times New Roman" pitchFamily="18" charset="0"/>
            </a:endParaRPr>
          </a:p>
          <a:p>
            <a:pPr lvl="0" indent="446088" algn="just"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Результат прикладного производственного исследования - решения.</a:t>
            </a:r>
            <a:endParaRPr lang="ru-RU" sz="1400" dirty="0" smtClean="0">
              <a:latin typeface="Times New Roman" pitchFamily="18" charset="0"/>
              <a:cs typeface="Times New Roman" pitchFamily="18" charset="0"/>
            </a:endParaRPr>
          </a:p>
          <a:p>
            <a:pPr lvl="0" indent="446088" algn="just"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Место фундаментального исследования –  аспирантура, </a:t>
            </a:r>
            <a:r>
              <a:rPr lang="ru-RU" sz="1400" dirty="0" err="1" smtClean="0">
                <a:latin typeface="Times New Roman" pitchFamily="18" charset="0"/>
                <a:ea typeface="Times New Roman" pitchFamily="18" charset="0"/>
                <a:cs typeface="Times New Roman" pitchFamily="18" charset="0"/>
              </a:rPr>
              <a:t>докторонатура</a:t>
            </a:r>
            <a:r>
              <a:rPr lang="ru-RU" sz="1400" dirty="0" smtClean="0">
                <a:latin typeface="Times New Roman" pitchFamily="18" charset="0"/>
                <a:ea typeface="Times New Roman" pitchFamily="18" charset="0"/>
                <a:cs typeface="Times New Roman" pitchFamily="18" charset="0"/>
              </a:rPr>
              <a:t> (новые прикладные методики, техники, технологии, полученные с помощью методологии и технологии эксперимента – комплекса других методик и техник).</a:t>
            </a:r>
            <a:endParaRPr lang="ru-RU" sz="1400" dirty="0" smtClean="0">
              <a:latin typeface="Times New Roman" pitchFamily="18" charset="0"/>
              <a:cs typeface="Times New Roman" pitchFamily="18" charset="0"/>
            </a:endParaRPr>
          </a:p>
          <a:p>
            <a:pPr lvl="0" indent="446088" algn="just"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Место  прикладного экспериментального исследования –  лаборатории предприятия, плановый и технический отделы.</a:t>
            </a:r>
            <a:endParaRPr lang="ru-RU" sz="1400" dirty="0" smtClean="0">
              <a:latin typeface="Times New Roman" pitchFamily="18" charset="0"/>
              <a:cs typeface="Times New Roman" pitchFamily="18" charset="0"/>
            </a:endParaRPr>
          </a:p>
          <a:p>
            <a:pPr lvl="0" indent="446088" algn="just" eaLnBrk="0" fontAlgn="base" hangingPunct="0">
              <a:spcBef>
                <a:spcPct val="0"/>
              </a:spcBef>
              <a:spcAft>
                <a:spcPct val="0"/>
              </a:spcAft>
            </a:pPr>
            <a:r>
              <a:rPr lang="ru-RU" sz="1400" dirty="0" smtClean="0">
                <a:latin typeface="Times New Roman" pitchFamily="18" charset="0"/>
                <a:ea typeface="Times New Roman" pitchFamily="18" charset="0"/>
                <a:cs typeface="Times New Roman" pitchFamily="18" charset="0"/>
              </a:rPr>
              <a:t>Место  прикладного производственного исследования – должностные кабинеты, совещания, цехи </a:t>
            </a:r>
            <a:r>
              <a:rPr lang="uk-UA" sz="1400" dirty="0" smtClean="0">
                <a:latin typeface="Times New Roman" pitchFamily="18" charset="0"/>
                <a:ea typeface="Times New Roman" pitchFamily="18" charset="0"/>
                <a:cs typeface="Times New Roman" pitchFamily="18" charset="0"/>
              </a:rPr>
              <a:t>[3]</a:t>
            </a:r>
            <a:r>
              <a:rPr lang="ru-RU" sz="1400" dirty="0" smtClean="0">
                <a:latin typeface="Times New Roman" pitchFamily="18" charset="0"/>
                <a:ea typeface="Times New Roman" pitchFamily="18"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Номер слайда 2"/>
          <p:cNvSpPr>
            <a:spLocks noGrp="1"/>
          </p:cNvSpPr>
          <p:nvPr>
            <p:ph type="sldNum" sz="quarter" idx="12"/>
          </p:nvPr>
        </p:nvSpPr>
        <p:spPr/>
        <p:txBody>
          <a:bodyPr/>
          <a:lstStyle/>
          <a:p>
            <a:fld id="{725C68B6-61C2-468F-89AB-4B9F7531AA68}" type="slidenum">
              <a:rPr lang="ru-RU" smtClean="0"/>
              <a:pPr/>
              <a:t>9</a:t>
            </a:fld>
            <a:endParaRPr lang="ru-RU"/>
          </a:p>
        </p:txBody>
      </p:sp>
      <p:sp>
        <p:nvSpPr>
          <p:cNvPr id="2" name="Прямоугольник 1"/>
          <p:cNvSpPr/>
          <p:nvPr/>
        </p:nvSpPr>
        <p:spPr>
          <a:xfrm>
            <a:off x="665820" y="332656"/>
            <a:ext cx="7812360" cy="1046440"/>
          </a:xfrm>
          <a:prstGeom prst="rect">
            <a:avLst/>
          </a:prstGeom>
        </p:spPr>
        <p:txBody>
          <a:bodyPr wrap="square">
            <a:spAutoFit/>
          </a:bodyPr>
          <a:lstStyle/>
          <a:p>
            <a:pPr lvl="0" indent="180975" algn="ctr" fontAlgn="base">
              <a:spcBef>
                <a:spcPct val="0"/>
              </a:spcBef>
              <a:spcAft>
                <a:spcPct val="0"/>
              </a:spcAft>
            </a:pPr>
            <a:r>
              <a:rPr lang="ru-RU" sz="2600" b="1" dirty="0">
                <a:latin typeface="Times New Roman" pitchFamily="18" charset="0"/>
                <a:ea typeface="Times New Roman" pitchFamily="18" charset="0"/>
                <a:cs typeface="Times New Roman" pitchFamily="18" charset="0"/>
              </a:rPr>
              <a:t>Тема </a:t>
            </a:r>
            <a:r>
              <a:rPr lang="ru-RU" sz="2600" b="1" dirty="0" smtClean="0">
                <a:latin typeface="Times New Roman" pitchFamily="18" charset="0"/>
                <a:ea typeface="Times New Roman" pitchFamily="18" charset="0"/>
                <a:cs typeface="Times New Roman" pitchFamily="18" charset="0"/>
              </a:rPr>
              <a:t>2 </a:t>
            </a:r>
            <a:r>
              <a:rPr lang="ru-RU" sz="2600" b="1" dirty="0">
                <a:latin typeface="Times New Roman" pitchFamily="18" charset="0"/>
                <a:ea typeface="Times New Roman" pitchFamily="18" charset="0"/>
                <a:cs typeface="Times New Roman" pitchFamily="18" charset="0"/>
              </a:rPr>
              <a:t>Методология исследования</a:t>
            </a:r>
            <a:endParaRPr lang="ru-RU" sz="2600" dirty="0">
              <a:latin typeface="Times New Roman" pitchFamily="18" charset="0"/>
              <a:cs typeface="Times New Roman" pitchFamily="18" charset="0"/>
            </a:endParaRPr>
          </a:p>
          <a:p>
            <a:pPr lvl="0" indent="180975" algn="just" eaLnBrk="0" fontAlgn="base" hangingPunct="0">
              <a:spcBef>
                <a:spcPct val="0"/>
              </a:spcBef>
              <a:spcAft>
                <a:spcPct val="0"/>
              </a:spcAft>
            </a:pPr>
            <a:r>
              <a:rPr lang="ru-RU" dirty="0">
                <a:latin typeface="Arial" pitchFamily="34" charset="0"/>
                <a:ea typeface="Times New Roman" pitchFamily="18" charset="0"/>
              </a:rPr>
              <a:t> </a:t>
            </a:r>
            <a:endParaRPr lang="ru-RU" dirty="0">
              <a:latin typeface="Arial" pitchFamily="34" charset="0"/>
            </a:endParaRPr>
          </a:p>
          <a:p>
            <a:pPr lvl="0" indent="180975" algn="just" eaLnBrk="0" fontAlgn="base" hangingPunct="0">
              <a:spcBef>
                <a:spcPct val="0"/>
              </a:spcBef>
              <a:spcAft>
                <a:spcPct val="0"/>
              </a:spcAft>
            </a:pPr>
            <a:r>
              <a:rPr lang="ru-RU" b="1" dirty="0">
                <a:latin typeface="Times New Roman" pitchFamily="18" charset="0"/>
                <a:ea typeface="Times New Roman" pitchFamily="18" charset="0"/>
                <a:cs typeface="Times New Roman" pitchFamily="18" charset="0"/>
              </a:rPr>
              <a:t>2.1 Исследование и Производство – основные виды практики</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1165</TotalTime>
  <Words>6549</Words>
  <Application>Microsoft Office PowerPoint</Application>
  <PresentationFormat>Экран (4:3)</PresentationFormat>
  <Paragraphs>773</Paragraphs>
  <Slides>42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42</vt:i4>
      </vt:variant>
    </vt:vector>
  </HeadingPairs>
  <TitlesOfParts>
    <vt:vector size="43"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Министерство образования и науки Украины Харьковский национальный автомобильно-дорожный университет Факультет управления и бизнеса Кафедра экономики предприятия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Василий Кузьмич</cp:lastModifiedBy>
  <cp:revision>267</cp:revision>
  <dcterms:modified xsi:type="dcterms:W3CDTF">2016-10-16T17:44:19Z</dcterms:modified>
</cp:coreProperties>
</file>