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2" r:id="rId4"/>
    <p:sldId id="270" r:id="rId5"/>
    <p:sldId id="271" r:id="rId6"/>
    <p:sldId id="272" r:id="rId7"/>
    <p:sldId id="265" r:id="rId8"/>
    <p:sldId id="269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C0F3AB"/>
    <a:srgbClr val="FFFF7D"/>
    <a:srgbClr val="FFFF66"/>
    <a:srgbClr val="FFCCCC"/>
    <a:srgbClr val="008000"/>
    <a:srgbClr val="663300"/>
    <a:srgbClr val="DDDDDD"/>
    <a:srgbClr val="0066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92F8F6B-6BC8-4B0D-88C6-43887E42ED03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E3A42F-3B00-47E4-B4DC-B19668AB9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0D8A8F-B19C-4332-8114-E49AF1C83BA7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404F9E-3423-41E5-B913-50D9321613B5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0EF03-A0BE-4AB1-AC5E-1A9983AEAE73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D5BB4-A779-426F-B59F-90FD0B3E7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D7DE9-B7FB-4E75-AE29-0EB1E37BE610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AD19F-F80C-4D9C-B227-1488CE859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234DA-1CE6-43B3-8295-824277DCBF2C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76148-C271-4A22-99C1-F94D217DBF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1D594-5CC1-4F9D-9527-DD93448DC4BD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5B2B7-EE52-4B56-878A-8E5E4086B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B7733-CC1E-4E6E-AA18-CAEBDCB6E119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633BE-62C6-4AC2-BB07-A3383C6C4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C90B7-DC42-452B-9475-5AC1E12F204C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4B757-EE26-4F9F-82FE-A60909CB0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12C73-4230-4BCB-B4E3-5B69F3AC3E6E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84E1C-0F60-42DF-96D3-BEE4BD9CB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C58C-8138-4E87-911D-5A2487867377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01DC0-C0AB-4543-8A60-A787660C7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E7885-F3C8-490D-8B1D-9C00EC390E3C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A6F97-E841-4E28-A61D-8F04B8BB3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DE6E0-61F6-4367-A5C3-476C0D5153FE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F43B5-A50A-4391-BEC7-AAB7084229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5421F-968D-4832-98CF-0D305880C75C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A3896-4820-48B5-9B98-9E0990320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5B530B-464D-4207-A4B5-491FA3C5A374}" type="datetimeFigureOut">
              <a:rPr lang="ru-RU"/>
              <a:pPr>
                <a:defRPr/>
              </a:pPr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C5BB50-9EBD-4688-B337-D386D67DA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DDEBCF">
                <a:alpha val="72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6"/>
          <p:cNvSpPr txBox="1">
            <a:spLocks noChangeArrowheads="1"/>
          </p:cNvSpPr>
          <p:nvPr/>
        </p:nvSpPr>
        <p:spPr bwMode="auto">
          <a:xfrm>
            <a:off x="2571750" y="357188"/>
            <a:ext cx="4440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bg1"/>
                </a:solidFill>
              </a:rPr>
              <a:t>Имя существительное</a:t>
            </a:r>
            <a:endParaRPr lang="uk-UA" sz="3200">
              <a:solidFill>
                <a:schemeClr val="bg1"/>
              </a:solidFill>
            </a:endParaRPr>
          </a:p>
        </p:txBody>
      </p:sp>
      <p:sp>
        <p:nvSpPr>
          <p:cNvPr id="2051" name="TextBox 7"/>
          <p:cNvSpPr txBox="1">
            <a:spLocks noChangeArrowheads="1"/>
          </p:cNvSpPr>
          <p:nvPr/>
        </p:nvSpPr>
        <p:spPr bwMode="auto">
          <a:xfrm>
            <a:off x="1476375" y="1916113"/>
            <a:ext cx="6505575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5400">
                <a:solidFill>
                  <a:srgbClr val="00481F"/>
                </a:solidFill>
                <a:latin typeface="Arial Black" pitchFamily="34" charset="0"/>
              </a:rPr>
              <a:t>Множественное</a:t>
            </a:r>
          </a:p>
          <a:p>
            <a:pPr algn="ctr"/>
            <a:r>
              <a:rPr lang="ru-RU" sz="5400">
                <a:solidFill>
                  <a:srgbClr val="00481F"/>
                </a:solidFill>
                <a:latin typeface="Arial Black" pitchFamily="34" charset="0"/>
              </a:rPr>
              <a:t>число</a:t>
            </a:r>
            <a:endParaRPr lang="uk-UA" sz="5400">
              <a:solidFill>
                <a:srgbClr val="00481F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825" y="188913"/>
            <a:ext cx="4748416" cy="5232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6. Предложный падеж</a:t>
            </a:r>
            <a:endParaRPr lang="uk-UA" sz="2800" dirty="0">
              <a:solidFill>
                <a:schemeClr val="tx1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51" name="Прямоугольник 4"/>
          <p:cNvSpPr>
            <a:spLocks noChangeArrowheads="1"/>
          </p:cNvSpPr>
          <p:nvPr/>
        </p:nvSpPr>
        <p:spPr bwMode="auto">
          <a:xfrm>
            <a:off x="6024563" y="149225"/>
            <a:ext cx="847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90000"/>
                </a:solidFill>
                <a:cs typeface="Arial" charset="0"/>
              </a:rPr>
              <a:t>в, на, </a:t>
            </a:r>
          </a:p>
          <a:p>
            <a:r>
              <a:rPr lang="ru-RU" b="1">
                <a:solidFill>
                  <a:srgbClr val="990000"/>
                </a:solidFill>
                <a:cs typeface="Arial" charset="0"/>
              </a:rPr>
              <a:t>о (об)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61188" y="123825"/>
            <a:ext cx="162401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чём? (где?)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ком?</a:t>
            </a:r>
          </a:p>
        </p:txBody>
      </p:sp>
      <p:grpSp>
        <p:nvGrpSpPr>
          <p:cNvPr id="2" name="Группа 44"/>
          <p:cNvGrpSpPr>
            <a:grpSpLocks/>
          </p:cNvGrpSpPr>
          <p:nvPr/>
        </p:nvGrpSpPr>
        <p:grpSpPr bwMode="auto">
          <a:xfrm>
            <a:off x="6286500" y="928688"/>
            <a:ext cx="2500313" cy="1382712"/>
            <a:chOff x="6286512" y="1000108"/>
            <a:chExt cx="2500330" cy="1382735"/>
          </a:xfrm>
        </p:grpSpPr>
        <p:sp>
          <p:nvSpPr>
            <p:cNvPr id="11286" name="TextBox 7"/>
            <p:cNvSpPr txBox="1">
              <a:spLocks noChangeArrowheads="1"/>
            </p:cNvSpPr>
            <p:nvPr/>
          </p:nvSpPr>
          <p:spPr bwMode="auto">
            <a:xfrm>
              <a:off x="6286512" y="1000108"/>
              <a:ext cx="2500330" cy="461665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Arial Black" pitchFamily="34" charset="0"/>
                </a:rPr>
                <a:t>   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М.р.  </a:t>
              </a:r>
              <a:r>
                <a:rPr lang="ru-RU" sz="2000" b="1">
                  <a:solidFill>
                    <a:schemeClr val="bg1"/>
                  </a:solidFill>
                  <a:cs typeface="Arial" charset="0"/>
                </a:rPr>
                <a:t>и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  Ж.р.</a:t>
              </a:r>
              <a:r>
                <a:rPr lang="ru-RU" sz="2400" b="1">
                  <a:solidFill>
                    <a:srgbClr val="006600"/>
                  </a:solidFill>
                  <a:cs typeface="Arial" charset="0"/>
                </a:rPr>
                <a:t>.</a:t>
              </a:r>
              <a:endParaRPr lang="uk-UA" sz="2400" b="1">
                <a:solidFill>
                  <a:srgbClr val="006600"/>
                </a:solidFill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86512" y="1428740"/>
              <a:ext cx="2500330" cy="95410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ы</a:t>
              </a: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     -ах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-и	 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ях</a:t>
              </a:r>
              <a:r>
                <a:rPr lang="ru-RU" sz="2800" dirty="0">
                  <a:solidFill>
                    <a:srgbClr val="006600"/>
                  </a:solidFill>
                  <a:latin typeface="Arial Black" pitchFamily="34" charset="0"/>
                </a:rPr>
                <a:t> </a:t>
              </a:r>
              <a:endParaRPr lang="uk-UA" sz="2800" dirty="0">
                <a:solidFill>
                  <a:srgbClr val="006600"/>
                </a:solidFill>
                <a:latin typeface="Arial Black" pitchFamily="34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7000892" y="1643056"/>
              <a:ext cx="441328" cy="1588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7000892" y="2071688"/>
              <a:ext cx="441328" cy="1588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4" name="TextBox 21"/>
          <p:cNvSpPr txBox="1">
            <a:spLocks noChangeArrowheads="1"/>
          </p:cNvSpPr>
          <p:nvPr/>
        </p:nvSpPr>
        <p:spPr bwMode="auto">
          <a:xfrm>
            <a:off x="4929188" y="2500313"/>
            <a:ext cx="1571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cs typeface="Arial" charset="0"/>
              </a:rPr>
              <a:t>г, к, х, ж,</a:t>
            </a:r>
          </a:p>
          <a:p>
            <a:r>
              <a:rPr lang="ru-RU" sz="2000" b="1">
                <a:solidFill>
                  <a:srgbClr val="FF0000"/>
                </a:solidFill>
                <a:cs typeface="Arial" charset="0"/>
              </a:rPr>
              <a:t>ч, ш, щ   </a:t>
            </a:r>
            <a:r>
              <a:rPr lang="ru-RU" b="1">
                <a:cs typeface="Arial" charset="0"/>
              </a:rPr>
              <a:t>+</a:t>
            </a:r>
          </a:p>
        </p:txBody>
      </p:sp>
      <p:sp>
        <p:nvSpPr>
          <p:cNvPr id="2055" name="TextBox 22"/>
          <p:cNvSpPr txBox="1">
            <a:spLocks noChangeArrowheads="1"/>
          </p:cNvSpPr>
          <p:nvPr/>
        </p:nvSpPr>
        <p:spPr bwMode="auto">
          <a:xfrm>
            <a:off x="2286000" y="2357438"/>
            <a:ext cx="27670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cs typeface="Arial" charset="0"/>
              </a:rPr>
              <a:t>вра</a:t>
            </a:r>
            <a:r>
              <a:rPr lang="ru-RU" sz="2000" u="sng">
                <a:cs typeface="Arial" charset="0"/>
              </a:rPr>
              <a:t>ч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 о вра</a:t>
            </a:r>
            <a:r>
              <a:rPr lang="ru-RU" sz="2000" u="sng">
                <a:cs typeface="Arial" charset="0"/>
              </a:rPr>
              <a:t>ч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ах</a:t>
            </a:r>
          </a:p>
          <a:p>
            <a:r>
              <a:rPr lang="ru-RU" sz="2000">
                <a:cs typeface="Arial" charset="0"/>
              </a:rPr>
              <a:t>подру</a:t>
            </a:r>
            <a:r>
              <a:rPr lang="ru-RU" sz="2000" u="sng">
                <a:cs typeface="Arial" charset="0"/>
              </a:rPr>
              <a:t>г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 о подру</a:t>
            </a:r>
            <a:r>
              <a:rPr lang="ru-RU" sz="2000" u="sng">
                <a:cs typeface="Arial" charset="0"/>
              </a:rPr>
              <a:t>г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ах</a:t>
            </a:r>
          </a:p>
          <a:p>
            <a:r>
              <a:rPr lang="ru-RU" sz="2000">
                <a:cs typeface="Arial" charset="0"/>
              </a:rPr>
              <a:t>ве</a:t>
            </a:r>
            <a:r>
              <a:rPr lang="ru-RU" sz="2000" u="sng">
                <a:cs typeface="Arial" charset="0"/>
              </a:rPr>
              <a:t>щ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о ве</a:t>
            </a:r>
            <a:r>
              <a:rPr lang="ru-RU" sz="2000" u="sng">
                <a:cs typeface="Arial" charset="0"/>
              </a:rPr>
              <a:t>щ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ах</a:t>
            </a:r>
            <a:r>
              <a:rPr lang="ru-RU" sz="2000">
                <a:cs typeface="Arial" charset="0"/>
              </a:rPr>
              <a:t> </a:t>
            </a:r>
          </a:p>
        </p:txBody>
      </p:sp>
      <p:grpSp>
        <p:nvGrpSpPr>
          <p:cNvPr id="3" name="Группа 48"/>
          <p:cNvGrpSpPr>
            <a:grpSpLocks/>
          </p:cNvGrpSpPr>
          <p:nvPr/>
        </p:nvGrpSpPr>
        <p:grpSpPr bwMode="auto">
          <a:xfrm>
            <a:off x="6286500" y="4572000"/>
            <a:ext cx="2500313" cy="1320800"/>
            <a:chOff x="6286512" y="4572008"/>
            <a:chExt cx="2500330" cy="1321180"/>
          </a:xfrm>
        </p:grpSpPr>
        <p:sp>
          <p:nvSpPr>
            <p:cNvPr id="11282" name="TextBox 26"/>
            <p:cNvSpPr txBox="1">
              <a:spLocks noChangeArrowheads="1"/>
            </p:cNvSpPr>
            <p:nvPr/>
          </p:nvSpPr>
          <p:spPr bwMode="auto">
            <a:xfrm>
              <a:off x="6286512" y="4572008"/>
              <a:ext cx="2500330" cy="461665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Arial Black" pitchFamily="34" charset="0"/>
                </a:rPr>
                <a:t>  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М.р.  </a:t>
              </a:r>
              <a:r>
                <a:rPr lang="ru-RU" sz="2000" b="1">
                  <a:solidFill>
                    <a:schemeClr val="bg1"/>
                  </a:solidFill>
                  <a:cs typeface="Arial" charset="0"/>
                </a:rPr>
                <a:t>и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  Ср.р.</a:t>
              </a:r>
              <a:r>
                <a:rPr lang="ru-RU" sz="2400" b="1">
                  <a:solidFill>
                    <a:srgbClr val="006600"/>
                  </a:solidFill>
                  <a:cs typeface="Arial" charset="0"/>
                </a:rPr>
                <a:t>.</a:t>
              </a:r>
              <a:endParaRPr lang="uk-UA" sz="2400" b="1">
                <a:solidFill>
                  <a:srgbClr val="006600"/>
                </a:solidFill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86512" y="5000756"/>
              <a:ext cx="2500330" cy="8924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-а       -ах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-я	  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ях</a:t>
              </a: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</a:t>
              </a:r>
              <a:endParaRPr lang="uk-UA" sz="2600" dirty="0">
                <a:solidFill>
                  <a:srgbClr val="006600"/>
                </a:solidFill>
                <a:latin typeface="Arial Black" pitchFamily="34" charset="0"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7000892" y="5286589"/>
              <a:ext cx="441328" cy="1588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7000892" y="5643879"/>
              <a:ext cx="441328" cy="1587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8" name="TextBox 30"/>
          <p:cNvSpPr txBox="1">
            <a:spLocks noChangeArrowheads="1"/>
          </p:cNvSpPr>
          <p:nvPr/>
        </p:nvSpPr>
        <p:spPr bwMode="auto">
          <a:xfrm>
            <a:off x="285750" y="1071563"/>
            <a:ext cx="6000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театр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ы</a:t>
            </a:r>
            <a:r>
              <a:rPr lang="ru-RU" sz="2000">
                <a:cs typeface="Arial" charset="0"/>
              </a:rPr>
              <a:t> – в театр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ах          </a:t>
            </a:r>
            <a:r>
              <a:rPr lang="ru-RU" sz="2000">
                <a:cs typeface="Arial" charset="0"/>
              </a:rPr>
              <a:t>сёстр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ы</a:t>
            </a:r>
            <a:r>
              <a:rPr lang="ru-RU" sz="2000">
                <a:cs typeface="Arial" charset="0"/>
              </a:rPr>
              <a:t> – о сёстр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ах</a:t>
            </a:r>
          </a:p>
          <a:p>
            <a:r>
              <a:rPr lang="ru-RU" sz="2000">
                <a:cs typeface="Arial" charset="0"/>
              </a:rPr>
              <a:t>музе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 в музе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             </a:t>
            </a:r>
            <a:r>
              <a:rPr lang="ru-RU" sz="2000">
                <a:cs typeface="Arial" charset="0"/>
              </a:rPr>
              <a:t>песн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 </a:t>
            </a:r>
            <a:r>
              <a:rPr lang="ru-RU" sz="2000" b="1">
                <a:cs typeface="Arial" charset="0"/>
              </a:rPr>
              <a:t>–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  </a:t>
            </a:r>
            <a:r>
              <a:rPr lang="ru-RU" sz="2000">
                <a:cs typeface="Arial" charset="0"/>
              </a:rPr>
              <a:t>о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песн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 </a:t>
            </a:r>
            <a:r>
              <a:rPr lang="ru-RU" sz="2000">
                <a:cs typeface="Arial" charset="0"/>
              </a:rPr>
              <a:t>                 </a:t>
            </a:r>
          </a:p>
          <a:p>
            <a:r>
              <a:rPr lang="ru-RU" sz="2000">
                <a:cs typeface="Arial" charset="0"/>
              </a:rPr>
              <a:t>словар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в словар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      </a:t>
            </a:r>
            <a:r>
              <a:rPr lang="ru-RU" sz="2000">
                <a:cs typeface="Arial" charset="0"/>
              </a:rPr>
              <a:t>тетрад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 </a:t>
            </a:r>
            <a:r>
              <a:rPr lang="ru-RU" sz="2000" b="1">
                <a:cs typeface="Arial" charset="0"/>
              </a:rPr>
              <a:t>–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  </a:t>
            </a:r>
            <a:r>
              <a:rPr lang="ru-RU" sz="2000">
                <a:cs typeface="Arial" charset="0"/>
              </a:rPr>
              <a:t>в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тетрад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 </a:t>
            </a:r>
          </a:p>
        </p:txBody>
      </p:sp>
      <p:sp>
        <p:nvSpPr>
          <p:cNvPr id="2059" name="TextBox 31"/>
          <p:cNvSpPr txBox="1">
            <a:spLocks noChangeArrowheads="1"/>
          </p:cNvSpPr>
          <p:nvPr/>
        </p:nvSpPr>
        <p:spPr bwMode="auto">
          <a:xfrm>
            <a:off x="357188" y="3571875"/>
            <a:ext cx="56245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друз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</a:t>
            </a:r>
            <a:r>
              <a:rPr lang="ru-RU" sz="2000">
                <a:cs typeface="Arial" charset="0"/>
              </a:rPr>
              <a:t>– о друз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             </a:t>
            </a:r>
            <a:r>
              <a:rPr lang="ru-RU" sz="2000">
                <a:cs typeface="Arial" charset="0"/>
              </a:rPr>
              <a:t>брат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</a:t>
            </a:r>
            <a:r>
              <a:rPr lang="ru-RU" sz="2000">
                <a:cs typeface="Arial" charset="0"/>
              </a:rPr>
              <a:t> – о брат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</a:t>
            </a:r>
          </a:p>
          <a:p>
            <a:r>
              <a:rPr lang="ru-RU" sz="2000">
                <a:cs typeface="Arial" charset="0"/>
              </a:rPr>
              <a:t>сынов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</a:t>
            </a:r>
            <a:r>
              <a:rPr lang="ru-RU" sz="2000">
                <a:cs typeface="Arial" charset="0"/>
              </a:rPr>
              <a:t> – о сынов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      </a:t>
            </a:r>
            <a:r>
              <a:rPr lang="ru-RU" sz="2000">
                <a:cs typeface="Arial" charset="0"/>
              </a:rPr>
              <a:t>стул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 </a:t>
            </a:r>
            <a:r>
              <a:rPr lang="ru-RU" sz="2000">
                <a:cs typeface="Arial" charset="0"/>
              </a:rPr>
              <a:t>– о стул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</a:t>
            </a:r>
          </a:p>
          <a:p>
            <a:endParaRPr lang="ru-RU" sz="2000" b="1">
              <a:solidFill>
                <a:srgbClr val="006600"/>
              </a:solidFill>
              <a:cs typeface="Arial" charset="0"/>
            </a:endParaRPr>
          </a:p>
        </p:txBody>
      </p:sp>
      <p:sp>
        <p:nvSpPr>
          <p:cNvPr id="2060" name="Прямоугольник 35"/>
          <p:cNvSpPr>
            <a:spLocks noChangeArrowheads="1"/>
          </p:cNvSpPr>
          <p:nvPr/>
        </p:nvSpPr>
        <p:spPr bwMode="auto">
          <a:xfrm>
            <a:off x="428625" y="4786313"/>
            <a:ext cx="5286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город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</a:t>
            </a:r>
            <a:r>
              <a:rPr lang="ru-RU" sz="2000" b="1"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– в город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ах</a:t>
            </a:r>
            <a:r>
              <a:rPr lang="ru-RU" sz="2000">
                <a:cs typeface="Arial" charset="0"/>
              </a:rPr>
              <a:t>      мор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</a:t>
            </a:r>
            <a:r>
              <a:rPr lang="ru-RU" sz="2000">
                <a:cs typeface="Arial" charset="0"/>
              </a:rPr>
              <a:t> – в мор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  </a:t>
            </a:r>
          </a:p>
          <a:p>
            <a:r>
              <a:rPr lang="ru-RU" sz="2000">
                <a:cs typeface="Arial" charset="0"/>
              </a:rPr>
              <a:t>слов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</a:t>
            </a:r>
            <a:r>
              <a:rPr lang="ru-RU" sz="2000">
                <a:solidFill>
                  <a:srgbClr val="0080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– в слов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ах         </a:t>
            </a:r>
            <a:r>
              <a:rPr lang="ru-RU" sz="2000">
                <a:cs typeface="Arial" charset="0"/>
              </a:rPr>
              <a:t>здан</a:t>
            </a:r>
            <a:r>
              <a:rPr lang="ru-RU" sz="2000" u="sng">
                <a:cs typeface="Arial" charset="0"/>
              </a:rPr>
              <a:t>и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 </a:t>
            </a:r>
            <a:r>
              <a:rPr lang="ru-RU" sz="2000">
                <a:solidFill>
                  <a:srgbClr val="006600"/>
                </a:solidFill>
                <a:cs typeface="Arial" charset="0"/>
              </a:rPr>
              <a:t>– </a:t>
            </a:r>
            <a:r>
              <a:rPr lang="ru-RU" sz="2000">
                <a:cs typeface="Arial" charset="0"/>
              </a:rPr>
              <a:t>в</a:t>
            </a:r>
            <a:r>
              <a:rPr lang="ru-RU" sz="2000">
                <a:solidFill>
                  <a:srgbClr val="0066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здан</a:t>
            </a:r>
            <a:r>
              <a:rPr lang="ru-RU" sz="2000" u="sng">
                <a:cs typeface="Arial" charset="0"/>
              </a:rPr>
              <a:t>и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ях </a:t>
            </a:r>
            <a:r>
              <a:rPr lang="ru-RU" sz="2000">
                <a:solidFill>
                  <a:srgbClr val="006600"/>
                </a:solidFill>
                <a:cs typeface="Arial" charset="0"/>
              </a:rPr>
              <a:t> </a:t>
            </a:r>
            <a:endParaRPr lang="uk-UA" sz="2000">
              <a:solidFill>
                <a:srgbClr val="006600"/>
              </a:solidFill>
              <a:cs typeface="Arial" charset="0"/>
            </a:endParaRPr>
          </a:p>
        </p:txBody>
      </p:sp>
      <p:grpSp>
        <p:nvGrpSpPr>
          <p:cNvPr id="5" name="Группа 46"/>
          <p:cNvGrpSpPr>
            <a:grpSpLocks/>
          </p:cNvGrpSpPr>
          <p:nvPr/>
        </p:nvGrpSpPr>
        <p:grpSpPr bwMode="auto">
          <a:xfrm>
            <a:off x="6286500" y="2714625"/>
            <a:ext cx="2500313" cy="523875"/>
            <a:chOff x="6286512" y="2714620"/>
            <a:chExt cx="2500330" cy="523220"/>
          </a:xfrm>
        </p:grpSpPr>
        <p:sp>
          <p:nvSpPr>
            <p:cNvPr id="34" name="Прямоугольник 33"/>
            <p:cNvSpPr/>
            <p:nvPr/>
          </p:nvSpPr>
          <p:spPr bwMode="auto">
            <a:xfrm>
              <a:off x="6286512" y="2714620"/>
              <a:ext cx="2500330" cy="5232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-и      -ах </a:t>
              </a: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V="1">
              <a:off x="7000892" y="3000013"/>
              <a:ext cx="441328" cy="1586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47"/>
          <p:cNvGrpSpPr>
            <a:grpSpLocks/>
          </p:cNvGrpSpPr>
          <p:nvPr/>
        </p:nvGrpSpPr>
        <p:grpSpPr bwMode="auto">
          <a:xfrm>
            <a:off x="6286500" y="3643313"/>
            <a:ext cx="2500313" cy="523875"/>
            <a:chOff x="6286512" y="3643314"/>
            <a:chExt cx="2500330" cy="523220"/>
          </a:xfrm>
        </p:grpSpPr>
        <p:sp>
          <p:nvSpPr>
            <p:cNvPr id="46" name="Прямоугольник 45"/>
            <p:cNvSpPr/>
            <p:nvPr/>
          </p:nvSpPr>
          <p:spPr bwMode="auto">
            <a:xfrm>
              <a:off x="6286512" y="3643314"/>
              <a:ext cx="2500330" cy="5232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-</a:t>
              </a:r>
              <a:r>
                <a:rPr lang="ru-RU" sz="2800" b="1" dirty="0" err="1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ья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     -</a:t>
              </a:r>
              <a:r>
                <a:rPr lang="ru-RU" sz="2800" b="1" dirty="0" err="1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ях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7143768" y="3928707"/>
              <a:ext cx="428628" cy="1585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51" grpId="0"/>
      <p:bldP spid="6" grpId="0"/>
      <p:bldP spid="2054" grpId="0"/>
      <p:bldP spid="2055" grpId="0"/>
      <p:bldP spid="2058" grpId="0"/>
      <p:bldP spid="2059" grpId="0"/>
      <p:bldP spid="20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790575"/>
          <a:ext cx="9143998" cy="606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158"/>
                <a:gridCol w="2486525"/>
                <a:gridCol w="2245894"/>
                <a:gridCol w="3208421"/>
              </a:tblGrid>
              <a:tr h="9574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Ед. число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(он, она, оно)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Мн. число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(они)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Окончания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95155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М. р.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(он)</a:t>
                      </a:r>
                      <a:endParaRPr lang="ru-RU" sz="2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шкаф</a:t>
                      </a:r>
                      <a:r>
                        <a:rPr lang="ru-RU" sz="240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_</a:t>
                      </a:r>
                      <a:endParaRPr lang="ru-RU" sz="2400" dirty="0" smtClean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словар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музе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й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вра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ч</a:t>
                      </a:r>
                      <a:endParaRPr lang="ru-RU" sz="24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шкаф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словар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музе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врач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DBF8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_ </a:t>
                      </a:r>
                      <a:r>
                        <a:rPr lang="ru-RU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2400" b="1" baseline="0" dirty="0" smtClean="0">
                          <a:latin typeface="Arial Black"/>
                          <a:cs typeface="Arial" pitchFamily="34" charset="0"/>
                        </a:rPr>
                        <a:t>  </a:t>
                      </a:r>
                      <a:r>
                        <a:rPr lang="ru-RU" sz="2400" b="1" baseline="0" dirty="0" err="1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endParaRPr lang="ru-RU" sz="2400" b="1" baseline="0" dirty="0" smtClean="0">
                        <a:solidFill>
                          <a:srgbClr val="00823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400" b="1" baseline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Arial Black"/>
                          <a:cs typeface="Arial" pitchFamily="34" charset="0"/>
                        </a:rPr>
                        <a:t>→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 Black"/>
                          <a:cs typeface="Arial" pitchFamily="34" charset="0"/>
                        </a:rPr>
                        <a:t>  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  <a:p>
                      <a:r>
                        <a:rPr lang="ru-RU" sz="2400" b="1" baseline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й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Arial Black"/>
                          <a:cs typeface="Arial" pitchFamily="34" charset="0"/>
                        </a:rPr>
                        <a:t>→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 Black"/>
                          <a:cs typeface="Arial" pitchFamily="34" charset="0"/>
                        </a:rPr>
                        <a:t>  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</a:p>
                    <a:p>
                      <a:r>
                        <a:rPr lang="ru-RU" sz="2400" b="1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г,к,х,ж,ч,ш,щ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 Black"/>
                          <a:cs typeface="Arial" pitchFamily="34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2400" b="1" dirty="0">
                        <a:solidFill>
                          <a:srgbClr val="00823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DBF8D0"/>
                    </a:solidFill>
                  </a:tcPr>
                </a:tc>
              </a:tr>
              <a:tr h="199476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Ж. р.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(она)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газет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песн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я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тетрад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кни</a:t>
                      </a:r>
                      <a:r>
                        <a:rPr lang="ru-RU" sz="2400" u="sng" dirty="0" smtClean="0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газет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песн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тетрад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кни</a:t>
                      </a:r>
                      <a:r>
                        <a:rPr lang="ru-RU" sz="2400" u="sng" dirty="0" smtClean="0">
                          <a:latin typeface="Arial" pitchFamily="34" charset="0"/>
                          <a:cs typeface="Arial" pitchFamily="34" charset="0"/>
                        </a:rPr>
                        <a:t>г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endParaRPr lang="ru-RU" sz="2400" dirty="0">
                        <a:solidFill>
                          <a:srgbClr val="00823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DBF8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 </a:t>
                      </a:r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1" dirty="0" smtClean="0">
                          <a:latin typeface="Arial Black"/>
                          <a:cs typeface="Arial" pitchFamily="34" charset="0"/>
                        </a:rPr>
                        <a:t>→  </a:t>
                      </a:r>
                      <a:r>
                        <a:rPr lang="ru-RU" sz="2400" b="1" dirty="0" err="1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ы</a:t>
                      </a:r>
                      <a:endParaRPr lang="ru-RU" sz="2400" b="1" dirty="0" smtClean="0">
                        <a:solidFill>
                          <a:srgbClr val="00823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я</a:t>
                      </a:r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2400" b="1" dirty="0" smtClean="0">
                          <a:latin typeface="Arial Black"/>
                          <a:cs typeface="Arial" pitchFamily="34" charset="0"/>
                        </a:rPr>
                        <a:t>→  </a:t>
                      </a:r>
                      <a:r>
                        <a:rPr lang="ru-RU" sz="2400" b="1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  <a:p>
                      <a:r>
                        <a:rPr lang="ru-RU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ь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1" dirty="0" smtClean="0">
                          <a:latin typeface="Arial Black"/>
                          <a:cs typeface="Arial" pitchFamily="34" charset="0"/>
                        </a:rPr>
                        <a:t>→  </a:t>
                      </a:r>
                      <a:r>
                        <a:rPr lang="ru-RU" sz="2400" b="1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г,к,х,ж,ч,ш,щ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2400" b="1" baseline="0" dirty="0" smtClean="0">
                          <a:latin typeface="Arial Black"/>
                          <a:cs typeface="Arial" pitchFamily="34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endParaRPr lang="ru-RU" sz="2400" b="1" dirty="0" smtClean="0">
                        <a:solidFill>
                          <a:srgbClr val="00823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DBF8D0"/>
                    </a:solidFill>
                  </a:tcPr>
                </a:tc>
              </a:tr>
              <a:tr h="116361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Ср. р.</a:t>
                      </a:r>
                    </a:p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(оно)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окн</a:t>
                      </a:r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мор</a:t>
                      </a:r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2400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окн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мор</a:t>
                      </a:r>
                      <a:r>
                        <a:rPr lang="ru-RU" sz="2400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я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DBF8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r>
                        <a:rPr lang="ru-RU" sz="2400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1" dirty="0" smtClean="0">
                          <a:latin typeface="Arial Black"/>
                          <a:cs typeface="Arial" pitchFamily="34" charset="0"/>
                        </a:rPr>
                        <a:t>→  </a:t>
                      </a:r>
                      <a:r>
                        <a:rPr lang="ru-RU" sz="2400" b="1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е</a:t>
                      </a:r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2400" b="1" dirty="0" smtClean="0">
                          <a:latin typeface="Arial Black"/>
                          <a:cs typeface="Arial" pitchFamily="34" charset="0"/>
                        </a:rPr>
                        <a:t>→  </a:t>
                      </a:r>
                      <a:r>
                        <a:rPr lang="ru-RU" sz="2400" b="1" dirty="0" smtClean="0">
                          <a:solidFill>
                            <a:srgbClr val="00823B"/>
                          </a:solidFill>
                          <a:latin typeface="Arial" pitchFamily="34" charset="0"/>
                          <a:cs typeface="Arial" pitchFamily="34" charset="0"/>
                        </a:rPr>
                        <a:t>я</a:t>
                      </a:r>
                      <a:endParaRPr lang="ru-RU" sz="2400" b="1" dirty="0">
                        <a:solidFill>
                          <a:srgbClr val="00823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DBF8D0"/>
                    </a:solidFill>
                  </a:tcPr>
                </a:tc>
              </a:tr>
            </a:tbl>
          </a:graphicData>
        </a:graphic>
      </p:graphicFrame>
      <p:sp>
        <p:nvSpPr>
          <p:cNvPr id="3101" name="TextBox 2"/>
          <p:cNvSpPr txBox="1">
            <a:spLocks noChangeArrowheads="1"/>
          </p:cNvSpPr>
          <p:nvPr/>
        </p:nvSpPr>
        <p:spPr bwMode="auto">
          <a:xfrm>
            <a:off x="247651" y="85725"/>
            <a:ext cx="5395920" cy="523220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  <a:cs typeface="Arial" charset="0"/>
              </a:rPr>
              <a:t>Именительный падеж</a:t>
            </a:r>
            <a:endParaRPr lang="ru-RU" sz="3200" b="1" dirty="0">
              <a:latin typeface="Arial Black" pitchFamily="34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72375" y="1857375"/>
            <a:ext cx="752475" cy="954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>
              <a:buFontTx/>
              <a:buChar char="-"/>
              <a:defRPr/>
            </a:pPr>
            <a:r>
              <a:rPr lang="ru-RU" sz="2800" dirty="0">
                <a:solidFill>
                  <a:srgbClr val="007030"/>
                </a:solidFill>
                <a:latin typeface="Arial Black" pitchFamily="34" charset="0"/>
              </a:rPr>
              <a:t> </a:t>
            </a:r>
            <a:r>
              <a:rPr lang="ru-RU" sz="2800" dirty="0" err="1">
                <a:solidFill>
                  <a:srgbClr val="007030"/>
                </a:solidFill>
                <a:latin typeface="Arial Black" pitchFamily="34" charset="0"/>
              </a:rPr>
              <a:t>ы</a:t>
            </a:r>
            <a:endParaRPr lang="ru-RU" sz="2800" dirty="0">
              <a:solidFill>
                <a:srgbClr val="007030"/>
              </a:solidFill>
              <a:latin typeface="Arial Black" pitchFamily="34" charset="0"/>
            </a:endParaRPr>
          </a:p>
          <a:p>
            <a:pPr>
              <a:defRPr/>
            </a:pPr>
            <a:r>
              <a:rPr lang="ru-RU" sz="2800" dirty="0">
                <a:solidFill>
                  <a:srgbClr val="007030"/>
                </a:solidFill>
                <a:latin typeface="Arial Black" pitchFamily="34" charset="0"/>
              </a:rPr>
              <a:t>- 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43834" y="3714752"/>
            <a:ext cx="798512" cy="954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buFontTx/>
              <a:buChar char="-"/>
              <a:defRPr/>
            </a:pPr>
            <a:r>
              <a:rPr lang="ru-RU" sz="2800" b="1" dirty="0">
                <a:solidFill>
                  <a:srgbClr val="007030"/>
                </a:solidFill>
                <a:latin typeface="Arial Black" pitchFamily="34" charset="0"/>
              </a:rPr>
              <a:t> </a:t>
            </a:r>
            <a:r>
              <a:rPr lang="ru-RU" sz="2800" b="1" dirty="0" err="1">
                <a:solidFill>
                  <a:srgbClr val="007030"/>
                </a:solidFill>
                <a:latin typeface="Arial Black" pitchFamily="34" charset="0"/>
              </a:rPr>
              <a:t>ы</a:t>
            </a:r>
            <a:endParaRPr lang="ru-RU" sz="2800" b="1" dirty="0">
              <a:solidFill>
                <a:srgbClr val="007030"/>
              </a:solidFill>
              <a:latin typeface="Arial Black" pitchFamily="34" charset="0"/>
            </a:endParaRPr>
          </a:p>
          <a:p>
            <a:pPr>
              <a:buFontTx/>
              <a:buChar char="-"/>
              <a:defRPr/>
            </a:pPr>
            <a:r>
              <a:rPr lang="ru-RU" sz="2800" b="1" dirty="0">
                <a:solidFill>
                  <a:srgbClr val="007030"/>
                </a:solidFill>
                <a:latin typeface="Arial Black" pitchFamily="34" charset="0"/>
              </a:rPr>
              <a:t> и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715272" y="5715016"/>
            <a:ext cx="663575" cy="954088"/>
          </a:xfrm>
          <a:prstGeom prst="rect">
            <a:avLst/>
          </a:prstGeom>
          <a:solidFill>
            <a:srgbClr val="FFECAF"/>
          </a:solidFill>
          <a:ln w="12700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ru-RU" sz="2800" b="1" dirty="0">
                <a:solidFill>
                  <a:srgbClr val="007030"/>
                </a:solidFill>
                <a:latin typeface="Arial Black" pitchFamily="34" charset="0"/>
              </a:rPr>
              <a:t> а</a:t>
            </a:r>
          </a:p>
          <a:p>
            <a:r>
              <a:rPr lang="ru-RU" sz="2800" b="1" dirty="0">
                <a:solidFill>
                  <a:srgbClr val="007030"/>
                </a:solidFill>
                <a:latin typeface="Arial Black" pitchFamily="34" charset="0"/>
              </a:rPr>
              <a:t>- 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778625" y="119063"/>
            <a:ext cx="19939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кто? что? </a:t>
            </a:r>
            <a:endParaRPr lang="ru-RU" sz="28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Рисунок 4" descr="сыновья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928688"/>
            <a:ext cx="1741488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857875" y="1071563"/>
            <a:ext cx="823913" cy="523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800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8000"/>
                </a:solidFill>
                <a:latin typeface="Arial Black" pitchFamily="34" charset="0"/>
              </a:rPr>
              <a:t>-</a:t>
            </a:r>
            <a:r>
              <a:rPr lang="ru-RU" sz="2800" b="1" dirty="0" err="1">
                <a:solidFill>
                  <a:srgbClr val="008000"/>
                </a:solidFill>
                <a:latin typeface="Arial Black" pitchFamily="34" charset="0"/>
              </a:rPr>
              <a:t>ья</a:t>
            </a:r>
            <a:endParaRPr lang="ru-RU" sz="2800" b="1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4102" name="TextBox 8"/>
          <p:cNvSpPr txBox="1">
            <a:spLocks noChangeArrowheads="1"/>
          </p:cNvSpPr>
          <p:nvPr/>
        </p:nvSpPr>
        <p:spPr bwMode="auto">
          <a:xfrm>
            <a:off x="3000375" y="928688"/>
            <a:ext cx="27320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Arial Black" pitchFamily="34" charset="0"/>
              </a:rPr>
              <a:t>сын – сын</a:t>
            </a:r>
            <a:r>
              <a:rPr lang="ru-RU" sz="2400" b="1" u="sng">
                <a:latin typeface="Arial Black" pitchFamily="34" charset="0"/>
              </a:rPr>
              <a:t>ов</a:t>
            </a:r>
            <a:r>
              <a:rPr lang="ru-RU" sz="2400" b="1">
                <a:solidFill>
                  <a:srgbClr val="008000"/>
                </a:solidFill>
                <a:latin typeface="Arial Black" pitchFamily="34" charset="0"/>
              </a:rPr>
              <a:t>ья</a:t>
            </a:r>
          </a:p>
          <a:p>
            <a:pPr algn="ctr"/>
            <a:r>
              <a:rPr lang="ru-RU" sz="2400" b="1">
                <a:cs typeface="Arial" charset="0"/>
              </a:rPr>
              <a:t>брат – брат</a:t>
            </a:r>
            <a:r>
              <a:rPr lang="ru-RU" sz="2400" b="1">
                <a:solidFill>
                  <a:srgbClr val="008000"/>
                </a:solidFill>
                <a:cs typeface="Arial" charset="0"/>
              </a:rPr>
              <a:t>ья</a:t>
            </a:r>
            <a:r>
              <a:rPr lang="ru-RU" sz="2400" b="1">
                <a:cs typeface="Arial" charset="0"/>
              </a:rPr>
              <a:t> </a:t>
            </a:r>
          </a:p>
          <a:p>
            <a:pPr algn="ctr"/>
            <a:r>
              <a:rPr lang="ru-RU" sz="2400" b="1">
                <a:cs typeface="Arial" charset="0"/>
              </a:rPr>
              <a:t>друг – дру</a:t>
            </a:r>
            <a:r>
              <a:rPr lang="ru-RU" sz="2400" b="1" u="sng">
                <a:cs typeface="Arial" charset="0"/>
              </a:rPr>
              <a:t>з</a:t>
            </a:r>
            <a:r>
              <a:rPr lang="ru-RU" sz="2400" b="1">
                <a:solidFill>
                  <a:srgbClr val="008000"/>
                </a:solidFill>
                <a:cs typeface="Arial" charset="0"/>
              </a:rPr>
              <a:t>ья</a:t>
            </a:r>
          </a:p>
          <a:p>
            <a:pPr algn="ctr"/>
            <a:r>
              <a:rPr lang="ru-RU" sz="2400" b="1">
                <a:cs typeface="Arial" charset="0"/>
              </a:rPr>
              <a:t>стул – стул</a:t>
            </a:r>
            <a:r>
              <a:rPr lang="ru-RU" sz="2400" b="1">
                <a:solidFill>
                  <a:srgbClr val="008000"/>
                </a:solidFill>
                <a:cs typeface="Arial" charset="0"/>
              </a:rPr>
              <a:t>ья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72188" y="2571750"/>
            <a:ext cx="544512" cy="523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8000"/>
                </a:solidFill>
                <a:latin typeface="Arial Black" pitchFamily="34" charset="0"/>
              </a:rPr>
              <a:t>-</a:t>
            </a:r>
            <a:r>
              <a:rPr lang="en-US" sz="2800" b="1" dirty="0">
                <a:solidFill>
                  <a:srgbClr val="008000"/>
                </a:solidFill>
                <a:latin typeface="Arial Black" pitchFamily="34" charset="0"/>
              </a:rPr>
              <a:t>á</a:t>
            </a:r>
            <a:endParaRPr lang="ru-RU" sz="2800" b="1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4106" name="TextBox 12"/>
          <p:cNvSpPr txBox="1">
            <a:spLocks noChangeArrowheads="1"/>
          </p:cNvSpPr>
          <p:nvPr/>
        </p:nvSpPr>
        <p:spPr bwMode="auto">
          <a:xfrm>
            <a:off x="2500313" y="2571750"/>
            <a:ext cx="35258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Arial Black" pitchFamily="34" charset="0"/>
              </a:rPr>
              <a:t>паспорт – </a:t>
            </a:r>
            <a:r>
              <a:rPr lang="ru-RU" sz="2400" b="1" dirty="0" err="1">
                <a:latin typeface="Arial Black" pitchFamily="34" charset="0"/>
              </a:rPr>
              <a:t>паспорт</a:t>
            </a:r>
            <a:r>
              <a:rPr lang="en-US" sz="2400" b="1" dirty="0">
                <a:solidFill>
                  <a:srgbClr val="008000"/>
                </a:solidFill>
                <a:latin typeface="Arial Black" pitchFamily="34" charset="0"/>
              </a:rPr>
              <a:t>á</a:t>
            </a:r>
            <a:endParaRPr lang="ru-RU" sz="2400" b="1" dirty="0">
              <a:solidFill>
                <a:srgbClr val="008000"/>
              </a:solidFill>
              <a:latin typeface="Arial Black" pitchFamily="34" charset="0"/>
            </a:endParaRPr>
          </a:p>
          <a:p>
            <a:pPr algn="ctr"/>
            <a:r>
              <a:rPr lang="ru-RU" sz="2400" b="1" dirty="0">
                <a:cs typeface="Arial" charset="0"/>
              </a:rPr>
              <a:t>дом – </a:t>
            </a:r>
            <a:r>
              <a:rPr lang="ru-RU" sz="2400" b="1" dirty="0" err="1">
                <a:cs typeface="Arial" charset="0"/>
              </a:rPr>
              <a:t>дом</a:t>
            </a:r>
            <a:r>
              <a:rPr lang="en-US" sz="2400" b="1" dirty="0">
                <a:solidFill>
                  <a:srgbClr val="008000"/>
                </a:solidFill>
                <a:cs typeface="Arial" charset="0"/>
              </a:rPr>
              <a:t>á</a:t>
            </a:r>
            <a:endParaRPr lang="ru-RU" sz="2400" b="1" dirty="0">
              <a:cs typeface="Arial" charset="0"/>
            </a:endParaRPr>
          </a:p>
          <a:p>
            <a:pPr algn="ctr"/>
            <a:r>
              <a:rPr lang="ru-RU" sz="2400" b="1" dirty="0">
                <a:cs typeface="Arial" charset="0"/>
              </a:rPr>
              <a:t>город – </a:t>
            </a:r>
            <a:r>
              <a:rPr lang="ru-RU" sz="2400" b="1" dirty="0" err="1">
                <a:cs typeface="Arial" charset="0"/>
              </a:rPr>
              <a:t>город</a:t>
            </a:r>
            <a:r>
              <a:rPr lang="en-US" sz="2400" b="1" dirty="0">
                <a:solidFill>
                  <a:srgbClr val="008000"/>
                </a:solidFill>
                <a:cs typeface="Arial" charset="0"/>
              </a:rPr>
              <a:t>á</a:t>
            </a:r>
            <a:endParaRPr lang="ru-RU" sz="2400" b="1" dirty="0">
              <a:solidFill>
                <a:srgbClr val="008000"/>
              </a:solidFill>
              <a:cs typeface="Arial" charset="0"/>
            </a:endParaRPr>
          </a:p>
          <a:p>
            <a:pPr algn="ctr"/>
            <a:r>
              <a:rPr lang="ru-RU" sz="2400" b="1" dirty="0">
                <a:cs typeface="Arial" charset="0"/>
              </a:rPr>
              <a:t>адрес – </a:t>
            </a:r>
            <a:r>
              <a:rPr lang="ru-RU" sz="2400" b="1" dirty="0" err="1">
                <a:cs typeface="Arial" charset="0"/>
              </a:rPr>
              <a:t>адрес</a:t>
            </a:r>
            <a:r>
              <a:rPr lang="en-US" sz="2400" b="1" dirty="0">
                <a:solidFill>
                  <a:srgbClr val="008000"/>
                </a:solidFill>
                <a:cs typeface="Arial" charset="0"/>
              </a:rPr>
              <a:t>á</a:t>
            </a:r>
            <a:endParaRPr lang="ru-RU" sz="2400" b="1" dirty="0">
              <a:cs typeface="Arial" charset="0"/>
            </a:endParaRPr>
          </a:p>
        </p:txBody>
      </p:sp>
      <p:sp>
        <p:nvSpPr>
          <p:cNvPr id="4107" name="TextBox 13"/>
          <p:cNvSpPr txBox="1">
            <a:spLocks noChangeArrowheads="1"/>
          </p:cNvSpPr>
          <p:nvPr/>
        </p:nvSpPr>
        <p:spPr bwMode="auto">
          <a:xfrm>
            <a:off x="928688" y="5214938"/>
            <a:ext cx="1035050" cy="523875"/>
          </a:xfrm>
          <a:prstGeom prst="rect">
            <a:avLst/>
          </a:prstGeom>
          <a:solidFill>
            <a:srgbClr val="FFC9C9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Arial Black" pitchFamily="34" charset="0"/>
              </a:rPr>
              <a:t>-ери</a:t>
            </a:r>
          </a:p>
        </p:txBody>
      </p:sp>
      <p:sp>
        <p:nvSpPr>
          <p:cNvPr id="4108" name="TextBox 14"/>
          <p:cNvSpPr txBox="1">
            <a:spLocks noChangeArrowheads="1"/>
          </p:cNvSpPr>
          <p:nvPr/>
        </p:nvSpPr>
        <p:spPr bwMode="auto">
          <a:xfrm>
            <a:off x="214313" y="4214813"/>
            <a:ext cx="23542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cs typeface="Arial" charset="0"/>
              </a:rPr>
              <a:t>мать – мат</a:t>
            </a:r>
            <a:r>
              <a:rPr lang="ru-RU" sz="2400" b="1">
                <a:solidFill>
                  <a:srgbClr val="008000"/>
                </a:solidFill>
                <a:cs typeface="Arial" charset="0"/>
              </a:rPr>
              <a:t>ери</a:t>
            </a:r>
          </a:p>
          <a:p>
            <a:r>
              <a:rPr lang="ru-RU" sz="2400" b="1">
                <a:cs typeface="Arial" charset="0"/>
              </a:rPr>
              <a:t>дочь – доч</a:t>
            </a:r>
            <a:r>
              <a:rPr lang="ru-RU" sz="2400" b="1">
                <a:solidFill>
                  <a:srgbClr val="008000"/>
                </a:solidFill>
                <a:cs typeface="Arial" charset="0"/>
              </a:rPr>
              <a:t>ери</a:t>
            </a:r>
            <a:endParaRPr lang="ru-RU" sz="2400" b="1">
              <a:cs typeface="Arial" charset="0"/>
            </a:endParaRPr>
          </a:p>
        </p:txBody>
      </p:sp>
      <p:sp>
        <p:nvSpPr>
          <p:cNvPr id="4109" name="TextBox 15"/>
          <p:cNvSpPr txBox="1">
            <a:spLocks noChangeArrowheads="1"/>
          </p:cNvSpPr>
          <p:nvPr/>
        </p:nvSpPr>
        <p:spPr bwMode="auto">
          <a:xfrm>
            <a:off x="7215188" y="5214938"/>
            <a:ext cx="1038225" cy="523875"/>
          </a:xfrm>
          <a:prstGeom prst="rect">
            <a:avLst/>
          </a:prstGeom>
          <a:solidFill>
            <a:srgbClr val="FFE38B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Arial Black" pitchFamily="34" charset="0"/>
              </a:rPr>
              <a:t>-ена</a:t>
            </a:r>
          </a:p>
        </p:txBody>
      </p:sp>
      <p:sp>
        <p:nvSpPr>
          <p:cNvPr id="4110" name="TextBox 16"/>
          <p:cNvSpPr txBox="1">
            <a:spLocks noChangeArrowheads="1"/>
          </p:cNvSpPr>
          <p:nvPr/>
        </p:nvSpPr>
        <p:spPr bwMode="auto">
          <a:xfrm>
            <a:off x="6280150" y="4214813"/>
            <a:ext cx="28638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cs typeface="Arial" charset="0"/>
              </a:rPr>
              <a:t>имя – им</a:t>
            </a:r>
            <a:r>
              <a:rPr lang="ru-RU" sz="2400" b="1">
                <a:solidFill>
                  <a:srgbClr val="008000"/>
                </a:solidFill>
                <a:cs typeface="Arial" charset="0"/>
              </a:rPr>
              <a:t>ена</a:t>
            </a:r>
          </a:p>
          <a:p>
            <a:pPr algn="ctr"/>
            <a:r>
              <a:rPr lang="ru-RU" sz="2400" b="1">
                <a:cs typeface="Arial" charset="0"/>
              </a:rPr>
              <a:t>время – врем</a:t>
            </a:r>
            <a:r>
              <a:rPr lang="ru-RU" sz="2400" b="1">
                <a:solidFill>
                  <a:srgbClr val="008000"/>
                </a:solidFill>
                <a:cs typeface="Arial" charset="0"/>
              </a:rPr>
              <a:t>ена</a:t>
            </a:r>
            <a:endParaRPr lang="ru-RU" sz="2400" b="1"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71938" y="4357688"/>
            <a:ext cx="663575" cy="523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atin typeface="Arial Black" pitchFamily="34" charset="0"/>
              </a:rPr>
              <a:t>-е-</a:t>
            </a:r>
          </a:p>
        </p:txBody>
      </p:sp>
      <p:sp>
        <p:nvSpPr>
          <p:cNvPr id="4112" name="TextBox 18"/>
          <p:cNvSpPr txBox="1">
            <a:spLocks noChangeArrowheads="1"/>
          </p:cNvSpPr>
          <p:nvPr/>
        </p:nvSpPr>
        <p:spPr bwMode="auto">
          <a:xfrm>
            <a:off x="2714625" y="4929188"/>
            <a:ext cx="34575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cs typeface="Arial" charset="0"/>
              </a:rPr>
              <a:t>о</a:t>
            </a:r>
            <a:r>
              <a:rPr lang="ru-RU" sz="2400" b="1" u="sng">
                <a:cs typeface="Arial" charset="0"/>
              </a:rPr>
              <a:t>тец</a:t>
            </a:r>
            <a:r>
              <a:rPr lang="ru-RU" sz="2400" b="1">
                <a:cs typeface="Arial" charset="0"/>
              </a:rPr>
              <a:t> – о</a:t>
            </a:r>
            <a:r>
              <a:rPr lang="ru-RU" sz="2400" b="1" u="sng">
                <a:cs typeface="Arial" charset="0"/>
              </a:rPr>
              <a:t>тц</a:t>
            </a:r>
            <a:r>
              <a:rPr lang="ru-RU" sz="2400" b="1">
                <a:solidFill>
                  <a:srgbClr val="007030"/>
                </a:solidFill>
                <a:cs typeface="Arial" charset="0"/>
              </a:rPr>
              <a:t>ы</a:t>
            </a:r>
          </a:p>
          <a:p>
            <a:pPr algn="ctr"/>
            <a:r>
              <a:rPr lang="ru-RU" sz="2400" b="1">
                <a:cs typeface="Arial" charset="0"/>
              </a:rPr>
              <a:t>украи</a:t>
            </a:r>
            <a:r>
              <a:rPr lang="ru-RU" sz="2400" b="1" u="sng">
                <a:cs typeface="Arial" charset="0"/>
              </a:rPr>
              <a:t>нец</a:t>
            </a:r>
            <a:r>
              <a:rPr lang="ru-RU" sz="2400" b="1">
                <a:cs typeface="Arial" charset="0"/>
              </a:rPr>
              <a:t> – украи</a:t>
            </a:r>
            <a:r>
              <a:rPr lang="ru-RU" sz="2400" b="1" u="sng">
                <a:cs typeface="Arial" charset="0"/>
              </a:rPr>
              <a:t>нц</a:t>
            </a:r>
            <a:r>
              <a:rPr lang="ru-RU" sz="2400" b="1">
                <a:solidFill>
                  <a:srgbClr val="007030"/>
                </a:solidFill>
                <a:cs typeface="Arial" charset="0"/>
              </a:rPr>
              <a:t>ы</a:t>
            </a:r>
          </a:p>
          <a:p>
            <a:pPr algn="ctr"/>
            <a:r>
              <a:rPr lang="ru-RU" sz="2400" b="1" u="sng">
                <a:cs typeface="Arial" charset="0"/>
              </a:rPr>
              <a:t>ден</a:t>
            </a:r>
            <a:r>
              <a:rPr lang="ru-RU" sz="2400" b="1">
                <a:cs typeface="Arial" charset="0"/>
              </a:rPr>
              <a:t>ь – </a:t>
            </a:r>
            <a:r>
              <a:rPr lang="ru-RU" sz="2400" b="1" u="sng">
                <a:cs typeface="Arial" charset="0"/>
              </a:rPr>
              <a:t>дн</a:t>
            </a:r>
            <a:r>
              <a:rPr lang="ru-RU" sz="2400" b="1">
                <a:solidFill>
                  <a:srgbClr val="007030"/>
                </a:solidFill>
                <a:cs typeface="Arial" charset="0"/>
              </a:rPr>
              <a:t>и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929063" y="4214813"/>
            <a:ext cx="1000125" cy="785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3929063" y="4214813"/>
            <a:ext cx="928687" cy="785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214313" y="142875"/>
            <a:ext cx="5175250" cy="523875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ru-RU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  <a:cs typeface="Arial" charset="0"/>
              </a:rPr>
              <a:t>1. Именительный падеж</a:t>
            </a:r>
            <a:endParaRPr lang="ru-RU" sz="2800" b="1" dirty="0">
              <a:latin typeface="Arial Black" pitchFamily="34" charset="0"/>
              <a:cs typeface="Arial" charset="0"/>
            </a:endParaRPr>
          </a:p>
        </p:txBody>
      </p:sp>
      <p:pic>
        <p:nvPicPr>
          <p:cNvPr id="23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000108"/>
            <a:ext cx="1857375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2571744"/>
            <a:ext cx="15716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2571744"/>
            <a:ext cx="10001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Заголовок 1"/>
          <p:cNvSpPr txBox="1">
            <a:spLocks/>
          </p:cNvSpPr>
          <p:nvPr/>
        </p:nvSpPr>
        <p:spPr>
          <a:xfrm>
            <a:off x="6000760" y="142852"/>
            <a:ext cx="2799914" cy="5169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7D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ЗАПОМНИТЕ!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338" y="149225"/>
            <a:ext cx="4795837" cy="52387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2. Родительный падеж</a:t>
            </a:r>
            <a:endParaRPr lang="uk-UA" sz="2800" dirty="0">
              <a:solidFill>
                <a:schemeClr val="tx1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81950" y="92075"/>
            <a:ext cx="9175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Кого?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Чего?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651500" y="-58738"/>
            <a:ext cx="2428875" cy="923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800000"/>
                </a:solidFill>
                <a:cs typeface="Arial" charset="0"/>
              </a:rPr>
              <a:t>у, из(с), от, возле, около, напротив,</a:t>
            </a:r>
          </a:p>
          <a:p>
            <a:r>
              <a:rPr lang="ru-RU" b="1">
                <a:solidFill>
                  <a:srgbClr val="800000"/>
                </a:solidFill>
                <a:cs typeface="Arial" charset="0"/>
              </a:rPr>
              <a:t>(не)далеко от, без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0163" y="855663"/>
          <a:ext cx="9114047" cy="59293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1405"/>
                <a:gridCol w="2886114"/>
                <a:gridCol w="987355"/>
                <a:gridCol w="3223044"/>
                <a:gridCol w="1106129"/>
              </a:tblGrid>
              <a:tr h="75623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Род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Именительный падеж</a:t>
                      </a:r>
                    </a:p>
                    <a:p>
                      <a:pPr algn="ctr"/>
                      <a:r>
                        <a:rPr lang="ru-RU" sz="2000" dirty="0" smtClean="0"/>
                        <a:t>(единственное число)</a:t>
                      </a:r>
                      <a:endParaRPr lang="ru-RU" sz="20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Родительный падеж</a:t>
                      </a:r>
                    </a:p>
                    <a:p>
                      <a:pPr algn="ctr"/>
                      <a:r>
                        <a:rPr lang="ru-RU" sz="2000" dirty="0" smtClean="0"/>
                        <a:t>(множественное число)</a:t>
                      </a:r>
                      <a:endParaRPr lang="ru-RU" sz="20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0364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70C0"/>
                          </a:solidFill>
                        </a:rPr>
                        <a:t>  М.р.</a:t>
                      </a:r>
                      <a:endParaRPr lang="ru-RU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err="1" smtClean="0"/>
                        <a:t>студент_</a:t>
                      </a:r>
                      <a:r>
                        <a:rPr lang="ru-RU" sz="2200" b="1" dirty="0" smtClean="0"/>
                        <a:t>,    </a:t>
                      </a:r>
                      <a:r>
                        <a:rPr lang="ru-RU" sz="2200" b="1" dirty="0" err="1" smtClean="0"/>
                        <a:t>урок_</a:t>
                      </a:r>
                      <a:endParaRPr lang="ru-RU" sz="2200" b="1" dirty="0" smtClean="0"/>
                    </a:p>
                    <a:p>
                      <a:r>
                        <a:rPr lang="ru-RU" sz="2200" b="1" dirty="0" smtClean="0"/>
                        <a:t>герой,        музей</a:t>
                      </a:r>
                    </a:p>
                    <a:p>
                      <a:r>
                        <a:rPr lang="ru-RU" sz="2200" b="1" dirty="0" smtClean="0"/>
                        <a:t>дельфинарий</a:t>
                      </a:r>
                    </a:p>
                    <a:p>
                      <a:r>
                        <a:rPr lang="ru-RU" sz="2200" b="1" dirty="0" smtClean="0"/>
                        <a:t>от</a:t>
                      </a:r>
                      <a:r>
                        <a:rPr lang="ru-RU" sz="2200" b="1" u="sng" dirty="0" smtClean="0"/>
                        <a:t>е</a:t>
                      </a:r>
                      <a:r>
                        <a:rPr lang="ru-RU" sz="2200" b="1" dirty="0" smtClean="0"/>
                        <a:t>ц,  месяц</a:t>
                      </a:r>
                      <a:endParaRPr lang="ru-RU" sz="22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_ (</a:t>
                      </a:r>
                      <a:r>
                        <a:rPr lang="ru-RU" b="1" dirty="0" err="1" smtClean="0">
                          <a:solidFill>
                            <a:srgbClr val="0070C0"/>
                          </a:solidFill>
                        </a:rPr>
                        <a:t>согл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.)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70C0"/>
                          </a:solidFill>
                        </a:rPr>
                        <a:t>    - </a:t>
                      </a:r>
                      <a:r>
                        <a:rPr lang="ru-RU" sz="2200" b="1" dirty="0" err="1" smtClean="0">
                          <a:solidFill>
                            <a:srgbClr val="0070C0"/>
                          </a:solidFill>
                        </a:rPr>
                        <a:t>й</a:t>
                      </a:r>
                      <a:endParaRPr lang="ru-RU" sz="2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70C0"/>
                          </a:solidFill>
                        </a:rPr>
                        <a:t>    -</a:t>
                      </a:r>
                      <a:r>
                        <a:rPr lang="ru-RU" sz="2200" b="1" dirty="0" err="1" smtClean="0">
                          <a:solidFill>
                            <a:srgbClr val="0070C0"/>
                          </a:solidFill>
                        </a:rPr>
                        <a:t>ий</a:t>
                      </a:r>
                      <a:endParaRPr lang="ru-RU" sz="2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70C0"/>
                          </a:solidFill>
                        </a:rPr>
                        <a:t>    -</a:t>
                      </a:r>
                      <a:r>
                        <a:rPr lang="ru-RU" sz="2200" b="1" dirty="0" err="1" smtClean="0">
                          <a:solidFill>
                            <a:srgbClr val="0070C0"/>
                          </a:solidFill>
                        </a:rPr>
                        <a:t>ц</a:t>
                      </a:r>
                      <a:endParaRPr lang="ru-RU" sz="22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студентов,  уроков</a:t>
                      </a:r>
                    </a:p>
                    <a:p>
                      <a:r>
                        <a:rPr lang="ru-RU" sz="2200" b="1" dirty="0" smtClean="0"/>
                        <a:t>героев,        музеев</a:t>
                      </a:r>
                    </a:p>
                    <a:p>
                      <a:r>
                        <a:rPr lang="ru-RU" sz="2200" b="1" dirty="0" smtClean="0"/>
                        <a:t>дельфинариев</a:t>
                      </a:r>
                    </a:p>
                    <a:p>
                      <a:r>
                        <a:rPr lang="ru-RU" sz="2200" b="1" dirty="0" err="1" smtClean="0"/>
                        <a:t>отц</a:t>
                      </a:r>
                      <a:r>
                        <a:rPr lang="en-US" sz="2200" b="1" dirty="0" smtClean="0"/>
                        <a:t>ó</a:t>
                      </a:r>
                      <a:r>
                        <a:rPr lang="ru-RU" sz="2200" b="1" dirty="0" smtClean="0"/>
                        <a:t>в, м</a:t>
                      </a:r>
                      <a:r>
                        <a:rPr lang="en-US" sz="2200" b="1" dirty="0" smtClean="0"/>
                        <a:t>é</a:t>
                      </a:r>
                      <a:r>
                        <a:rPr lang="ru-RU" sz="2200" b="1" dirty="0" err="1" smtClean="0"/>
                        <a:t>сяцев</a:t>
                      </a:r>
                      <a:endParaRPr lang="ru-RU" sz="22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    </a:t>
                      </a:r>
                      <a:r>
                        <a:rPr lang="ru-RU" sz="22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ru-RU" sz="2200" b="1" dirty="0" err="1" smtClean="0">
                          <a:solidFill>
                            <a:srgbClr val="008000"/>
                          </a:solidFill>
                        </a:rPr>
                        <a:t>ов</a:t>
                      </a:r>
                      <a:endParaRPr lang="ru-RU" sz="2200" b="1" dirty="0" smtClean="0">
                        <a:solidFill>
                          <a:srgbClr val="008000"/>
                        </a:solidFill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8000"/>
                          </a:solidFill>
                        </a:rPr>
                        <a:t>    -ев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8000"/>
                          </a:solidFill>
                        </a:rPr>
                        <a:t>    -ев</a:t>
                      </a:r>
                    </a:p>
                    <a:p>
                      <a:r>
                        <a:rPr lang="ru-RU" sz="2200" b="1" dirty="0" smtClean="0">
                          <a:solidFill>
                            <a:srgbClr val="008000"/>
                          </a:solidFill>
                        </a:rPr>
                        <a:t>-</a:t>
                      </a:r>
                      <a:r>
                        <a:rPr lang="en-US" sz="2200" b="1" dirty="0" smtClean="0">
                          <a:solidFill>
                            <a:srgbClr val="008000"/>
                          </a:solidFill>
                        </a:rPr>
                        <a:t>ó</a:t>
                      </a:r>
                      <a:r>
                        <a:rPr lang="ru-RU" sz="2200" b="1" dirty="0" smtClean="0">
                          <a:solidFill>
                            <a:srgbClr val="008000"/>
                          </a:solidFill>
                        </a:rPr>
                        <a:t>в/-ев</a:t>
                      </a:r>
                      <a:endParaRPr lang="ru-RU" sz="22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811185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М.р.</a:t>
                      </a:r>
                      <a:r>
                        <a:rPr lang="ru-RU" b="1" dirty="0" smtClean="0"/>
                        <a:t>   </a:t>
                      </a:r>
                      <a:r>
                        <a:rPr lang="ru-RU" dirty="0" smtClean="0"/>
                        <a:t>и</a:t>
                      </a: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Ж.р.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писатель     площадь</a:t>
                      </a:r>
                    </a:p>
                    <a:p>
                      <a:r>
                        <a:rPr lang="ru-RU" sz="2200" b="1" dirty="0" smtClean="0"/>
                        <a:t>словарь         ночь</a:t>
                      </a:r>
                      <a:endParaRPr lang="ru-RU" sz="22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endParaRPr lang="ru-RU" sz="2300" b="1" dirty="0">
                        <a:solidFill>
                          <a:srgbClr val="1F497D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писателей</a:t>
                      </a:r>
                      <a:r>
                        <a:rPr lang="ru-RU" sz="2200" b="1" baseline="0" dirty="0" smtClean="0"/>
                        <a:t>     </a:t>
                      </a:r>
                      <a:r>
                        <a:rPr lang="ru-RU" sz="2200" b="1" dirty="0" smtClean="0"/>
                        <a:t>площадей</a:t>
                      </a:r>
                    </a:p>
                    <a:p>
                      <a:r>
                        <a:rPr lang="ru-RU" sz="2200" b="1" dirty="0" smtClean="0"/>
                        <a:t>словарей</a:t>
                      </a:r>
                      <a:r>
                        <a:rPr lang="ru-RU" sz="2200" b="1" baseline="0" dirty="0" smtClean="0"/>
                        <a:t>          ночей</a:t>
                      </a:r>
                      <a:endParaRPr lang="ru-RU" sz="22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7915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М.р.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товари</a:t>
                      </a:r>
                      <a:r>
                        <a:rPr lang="ru-RU" sz="2200" b="1" u="sng" dirty="0" smtClean="0"/>
                        <a:t>щ</a:t>
                      </a:r>
                      <a:r>
                        <a:rPr lang="ru-RU" sz="2200" b="1" dirty="0" smtClean="0"/>
                        <a:t>,</a:t>
                      </a:r>
                      <a:r>
                        <a:rPr lang="ru-RU" sz="2200" b="1" baseline="0" dirty="0" smtClean="0"/>
                        <a:t>  </a:t>
                      </a:r>
                      <a:r>
                        <a:rPr lang="ru-RU" sz="2200" b="1" dirty="0" smtClean="0"/>
                        <a:t>каранда</a:t>
                      </a:r>
                      <a:r>
                        <a:rPr lang="ru-RU" sz="2200" b="1" u="sng" dirty="0" smtClean="0"/>
                        <a:t>ш</a:t>
                      </a:r>
                      <a:endParaRPr lang="ru-RU" sz="2200" b="1" u="sng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663300"/>
                          </a:solidFill>
                        </a:rPr>
                        <a:t>-ж, -ч,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663300"/>
                          </a:solidFill>
                        </a:rPr>
                        <a:t>-</a:t>
                      </a:r>
                      <a:r>
                        <a:rPr lang="ru-RU" sz="2000" b="1" dirty="0" err="1" smtClean="0">
                          <a:solidFill>
                            <a:srgbClr val="663300"/>
                          </a:solidFill>
                        </a:rPr>
                        <a:t>ш</a:t>
                      </a:r>
                      <a:r>
                        <a:rPr lang="ru-RU" sz="2000" b="1" dirty="0" smtClean="0">
                          <a:solidFill>
                            <a:srgbClr val="663300"/>
                          </a:solidFill>
                        </a:rPr>
                        <a:t>, -</a:t>
                      </a:r>
                      <a:r>
                        <a:rPr lang="ru-RU" sz="2000" b="1" dirty="0" err="1" smtClean="0">
                          <a:solidFill>
                            <a:srgbClr val="663300"/>
                          </a:solidFill>
                        </a:rPr>
                        <a:t>щ</a:t>
                      </a:r>
                      <a:endParaRPr lang="ru-RU" sz="2000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товарищей, карандашей</a:t>
                      </a:r>
                      <a:endParaRPr lang="ru-RU" sz="22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2200" b="1" dirty="0" smtClean="0">
                          <a:solidFill>
                            <a:srgbClr val="008000"/>
                          </a:solidFill>
                        </a:rPr>
                        <a:t>-ей</a:t>
                      </a:r>
                      <a:endParaRPr lang="ru-RU" sz="22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3715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Ср.р.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море, поле</a:t>
                      </a:r>
                      <a:endParaRPr lang="ru-RU" sz="2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</a:t>
                      </a:r>
                      <a:r>
                        <a:rPr lang="ru-RU" sz="2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-е</a:t>
                      </a:r>
                      <a:endParaRPr lang="ru-RU" sz="2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морей,  полей</a:t>
                      </a:r>
                      <a:endParaRPr lang="ru-RU" sz="22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8000"/>
                          </a:solidFill>
                        </a:rPr>
                        <a:t>  -ей</a:t>
                      </a:r>
                      <a:endParaRPr lang="ru-RU" sz="22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78659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Ж.р. </a:t>
                      </a:r>
                    </a:p>
                    <a:p>
                      <a:r>
                        <a:rPr lang="ru-RU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Ср.р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Мария, аудитория</a:t>
                      </a:r>
                    </a:p>
                    <a:p>
                      <a:r>
                        <a:rPr lang="ru-RU" sz="2200" b="1" dirty="0" smtClean="0"/>
                        <a:t>общежитие</a:t>
                      </a:r>
                      <a:endParaRPr lang="ru-RU" sz="2200" b="1" i="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   -</a:t>
                      </a:r>
                      <a:r>
                        <a:rPr lang="ru-RU" sz="2200" b="1" dirty="0" err="1" smtClean="0">
                          <a:solidFill>
                            <a:srgbClr val="FF0000"/>
                          </a:solidFill>
                        </a:rPr>
                        <a:t>ия</a:t>
                      </a:r>
                      <a:endParaRPr lang="ru-RU" sz="2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sz="2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-</a:t>
                      </a:r>
                      <a:r>
                        <a:rPr lang="ru-RU" sz="22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ие</a:t>
                      </a:r>
                      <a:endParaRPr lang="ru-RU" sz="2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Марий, аудиторий</a:t>
                      </a:r>
                    </a:p>
                    <a:p>
                      <a:r>
                        <a:rPr lang="ru-RU" sz="2200" b="1" dirty="0" smtClean="0"/>
                        <a:t>общежитий</a:t>
                      </a:r>
                      <a:endParaRPr lang="ru-RU" sz="22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008000"/>
                          </a:solidFill>
                        </a:rPr>
                        <a:t>  -</a:t>
                      </a:r>
                      <a:r>
                        <a:rPr lang="ru-RU" sz="2200" b="1" dirty="0" err="1" smtClean="0">
                          <a:solidFill>
                            <a:srgbClr val="008000"/>
                          </a:solidFill>
                        </a:rPr>
                        <a:t>ий</a:t>
                      </a:r>
                      <a:endParaRPr lang="ru-RU" sz="2200" b="1" dirty="0" smtClean="0">
                        <a:solidFill>
                          <a:srgbClr val="008000"/>
                        </a:solidFill>
                      </a:endParaRPr>
                    </a:p>
                    <a:p>
                      <a:r>
                        <a:rPr lang="ru-RU" sz="2200" b="1" dirty="0" smtClean="0">
                          <a:solidFill>
                            <a:srgbClr val="008000"/>
                          </a:solidFill>
                        </a:rPr>
                        <a:t>  -</a:t>
                      </a:r>
                      <a:r>
                        <a:rPr lang="ru-RU" sz="2200" b="1" smtClean="0">
                          <a:solidFill>
                            <a:srgbClr val="008000"/>
                          </a:solidFill>
                        </a:rPr>
                        <a:t>ий</a:t>
                      </a:r>
                      <a:endParaRPr lang="ru-RU" sz="22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786598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Ж.р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dirty="0" smtClean="0"/>
                        <a:t>  и</a:t>
                      </a:r>
                    </a:p>
                    <a:p>
                      <a:r>
                        <a:rPr lang="ru-RU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Ср.р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подруга,  страна</a:t>
                      </a:r>
                    </a:p>
                    <a:p>
                      <a:r>
                        <a:rPr lang="ru-RU" sz="2200" b="1" dirty="0" smtClean="0"/>
                        <a:t>слово,   дело</a:t>
                      </a:r>
                      <a:endParaRPr lang="ru-RU" sz="2200" b="1" i="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   -а</a:t>
                      </a:r>
                    </a:p>
                    <a:p>
                      <a:r>
                        <a:rPr lang="ru-RU" sz="2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-о</a:t>
                      </a:r>
                      <a:endParaRPr lang="ru-RU" sz="22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подруг, стран</a:t>
                      </a:r>
                    </a:p>
                    <a:p>
                      <a:r>
                        <a:rPr lang="ru-RU" sz="2200" b="1" dirty="0" smtClean="0"/>
                        <a:t>слов, дел</a:t>
                      </a:r>
                      <a:endParaRPr lang="ru-RU" sz="22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     </a:t>
                      </a:r>
                      <a:endParaRPr lang="ru-RU" sz="2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71938" y="3357563"/>
            <a:ext cx="420687" cy="446087"/>
          </a:xfrm>
          <a:prstGeom prst="rect">
            <a:avLst/>
          </a:prstGeom>
          <a:solidFill>
            <a:srgbClr val="FFCCCC"/>
          </a:solidFill>
          <a:ln w="1270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300" b="1" dirty="0">
                <a:solidFill>
                  <a:srgbClr val="0070C0"/>
                </a:solidFill>
                <a:latin typeface="+mj-lt"/>
              </a:rPr>
              <a:t>-</a:t>
            </a:r>
            <a:r>
              <a:rPr lang="ru-RU" sz="2300" b="1" dirty="0" err="1">
                <a:solidFill>
                  <a:srgbClr val="0070C0"/>
                </a:solidFill>
                <a:latin typeface="+mj-lt"/>
              </a:rPr>
              <a:t>ь</a:t>
            </a:r>
            <a:endParaRPr lang="ru-RU" sz="23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15313" y="3357563"/>
            <a:ext cx="587375" cy="446087"/>
          </a:xfrm>
          <a:prstGeom prst="rect">
            <a:avLst/>
          </a:prstGeom>
          <a:solidFill>
            <a:srgbClr val="FFCCCC"/>
          </a:solidFill>
          <a:ln w="1270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300" b="1" dirty="0">
                <a:solidFill>
                  <a:srgbClr val="008000"/>
                </a:solidFill>
                <a:latin typeface="+mj-lt"/>
              </a:rPr>
              <a:t>-ей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86750" y="6286500"/>
            <a:ext cx="415925" cy="369888"/>
          </a:xfrm>
          <a:prstGeom prst="rect">
            <a:avLst/>
          </a:prstGeom>
          <a:solidFill>
            <a:srgbClr val="FFCCCC"/>
          </a:solidFill>
          <a:ln w="12700"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8000"/>
                </a:solidFill>
              </a:rPr>
              <a:t>—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714375"/>
          <a:ext cx="9099756" cy="6143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679"/>
                <a:gridCol w="3571900"/>
                <a:gridCol w="2313177"/>
              </a:tblGrid>
              <a:tr h="52659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70C0"/>
                          </a:solidFill>
                        </a:rPr>
                        <a:t>Мужской род</a:t>
                      </a:r>
                      <a:endParaRPr lang="ru-RU" sz="2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F3A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ru-RU" sz="2400" dirty="0" smtClean="0"/>
                        <a:t>           </a:t>
                      </a: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Женский род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F3A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</a:t>
                      </a:r>
                      <a:r>
                        <a:rPr lang="ru-RU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Средний</a:t>
                      </a:r>
                      <a:r>
                        <a:rPr lang="ru-RU" sz="2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род</a:t>
                      </a:r>
                      <a:endParaRPr lang="ru-RU" sz="2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F3AB"/>
                    </a:solidFill>
                  </a:tcPr>
                </a:tc>
              </a:tr>
              <a:tr h="3967026">
                <a:tc rowSpan="2">
                  <a:txBody>
                    <a:bodyPr/>
                    <a:lstStyle/>
                    <a:p>
                      <a:r>
                        <a:rPr lang="ru-RU" sz="2200" b="1" dirty="0" smtClean="0"/>
                        <a:t>человек – люди –</a:t>
                      </a:r>
                      <a:r>
                        <a:rPr lang="ru-RU" sz="2200" b="1" baseline="0" dirty="0" smtClean="0"/>
                        <a:t> </a:t>
                      </a:r>
                      <a:r>
                        <a:rPr lang="ru-RU" sz="2200" b="1" dirty="0" smtClean="0"/>
                        <a:t>людей</a:t>
                      </a:r>
                    </a:p>
                    <a:p>
                      <a:r>
                        <a:rPr lang="ru-RU" sz="2200" b="1" dirty="0" smtClean="0"/>
                        <a:t>ребёнок – дети – детей </a:t>
                      </a:r>
                    </a:p>
                    <a:p>
                      <a:r>
                        <a:rPr lang="ru-RU" sz="2200" b="1" dirty="0" smtClean="0"/>
                        <a:t>год – годы – лет </a:t>
                      </a:r>
                      <a:endParaRPr lang="ru-RU" sz="2200" b="1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BF8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 Black" pitchFamily="34" charset="0"/>
                        </a:rPr>
                        <a:t>         </a:t>
                      </a:r>
                      <a:r>
                        <a:rPr lang="ru-RU" dirty="0" err="1" smtClean="0">
                          <a:latin typeface="+mn-lt"/>
                          <a:cs typeface="Arial" pitchFamily="34" charset="0"/>
                        </a:rPr>
                        <a:t>согл</a:t>
                      </a:r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. + </a:t>
                      </a:r>
                      <a:r>
                        <a:rPr lang="ru-RU" sz="2200" b="1" dirty="0" err="1" smtClean="0">
                          <a:latin typeface="+mn-lt"/>
                          <a:cs typeface="Arial" pitchFamily="34" charset="0"/>
                        </a:rPr>
                        <a:t>ка</a:t>
                      </a:r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2200" b="0" dirty="0" smtClean="0">
                          <a:latin typeface="Arial Narrow" pitchFamily="34" charset="0"/>
                          <a:cs typeface="Arial" pitchFamily="34" charset="0"/>
                        </a:rPr>
                        <a:t>→</a:t>
                      </a:r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 -</a:t>
                      </a:r>
                      <a:r>
                        <a:rPr lang="ru-RU" sz="2200" b="1" dirty="0" err="1" smtClean="0">
                          <a:latin typeface="+mn-lt"/>
                          <a:cs typeface="Arial" pitchFamily="34" charset="0"/>
                        </a:rPr>
                        <a:t>ок</a:t>
                      </a:r>
                      <a:endParaRPr lang="ru-RU" sz="2200" b="1" dirty="0" smtClean="0"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ru-RU" sz="2200" b="1" dirty="0" smtClean="0">
                          <a:latin typeface="+mn-lt"/>
                        </a:rPr>
                        <a:t>    студен</a:t>
                      </a:r>
                      <a:r>
                        <a:rPr lang="ru-RU" sz="2200" b="1" u="sng" dirty="0" smtClean="0">
                          <a:latin typeface="+mn-lt"/>
                        </a:rPr>
                        <a:t>т</a:t>
                      </a:r>
                      <a:r>
                        <a:rPr lang="ru-RU" sz="2200" b="1" dirty="0" smtClean="0">
                          <a:latin typeface="+mn-lt"/>
                        </a:rPr>
                        <a:t>ка – студенток</a:t>
                      </a:r>
                    </a:p>
                    <a:p>
                      <a:r>
                        <a:rPr lang="ru-RU" sz="2200" b="1" dirty="0" smtClean="0">
                          <a:latin typeface="+mn-lt"/>
                        </a:rPr>
                        <a:t>        оши</a:t>
                      </a:r>
                      <a:r>
                        <a:rPr lang="ru-RU" sz="2200" b="1" u="sng" dirty="0" smtClean="0">
                          <a:latin typeface="+mn-lt"/>
                        </a:rPr>
                        <a:t>б</a:t>
                      </a:r>
                      <a:r>
                        <a:rPr lang="ru-RU" sz="2200" b="1" dirty="0" smtClean="0">
                          <a:latin typeface="+mn-lt"/>
                        </a:rPr>
                        <a:t>ка – ошибок </a:t>
                      </a:r>
                    </a:p>
                    <a:p>
                      <a:pPr>
                        <a:lnSpc>
                          <a:spcPct val="50000"/>
                        </a:lnSpc>
                      </a:pPr>
                      <a:endParaRPr lang="ru-RU" sz="2200" b="1" dirty="0" smtClean="0">
                        <a:latin typeface="+mn-lt"/>
                      </a:endParaRPr>
                    </a:p>
                    <a:p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  ж, ш, ч +</a:t>
                      </a: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2200" b="1" baseline="0" dirty="0" err="1" smtClean="0">
                          <a:latin typeface="+mn-lt"/>
                          <a:cs typeface="Arial" pitchFamily="34" charset="0"/>
                        </a:rPr>
                        <a:t>ка</a:t>
                      </a: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2200" b="0" dirty="0" smtClean="0">
                          <a:latin typeface="Arial Narrow" pitchFamily="34" charset="0"/>
                          <a:cs typeface="Arial" pitchFamily="34" charset="0"/>
                        </a:rPr>
                        <a:t>→ </a:t>
                      </a:r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ж, </a:t>
                      </a:r>
                      <a:r>
                        <a:rPr lang="ru-RU" sz="2200" b="1" dirty="0" err="1" smtClean="0">
                          <a:latin typeface="+mn-lt"/>
                          <a:cs typeface="Arial" pitchFamily="34" charset="0"/>
                        </a:rPr>
                        <a:t>ш</a:t>
                      </a:r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, ч + </a:t>
                      </a:r>
                      <a:r>
                        <a:rPr lang="ru-RU" sz="2200" b="1" dirty="0" err="1" smtClean="0">
                          <a:latin typeface="+mn-lt"/>
                          <a:cs typeface="Arial" pitchFamily="34" charset="0"/>
                        </a:rPr>
                        <a:t>ек</a:t>
                      </a:r>
                      <a:endParaRPr lang="ru-RU" sz="2200" b="1" dirty="0" smtClean="0"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             ру</a:t>
                      </a:r>
                      <a:r>
                        <a:rPr lang="ru-RU" sz="2200" b="1" u="sng" baseline="0" dirty="0" smtClean="0">
                          <a:latin typeface="+mn-lt"/>
                          <a:cs typeface="Arial" pitchFamily="34" charset="0"/>
                        </a:rPr>
                        <a:t>ч</a:t>
                      </a: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ка – ручек </a:t>
                      </a:r>
                    </a:p>
                    <a:p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       деву</a:t>
                      </a:r>
                      <a:r>
                        <a:rPr lang="ru-RU" sz="2200" b="1" u="sng" baseline="0" dirty="0" smtClean="0">
                          <a:latin typeface="+mn-lt"/>
                          <a:cs typeface="Arial" pitchFamily="34" charset="0"/>
                        </a:rPr>
                        <a:t>ш</a:t>
                      </a: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ка – девушек </a:t>
                      </a:r>
                    </a:p>
                    <a:p>
                      <a:pPr>
                        <a:lnSpc>
                          <a:spcPct val="50000"/>
                        </a:lnSpc>
                      </a:pPr>
                      <a:endParaRPr lang="ru-RU" sz="2200" b="1" baseline="0" dirty="0" smtClean="0"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              -</a:t>
                      </a:r>
                      <a:r>
                        <a:rPr lang="ru-RU" sz="2200" b="1" baseline="0" dirty="0" err="1" smtClean="0">
                          <a:latin typeface="+mn-lt"/>
                          <a:cs typeface="Arial" pitchFamily="34" charset="0"/>
                        </a:rPr>
                        <a:t>й</a:t>
                      </a:r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 +</a:t>
                      </a: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2200" b="1" baseline="0" dirty="0" err="1" smtClean="0">
                          <a:latin typeface="+mn-lt"/>
                          <a:cs typeface="Arial" pitchFamily="34" charset="0"/>
                        </a:rPr>
                        <a:t>ка</a:t>
                      </a: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2200" b="0" dirty="0" smtClean="0">
                          <a:latin typeface="Arial Narrow" pitchFamily="34" charset="0"/>
                          <a:cs typeface="Arial" pitchFamily="34" charset="0"/>
                        </a:rPr>
                        <a:t>→</a:t>
                      </a:r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 -</a:t>
                      </a:r>
                      <a:r>
                        <a:rPr lang="ru-RU" sz="2200" b="1" dirty="0" err="1" smtClean="0">
                          <a:latin typeface="+mn-lt"/>
                          <a:cs typeface="Arial" pitchFamily="34" charset="0"/>
                        </a:rPr>
                        <a:t>ек</a:t>
                      </a:r>
                      <a:endParaRPr lang="ru-RU" sz="2200" b="1" dirty="0" smtClean="0"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         копе</a:t>
                      </a:r>
                      <a:r>
                        <a:rPr lang="ru-RU" sz="2200" b="1" u="sng" dirty="0" smtClean="0">
                          <a:latin typeface="+mn-lt"/>
                          <a:cs typeface="Arial" pitchFamily="34" charset="0"/>
                        </a:rPr>
                        <a:t>й</a:t>
                      </a:r>
                      <a:r>
                        <a:rPr lang="ru-RU" sz="2200" b="1" dirty="0" smtClean="0">
                          <a:latin typeface="+mn-lt"/>
                          <a:cs typeface="Arial" pitchFamily="34" charset="0"/>
                        </a:rPr>
                        <a:t>ка</a:t>
                      </a: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 – копеек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         лине</a:t>
                      </a:r>
                      <a:r>
                        <a:rPr lang="ru-RU" sz="2200" b="1" u="sng" baseline="0" dirty="0" smtClean="0">
                          <a:latin typeface="+mn-lt"/>
                          <a:cs typeface="Arial" pitchFamily="34" charset="0"/>
                        </a:rPr>
                        <a:t>й</a:t>
                      </a:r>
                      <a:r>
                        <a:rPr lang="ru-RU" sz="2200" b="1" baseline="0" dirty="0" smtClean="0">
                          <a:latin typeface="+mn-lt"/>
                          <a:cs typeface="Arial" pitchFamily="34" charset="0"/>
                        </a:rPr>
                        <a:t>ка – линеек </a:t>
                      </a:r>
                      <a:endParaRPr lang="ru-RU" sz="2200" b="1" dirty="0" smtClean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F8D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2200" b="1" dirty="0" smtClean="0"/>
                        <a:t>окно</a:t>
                      </a:r>
                      <a:r>
                        <a:rPr lang="ru-RU" sz="2200" b="1" baseline="0" dirty="0" smtClean="0"/>
                        <a:t> – ок</a:t>
                      </a:r>
                      <a:r>
                        <a:rPr lang="ru-RU" sz="2200" b="1" u="sng" baseline="0" dirty="0" smtClean="0"/>
                        <a:t>о</a:t>
                      </a:r>
                      <a:r>
                        <a:rPr lang="ru-RU" sz="2200" b="1" baseline="0" dirty="0" smtClean="0"/>
                        <a:t>н</a:t>
                      </a:r>
                    </a:p>
                    <a:p>
                      <a:r>
                        <a:rPr lang="ru-RU" sz="2200" b="1" baseline="0" dirty="0" smtClean="0"/>
                        <a:t>письмо – пис</a:t>
                      </a:r>
                      <a:r>
                        <a:rPr lang="ru-RU" sz="2200" b="1" u="sng" baseline="0" dirty="0" smtClean="0"/>
                        <a:t>е</a:t>
                      </a:r>
                      <a:r>
                        <a:rPr lang="ru-RU" sz="2200" b="1" baseline="0" dirty="0" smtClean="0"/>
                        <a:t>м</a:t>
                      </a:r>
                    </a:p>
                    <a:p>
                      <a:r>
                        <a:rPr lang="ru-RU" sz="2200" b="1" baseline="0" dirty="0" smtClean="0"/>
                        <a:t>имя – им</a:t>
                      </a:r>
                      <a:r>
                        <a:rPr lang="ru-RU" sz="2200" b="1" u="sng" baseline="0" dirty="0" smtClean="0"/>
                        <a:t>ё</a:t>
                      </a:r>
                      <a:r>
                        <a:rPr lang="ru-RU" sz="2200" b="1" baseline="0" dirty="0" smtClean="0"/>
                        <a:t>н </a:t>
                      </a:r>
                    </a:p>
                    <a:p>
                      <a:r>
                        <a:rPr lang="ru-RU" sz="2200" b="1" baseline="0" dirty="0" smtClean="0"/>
                        <a:t>время – врем</a:t>
                      </a:r>
                      <a:r>
                        <a:rPr lang="ru-RU" sz="2200" b="1" u="sng" baseline="0" dirty="0" smtClean="0"/>
                        <a:t>ё</a:t>
                      </a:r>
                      <a:r>
                        <a:rPr lang="ru-RU" sz="2200" b="1" baseline="0" dirty="0" smtClean="0"/>
                        <a:t>н  </a:t>
                      </a:r>
                    </a:p>
                    <a:p>
                      <a:r>
                        <a:rPr lang="ru-RU" sz="2200" b="1" baseline="0" dirty="0" smtClean="0"/>
                        <a:t> </a:t>
                      </a:r>
                      <a:endParaRPr lang="ru-RU" sz="2200" b="1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BF8D0"/>
                    </a:solidFill>
                  </a:tcPr>
                </a:tc>
              </a:tr>
              <a:tr h="165000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   сестра</a:t>
                      </a:r>
                      <a:r>
                        <a:rPr lang="ru-RU" sz="2200" b="1" baseline="0" dirty="0" smtClean="0"/>
                        <a:t> – сёстры – сестёр </a:t>
                      </a:r>
                    </a:p>
                    <a:p>
                      <a:r>
                        <a:rPr lang="ru-RU" sz="2200" b="1" baseline="0" dirty="0" smtClean="0"/>
                        <a:t>   песня – </a:t>
                      </a:r>
                      <a:r>
                        <a:rPr lang="ru-RU" sz="1800" b="1" baseline="0" dirty="0" smtClean="0"/>
                        <a:t>песни</a:t>
                      </a:r>
                      <a:r>
                        <a:rPr lang="ru-RU" sz="2200" b="1" baseline="0" dirty="0" smtClean="0"/>
                        <a:t> – песен </a:t>
                      </a:r>
                    </a:p>
                    <a:p>
                      <a:r>
                        <a:rPr lang="ru-RU" sz="2200" b="1" baseline="0" dirty="0" smtClean="0"/>
                        <a:t>   неделя – </a:t>
                      </a:r>
                      <a:r>
                        <a:rPr lang="ru-RU" sz="1800" b="1" baseline="0" dirty="0" smtClean="0"/>
                        <a:t>недели</a:t>
                      </a:r>
                      <a:r>
                        <a:rPr lang="ru-RU" sz="2200" b="1" baseline="0" dirty="0" smtClean="0"/>
                        <a:t> – недел</a:t>
                      </a:r>
                      <a:r>
                        <a:rPr lang="ru-RU" sz="2200" b="1" u="sng" baseline="0" dirty="0" smtClean="0"/>
                        <a:t>ь</a:t>
                      </a:r>
                    </a:p>
                    <a:p>
                      <a:r>
                        <a:rPr lang="ru-RU" sz="2000" b="1" u="none" baseline="0" dirty="0" smtClean="0"/>
                        <a:t>деревня</a:t>
                      </a:r>
                      <a:r>
                        <a:rPr lang="ru-RU" sz="2200" b="1" u="none" baseline="0" dirty="0" smtClean="0"/>
                        <a:t> – </a:t>
                      </a:r>
                      <a:r>
                        <a:rPr lang="ru-RU" sz="1800" b="1" u="none" baseline="0" dirty="0" smtClean="0"/>
                        <a:t>деревни </a:t>
                      </a:r>
                      <a:r>
                        <a:rPr lang="ru-RU" sz="2200" b="1" u="none" baseline="0" dirty="0" smtClean="0"/>
                        <a:t>– </a:t>
                      </a:r>
                      <a:r>
                        <a:rPr lang="ru-RU" sz="2000" b="1" u="none" baseline="0" dirty="0" smtClean="0"/>
                        <a:t>деревен</a:t>
                      </a:r>
                      <a:r>
                        <a:rPr lang="ru-RU" sz="2000" b="1" u="sng" baseline="0" dirty="0" smtClean="0"/>
                        <a:t>ь</a:t>
                      </a:r>
                      <a:endParaRPr lang="ru-RU" sz="2000" b="1" u="sng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BF8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3802063" y="1298575"/>
            <a:ext cx="2286000" cy="28575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7563" y="2428875"/>
            <a:ext cx="3357562" cy="3571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00513" y="3613150"/>
            <a:ext cx="1785937" cy="35718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68300" y="103188"/>
            <a:ext cx="4857750" cy="52387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2. Родительный падеж</a:t>
            </a:r>
            <a:endParaRPr lang="uk-UA" sz="2800" dirty="0">
              <a:solidFill>
                <a:schemeClr val="tx1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072198" y="89599"/>
            <a:ext cx="2799914" cy="5169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7D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ЗАПОМНИТЕ!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8763" y="192088"/>
            <a:ext cx="4857750" cy="52228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2. Родительный падеж</a:t>
            </a:r>
            <a:endParaRPr lang="uk-UA" sz="2800" dirty="0">
              <a:solidFill>
                <a:schemeClr val="tx1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000125"/>
          <a:ext cx="9099755" cy="585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3155"/>
                <a:gridCol w="4336600"/>
              </a:tblGrid>
              <a:tr h="2757696">
                <a:tc rowSpan="2"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               -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</a:rPr>
                        <a:t>ья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 Black"/>
                        </a:rPr>
                        <a:t>→ 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-ей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       друзья – друзей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    сыновья – сыновей </a:t>
                      </a:r>
                    </a:p>
                    <a:p>
                      <a:pPr>
                        <a:lnSpc>
                          <a:spcPct val="50000"/>
                        </a:lnSpc>
                        <a:buFontTx/>
                        <a:buNone/>
                      </a:pPr>
                      <a:endParaRPr lang="ru-RU" sz="320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50000"/>
                        </a:lnSpc>
                        <a:buFontTx/>
                        <a:buNone/>
                      </a:pPr>
                      <a:endParaRPr lang="ru-RU" sz="320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>
                        <a:lnSpc>
                          <a:spcPct val="50000"/>
                        </a:lnSpc>
                        <a:buFontTx/>
                        <a:buNone/>
                      </a:pPr>
                      <a:r>
                        <a:rPr lang="ru-RU" sz="4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    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-и 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 Black"/>
                        </a:rPr>
                        <a:t>→</a:t>
                      </a:r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-ей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соседи – соседей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семьи – семей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статьи – статей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родители – родителей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матери – матерей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дочери – дочерей </a:t>
                      </a:r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F3A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             -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</a:rPr>
                        <a:t>ья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 Black"/>
                        </a:rPr>
                        <a:t>→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ьев</a:t>
                      </a:r>
                      <a:endParaRPr lang="ru-RU" sz="32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братья – братьев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стулья – стульев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деревья – деревьев 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листья  - листьев 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0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каникулы – каникул 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деньги – денег 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ножницы – ножниц 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брюки – брюк 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шахматы – шахмат 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BF8D0"/>
                    </a:solidFill>
                  </a:tcPr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414463" y="1085850"/>
            <a:ext cx="2143125" cy="428625"/>
          </a:xfrm>
          <a:prstGeom prst="roundRect">
            <a:avLst/>
          </a:prstGeom>
          <a:noFill/>
          <a:ln>
            <a:solidFill>
              <a:srgbClr val="007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57313" y="2643188"/>
            <a:ext cx="2143125" cy="428625"/>
          </a:xfrm>
          <a:prstGeom prst="roundRect">
            <a:avLst/>
          </a:prstGeom>
          <a:noFill/>
          <a:ln>
            <a:solidFill>
              <a:srgbClr val="007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02325" y="1098550"/>
            <a:ext cx="2143125" cy="428625"/>
          </a:xfrm>
          <a:prstGeom prst="roundRect">
            <a:avLst/>
          </a:prstGeom>
          <a:noFill/>
          <a:ln>
            <a:solidFill>
              <a:srgbClr val="0070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857884" y="214290"/>
            <a:ext cx="2799914" cy="5169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7D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ЗАПОМНИТЕ!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825" y="188913"/>
            <a:ext cx="4347665" cy="5232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3. Дательный падеж</a:t>
            </a:r>
            <a:endParaRPr lang="uk-UA" sz="2800" dirty="0">
              <a:solidFill>
                <a:schemeClr val="tx1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143637" y="250825"/>
            <a:ext cx="1077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cs typeface="Arial" charset="0"/>
              </a:rPr>
              <a:t>к, по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86688" y="142875"/>
            <a:ext cx="9810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Кому?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Чему?</a:t>
            </a:r>
          </a:p>
        </p:txBody>
      </p:sp>
      <p:grpSp>
        <p:nvGrpSpPr>
          <p:cNvPr id="2" name="Группа 44"/>
          <p:cNvGrpSpPr>
            <a:grpSpLocks/>
          </p:cNvGrpSpPr>
          <p:nvPr/>
        </p:nvGrpSpPr>
        <p:grpSpPr bwMode="auto">
          <a:xfrm>
            <a:off x="6286500" y="928688"/>
            <a:ext cx="2500313" cy="1382712"/>
            <a:chOff x="6286512" y="1000108"/>
            <a:chExt cx="2500330" cy="1382735"/>
          </a:xfrm>
        </p:grpSpPr>
        <p:sp>
          <p:nvSpPr>
            <p:cNvPr id="8214" name="TextBox 7"/>
            <p:cNvSpPr txBox="1">
              <a:spLocks noChangeArrowheads="1"/>
            </p:cNvSpPr>
            <p:nvPr/>
          </p:nvSpPr>
          <p:spPr bwMode="auto">
            <a:xfrm>
              <a:off x="6286512" y="1000108"/>
              <a:ext cx="2500330" cy="461665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Arial Black" pitchFamily="34" charset="0"/>
                </a:rPr>
                <a:t>   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М.р.  </a:t>
              </a:r>
              <a:r>
                <a:rPr lang="ru-RU" sz="2000" b="1">
                  <a:solidFill>
                    <a:schemeClr val="bg1"/>
                  </a:solidFill>
                  <a:cs typeface="Arial" charset="0"/>
                </a:rPr>
                <a:t>и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  Ж.р.</a:t>
              </a:r>
              <a:r>
                <a:rPr lang="ru-RU" sz="2400" b="1">
                  <a:solidFill>
                    <a:srgbClr val="006600"/>
                  </a:solidFill>
                  <a:cs typeface="Arial" charset="0"/>
                </a:rPr>
                <a:t>.</a:t>
              </a:r>
              <a:endParaRPr lang="uk-UA" sz="2400" b="1">
                <a:solidFill>
                  <a:srgbClr val="006600"/>
                </a:solidFill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86512" y="1428740"/>
              <a:ext cx="2500330" cy="95410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-ы     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ам</a:t>
              </a:r>
              <a:endParaRPr lang="ru-RU" sz="2600" dirty="0">
                <a:solidFill>
                  <a:srgbClr val="006600"/>
                </a:solidFill>
                <a:latin typeface="Arial Black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-и	  -ям</a:t>
              </a:r>
              <a:r>
                <a:rPr lang="ru-RU" sz="2800" dirty="0">
                  <a:solidFill>
                    <a:srgbClr val="006600"/>
                  </a:solidFill>
                  <a:latin typeface="Arial Black" pitchFamily="34" charset="0"/>
                </a:rPr>
                <a:t> </a:t>
              </a:r>
              <a:endParaRPr lang="uk-UA" sz="2800" dirty="0">
                <a:solidFill>
                  <a:srgbClr val="006600"/>
                </a:solidFill>
                <a:latin typeface="Arial Black" pitchFamily="34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7000892" y="1643056"/>
              <a:ext cx="441328" cy="1588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7000892" y="2071688"/>
              <a:ext cx="441328" cy="1588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929188" y="2500313"/>
            <a:ext cx="1571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cs typeface="Arial" charset="0"/>
              </a:rPr>
              <a:t>г, к, х, ж,</a:t>
            </a:r>
          </a:p>
          <a:p>
            <a:r>
              <a:rPr lang="ru-RU" sz="2000" b="1">
                <a:solidFill>
                  <a:srgbClr val="FF0000"/>
                </a:solidFill>
                <a:cs typeface="Arial" charset="0"/>
              </a:rPr>
              <a:t>ч, ш, щ   </a:t>
            </a:r>
            <a:r>
              <a:rPr lang="ru-RU" b="1">
                <a:cs typeface="Arial" charset="0"/>
              </a:rPr>
              <a:t>+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286000" y="2357438"/>
            <a:ext cx="25304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cs typeface="Arial" charset="0"/>
              </a:rPr>
              <a:t>вра</a:t>
            </a:r>
            <a:r>
              <a:rPr lang="ru-RU" sz="2000" u="sng">
                <a:cs typeface="Arial" charset="0"/>
              </a:rPr>
              <a:t>ч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вра</a:t>
            </a:r>
            <a:r>
              <a:rPr lang="ru-RU" sz="2000" u="sng">
                <a:cs typeface="Arial" charset="0"/>
              </a:rPr>
              <a:t>ч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</a:t>
            </a:r>
          </a:p>
          <a:p>
            <a:r>
              <a:rPr lang="ru-RU" sz="2000">
                <a:cs typeface="Arial" charset="0"/>
              </a:rPr>
              <a:t>подру</a:t>
            </a:r>
            <a:r>
              <a:rPr lang="ru-RU" sz="2000" u="sng">
                <a:cs typeface="Arial" charset="0"/>
              </a:rPr>
              <a:t>г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подру</a:t>
            </a:r>
            <a:r>
              <a:rPr lang="ru-RU" sz="2000" u="sng">
                <a:cs typeface="Arial" charset="0"/>
              </a:rPr>
              <a:t>г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</a:t>
            </a:r>
          </a:p>
          <a:p>
            <a:r>
              <a:rPr lang="ru-RU" sz="2000">
                <a:cs typeface="Arial" charset="0"/>
              </a:rPr>
              <a:t>ве</a:t>
            </a:r>
            <a:r>
              <a:rPr lang="ru-RU" sz="2000" u="sng">
                <a:cs typeface="Arial" charset="0"/>
              </a:rPr>
              <a:t>щ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к</a:t>
            </a:r>
            <a:r>
              <a:rPr lang="ru-RU" sz="2000">
                <a:cs typeface="Arial" charset="0"/>
              </a:rPr>
              <a:t> ве</a:t>
            </a:r>
            <a:r>
              <a:rPr lang="ru-RU" sz="2000" u="sng">
                <a:cs typeface="Arial" charset="0"/>
              </a:rPr>
              <a:t>щ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</a:t>
            </a:r>
            <a:r>
              <a:rPr lang="ru-RU" sz="2000">
                <a:cs typeface="Arial" charset="0"/>
              </a:rPr>
              <a:t> </a:t>
            </a:r>
          </a:p>
        </p:txBody>
      </p:sp>
      <p:grpSp>
        <p:nvGrpSpPr>
          <p:cNvPr id="3" name="Группа 48"/>
          <p:cNvGrpSpPr>
            <a:grpSpLocks/>
          </p:cNvGrpSpPr>
          <p:nvPr/>
        </p:nvGrpSpPr>
        <p:grpSpPr bwMode="auto">
          <a:xfrm>
            <a:off x="6286500" y="4572000"/>
            <a:ext cx="2500313" cy="1320800"/>
            <a:chOff x="6286512" y="4572008"/>
            <a:chExt cx="2500330" cy="1321180"/>
          </a:xfrm>
        </p:grpSpPr>
        <p:sp>
          <p:nvSpPr>
            <p:cNvPr id="8210" name="TextBox 26"/>
            <p:cNvSpPr txBox="1">
              <a:spLocks noChangeArrowheads="1"/>
            </p:cNvSpPr>
            <p:nvPr/>
          </p:nvSpPr>
          <p:spPr bwMode="auto">
            <a:xfrm>
              <a:off x="6286512" y="4572008"/>
              <a:ext cx="2500330" cy="461665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Arial Black" pitchFamily="34" charset="0"/>
                </a:rPr>
                <a:t>  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М.р.  </a:t>
              </a:r>
              <a:r>
                <a:rPr lang="ru-RU" sz="2000" b="1">
                  <a:solidFill>
                    <a:schemeClr val="bg1"/>
                  </a:solidFill>
                  <a:cs typeface="Arial" charset="0"/>
                </a:rPr>
                <a:t>и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  Ср.р.</a:t>
              </a:r>
              <a:r>
                <a:rPr lang="ru-RU" sz="2400" b="1">
                  <a:solidFill>
                    <a:srgbClr val="006600"/>
                  </a:solidFill>
                  <a:cs typeface="Arial" charset="0"/>
                </a:rPr>
                <a:t>.</a:t>
              </a:r>
              <a:endParaRPr lang="uk-UA" sz="2400" b="1">
                <a:solidFill>
                  <a:srgbClr val="006600"/>
                </a:solidFill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86512" y="5000756"/>
              <a:ext cx="2500330" cy="8924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-а      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ам</a:t>
              </a:r>
              <a:endParaRPr lang="ru-RU" sz="2600" dirty="0">
                <a:solidFill>
                  <a:srgbClr val="006600"/>
                </a:solidFill>
                <a:latin typeface="Arial Black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-я	   -ям </a:t>
              </a:r>
              <a:endParaRPr lang="uk-UA" sz="2600" dirty="0">
                <a:solidFill>
                  <a:srgbClr val="006600"/>
                </a:solidFill>
                <a:latin typeface="Arial Black" pitchFamily="34" charset="0"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7000892" y="5286589"/>
              <a:ext cx="441328" cy="1588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7000892" y="5643879"/>
              <a:ext cx="441328" cy="1587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85750" y="1071563"/>
            <a:ext cx="6000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студент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ы</a:t>
            </a:r>
            <a:r>
              <a:rPr lang="ru-RU" sz="2000">
                <a:cs typeface="Arial" charset="0"/>
              </a:rPr>
              <a:t> – студент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      </a:t>
            </a:r>
            <a:r>
              <a:rPr lang="ru-RU" sz="2000">
                <a:cs typeface="Arial" charset="0"/>
              </a:rPr>
              <a:t>сёстр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ы</a:t>
            </a:r>
            <a:r>
              <a:rPr lang="ru-RU" sz="2000">
                <a:cs typeface="Arial" charset="0"/>
              </a:rPr>
              <a:t> – сёстр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</a:t>
            </a:r>
          </a:p>
          <a:p>
            <a:r>
              <a:rPr lang="ru-RU" sz="2000">
                <a:cs typeface="Arial" charset="0"/>
              </a:rPr>
              <a:t>музе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по</a:t>
            </a:r>
            <a:r>
              <a:rPr lang="ru-RU" sz="2000">
                <a:cs typeface="Arial" charset="0"/>
              </a:rPr>
              <a:t> музе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            </a:t>
            </a:r>
            <a:r>
              <a:rPr lang="ru-RU" sz="2000">
                <a:cs typeface="Arial" charset="0"/>
              </a:rPr>
              <a:t>песн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 </a:t>
            </a:r>
            <a:r>
              <a:rPr lang="ru-RU" sz="2000" b="1">
                <a:cs typeface="Arial" charset="0"/>
              </a:rPr>
              <a:t>–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песн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 </a:t>
            </a:r>
            <a:r>
              <a:rPr lang="ru-RU" sz="2000">
                <a:cs typeface="Arial" charset="0"/>
              </a:rPr>
              <a:t>                 </a:t>
            </a:r>
          </a:p>
          <a:p>
            <a:r>
              <a:rPr lang="ru-RU" sz="2000">
                <a:cs typeface="Arial" charset="0"/>
              </a:rPr>
              <a:t>писател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писател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      </a:t>
            </a:r>
            <a:r>
              <a:rPr lang="ru-RU" sz="2000">
                <a:cs typeface="Arial" charset="0"/>
              </a:rPr>
              <a:t>двер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 </a:t>
            </a:r>
            <a:r>
              <a:rPr lang="ru-RU" sz="2000" b="1">
                <a:cs typeface="Arial" charset="0"/>
              </a:rPr>
              <a:t>–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 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к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двер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 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57188" y="3571875"/>
            <a:ext cx="56245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друз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</a:t>
            </a:r>
            <a:r>
              <a:rPr lang="ru-RU" sz="2000">
                <a:cs typeface="Arial" charset="0"/>
              </a:rPr>
              <a:t>– друз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             </a:t>
            </a:r>
            <a:r>
              <a:rPr lang="ru-RU" sz="2000">
                <a:cs typeface="Arial" charset="0"/>
              </a:rPr>
              <a:t>брат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</a:t>
            </a:r>
            <a:r>
              <a:rPr lang="ru-RU" sz="2000">
                <a:cs typeface="Arial" charset="0"/>
              </a:rPr>
              <a:t> – брат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</a:t>
            </a:r>
          </a:p>
          <a:p>
            <a:r>
              <a:rPr lang="ru-RU" sz="2000">
                <a:cs typeface="Arial" charset="0"/>
              </a:rPr>
              <a:t>сынов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</a:t>
            </a:r>
            <a:r>
              <a:rPr lang="ru-RU" sz="2000">
                <a:cs typeface="Arial" charset="0"/>
              </a:rPr>
              <a:t> – сынов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      </a:t>
            </a:r>
            <a:r>
              <a:rPr lang="ru-RU" sz="2000">
                <a:cs typeface="Arial" charset="0"/>
              </a:rPr>
              <a:t>стул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 </a:t>
            </a:r>
            <a:r>
              <a:rPr lang="ru-RU" sz="2000">
                <a:cs typeface="Arial" charset="0"/>
              </a:rPr>
              <a:t>– стул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</a:t>
            </a:r>
          </a:p>
          <a:p>
            <a:endParaRPr lang="ru-RU" sz="2000" b="1">
              <a:solidFill>
                <a:srgbClr val="006600"/>
              </a:solidFill>
              <a:cs typeface="Arial" charset="0"/>
            </a:endParaRPr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379413" y="4937125"/>
            <a:ext cx="5286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город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</a:t>
            </a:r>
            <a:r>
              <a:rPr lang="ru-RU" sz="2000" b="1"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– 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к</a:t>
            </a:r>
            <a:r>
              <a:rPr lang="ru-RU" sz="2000">
                <a:cs typeface="Arial" charset="0"/>
              </a:rPr>
              <a:t> город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</a:t>
            </a:r>
            <a:r>
              <a:rPr lang="ru-RU" sz="2000">
                <a:cs typeface="Arial" charset="0"/>
              </a:rPr>
              <a:t>      мор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</a:t>
            </a:r>
            <a:r>
              <a:rPr lang="ru-RU" sz="2000">
                <a:cs typeface="Arial" charset="0"/>
              </a:rPr>
              <a:t> – 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по</a:t>
            </a:r>
            <a:r>
              <a:rPr lang="ru-RU" sz="2000">
                <a:cs typeface="Arial" charset="0"/>
              </a:rPr>
              <a:t> мор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  </a:t>
            </a:r>
          </a:p>
          <a:p>
            <a:r>
              <a:rPr lang="ru-RU" sz="2000">
                <a:cs typeface="Arial" charset="0"/>
              </a:rPr>
              <a:t>дом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</a:t>
            </a:r>
            <a:r>
              <a:rPr lang="ru-RU" sz="2000">
                <a:solidFill>
                  <a:srgbClr val="0080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– 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к</a:t>
            </a:r>
            <a:r>
              <a:rPr lang="ru-RU" sz="2000">
                <a:cs typeface="Arial" charset="0"/>
              </a:rPr>
              <a:t> дом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         </a:t>
            </a:r>
            <a:r>
              <a:rPr lang="ru-RU" sz="2000">
                <a:cs typeface="Arial" charset="0"/>
              </a:rPr>
              <a:t>здан</a:t>
            </a:r>
            <a:r>
              <a:rPr lang="ru-RU" sz="2000" u="sng">
                <a:cs typeface="Arial" charset="0"/>
              </a:rPr>
              <a:t>и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 </a:t>
            </a:r>
            <a:r>
              <a:rPr lang="ru-RU" sz="2000">
                <a:solidFill>
                  <a:srgbClr val="006600"/>
                </a:solidFill>
                <a:cs typeface="Arial" charset="0"/>
              </a:rPr>
              <a:t>– 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к</a:t>
            </a:r>
            <a:r>
              <a:rPr lang="ru-RU" sz="2000">
                <a:solidFill>
                  <a:srgbClr val="0066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здан</a:t>
            </a:r>
            <a:r>
              <a:rPr lang="ru-RU" sz="2000" u="sng">
                <a:cs typeface="Arial" charset="0"/>
              </a:rPr>
              <a:t>и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 </a:t>
            </a:r>
            <a:r>
              <a:rPr lang="ru-RU" sz="2000">
                <a:solidFill>
                  <a:srgbClr val="006600"/>
                </a:solidFill>
                <a:cs typeface="Arial" charset="0"/>
              </a:rPr>
              <a:t> </a:t>
            </a:r>
            <a:endParaRPr lang="uk-UA" sz="2000">
              <a:solidFill>
                <a:srgbClr val="006600"/>
              </a:solidFill>
              <a:cs typeface="Arial" charset="0"/>
            </a:endParaRPr>
          </a:p>
        </p:txBody>
      </p:sp>
      <p:grpSp>
        <p:nvGrpSpPr>
          <p:cNvPr id="7" name="Группа 46"/>
          <p:cNvGrpSpPr>
            <a:grpSpLocks/>
          </p:cNvGrpSpPr>
          <p:nvPr/>
        </p:nvGrpSpPr>
        <p:grpSpPr bwMode="auto">
          <a:xfrm>
            <a:off x="6286500" y="2714625"/>
            <a:ext cx="2500313" cy="523875"/>
            <a:chOff x="6286512" y="2714620"/>
            <a:chExt cx="2500330" cy="523220"/>
          </a:xfrm>
        </p:grpSpPr>
        <p:sp>
          <p:nvSpPr>
            <p:cNvPr id="34" name="Прямоугольник 33"/>
            <p:cNvSpPr/>
            <p:nvPr/>
          </p:nvSpPr>
          <p:spPr bwMode="auto">
            <a:xfrm>
              <a:off x="6286512" y="2714620"/>
              <a:ext cx="2500330" cy="5232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-и      -</a:t>
              </a:r>
              <a:r>
                <a:rPr lang="ru-RU" sz="2800" b="1" dirty="0" err="1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ам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V="1">
              <a:off x="7000892" y="3000013"/>
              <a:ext cx="441328" cy="1586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47"/>
          <p:cNvGrpSpPr>
            <a:grpSpLocks/>
          </p:cNvGrpSpPr>
          <p:nvPr/>
        </p:nvGrpSpPr>
        <p:grpSpPr bwMode="auto">
          <a:xfrm>
            <a:off x="6286500" y="3643313"/>
            <a:ext cx="2500313" cy="523875"/>
            <a:chOff x="6286512" y="3643314"/>
            <a:chExt cx="2500330" cy="523220"/>
          </a:xfrm>
        </p:grpSpPr>
        <p:sp>
          <p:nvSpPr>
            <p:cNvPr id="46" name="Прямоугольник 45"/>
            <p:cNvSpPr/>
            <p:nvPr/>
          </p:nvSpPr>
          <p:spPr bwMode="auto">
            <a:xfrm>
              <a:off x="6286512" y="3643314"/>
              <a:ext cx="2500330" cy="5232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-</a:t>
              </a:r>
              <a:r>
                <a:rPr lang="ru-RU" sz="2800" b="1" dirty="0" err="1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ья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     -ям </a:t>
              </a: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7143768" y="3928707"/>
              <a:ext cx="428628" cy="1585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22" grpId="0"/>
      <p:bldP spid="23" grpId="0"/>
      <p:bldP spid="31" grpId="0"/>
      <p:bldP spid="32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825" y="188913"/>
            <a:ext cx="4849404" cy="5232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4. Винительный падеж</a:t>
            </a:r>
            <a:endParaRPr lang="uk-UA" sz="2800" dirty="0">
              <a:solidFill>
                <a:schemeClr val="tx1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86688" y="142875"/>
            <a:ext cx="9175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Кого?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Что?</a:t>
            </a:r>
          </a:p>
        </p:txBody>
      </p:sp>
      <p:grpSp>
        <p:nvGrpSpPr>
          <p:cNvPr id="4" name="Группа 19"/>
          <p:cNvGrpSpPr>
            <a:grpSpLocks/>
          </p:cNvGrpSpPr>
          <p:nvPr/>
        </p:nvGrpSpPr>
        <p:grpSpPr bwMode="auto">
          <a:xfrm>
            <a:off x="179388" y="1557338"/>
            <a:ext cx="2052637" cy="1079500"/>
            <a:chOff x="179512" y="1556792"/>
            <a:chExt cx="2051720" cy="108012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79512" y="1556792"/>
              <a:ext cx="2051720" cy="108012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70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232" name="TextBox 4"/>
            <p:cNvSpPr txBox="1">
              <a:spLocks noChangeArrowheads="1"/>
            </p:cNvSpPr>
            <p:nvPr/>
          </p:nvSpPr>
          <p:spPr bwMode="auto">
            <a:xfrm>
              <a:off x="323528" y="1628800"/>
              <a:ext cx="1868525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   </a:t>
              </a:r>
              <a:r>
                <a:rPr lang="ru-RU" sz="2800" b="1">
                  <a:solidFill>
                    <a:srgbClr val="00481F"/>
                  </a:solidFill>
                </a:rPr>
                <a:t>КОГО?</a:t>
              </a:r>
            </a:p>
            <a:p>
              <a:r>
                <a:rPr lang="ru-RU" sz="2800" b="1">
                  <a:solidFill>
                    <a:srgbClr val="00481F"/>
                  </a:solidFill>
                </a:rPr>
                <a:t>В.п. = Р.п.</a:t>
              </a:r>
            </a:p>
          </p:txBody>
        </p:sp>
      </p:grpSp>
      <p:grpSp>
        <p:nvGrpSpPr>
          <p:cNvPr id="5" name="Группа 16"/>
          <p:cNvGrpSpPr>
            <a:grpSpLocks/>
          </p:cNvGrpSpPr>
          <p:nvPr/>
        </p:nvGrpSpPr>
        <p:grpSpPr bwMode="auto">
          <a:xfrm>
            <a:off x="200025" y="3776663"/>
            <a:ext cx="2051050" cy="1079500"/>
            <a:chOff x="251520" y="3789040"/>
            <a:chExt cx="2051720" cy="1080120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51520" y="3789040"/>
              <a:ext cx="2051720" cy="108012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70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230" name="TextBox 5"/>
            <p:cNvSpPr txBox="1">
              <a:spLocks noChangeArrowheads="1"/>
            </p:cNvSpPr>
            <p:nvPr/>
          </p:nvSpPr>
          <p:spPr bwMode="auto">
            <a:xfrm>
              <a:off x="323528" y="3861048"/>
              <a:ext cx="1941557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    </a:t>
              </a:r>
              <a:r>
                <a:rPr lang="ru-RU" sz="2800" b="1">
                  <a:solidFill>
                    <a:srgbClr val="00481F"/>
                  </a:solidFill>
                </a:rPr>
                <a:t>ЧТО?</a:t>
              </a:r>
            </a:p>
            <a:p>
              <a:r>
                <a:rPr lang="ru-RU" sz="2800" b="1">
                  <a:solidFill>
                    <a:srgbClr val="00481F"/>
                  </a:solidFill>
                </a:rPr>
                <a:t>В.п. = И.п.</a:t>
              </a:r>
            </a:p>
          </p:txBody>
        </p:sp>
      </p:grp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79613" y="765175"/>
            <a:ext cx="69548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                                                 </a:t>
            </a:r>
            <a:r>
              <a:rPr lang="ru-RU" sz="1600" b="1">
                <a:solidFill>
                  <a:srgbClr val="C00000"/>
                </a:solidFill>
              </a:rPr>
              <a:t>В.п.                           В.п.</a:t>
            </a:r>
          </a:p>
          <a:p>
            <a:r>
              <a:rPr lang="ru-RU" sz="2200"/>
              <a:t>Я  сфотографировал студент</a:t>
            </a:r>
            <a:r>
              <a:rPr lang="ru-RU" sz="2200">
                <a:solidFill>
                  <a:srgbClr val="007030"/>
                </a:solidFill>
              </a:rPr>
              <a:t>ов</a:t>
            </a:r>
            <a:r>
              <a:rPr lang="ru-RU" sz="2200"/>
              <a:t> и преподавател</a:t>
            </a:r>
            <a:r>
              <a:rPr lang="ru-RU" sz="2200">
                <a:solidFill>
                  <a:srgbClr val="007030"/>
                </a:solidFill>
              </a:rPr>
              <a:t>ей</a:t>
            </a:r>
            <a:r>
              <a:rPr lang="ru-RU" sz="2200"/>
              <a:t>.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62288" y="1397000"/>
            <a:ext cx="57372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srgbClr val="C00000"/>
                </a:solidFill>
              </a:rPr>
              <a:t>                                     Р.п.                           Р.п.</a:t>
            </a:r>
          </a:p>
          <a:p>
            <a:r>
              <a:rPr lang="ru-RU" sz="2200"/>
              <a:t>Здесь много студент</a:t>
            </a:r>
            <a:r>
              <a:rPr lang="ru-RU" sz="2200">
                <a:solidFill>
                  <a:srgbClr val="007030"/>
                </a:solidFill>
              </a:rPr>
              <a:t>ов</a:t>
            </a:r>
            <a:r>
              <a:rPr lang="ru-RU" sz="2200"/>
              <a:t> и преподавател</a:t>
            </a:r>
            <a:r>
              <a:rPr lang="ru-RU" sz="2200">
                <a:solidFill>
                  <a:srgbClr val="007030"/>
                </a:solidFill>
              </a:rPr>
              <a:t>ей</a:t>
            </a:r>
            <a:r>
              <a:rPr lang="ru-RU" sz="2200"/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11425" y="2133600"/>
            <a:ext cx="66325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                                      </a:t>
            </a:r>
            <a:r>
              <a:rPr lang="ru-RU" sz="1600" b="1">
                <a:solidFill>
                  <a:srgbClr val="C00000"/>
                </a:solidFill>
              </a:rPr>
              <a:t>В.п.                              В.п.</a:t>
            </a:r>
          </a:p>
          <a:p>
            <a:r>
              <a:rPr lang="ru-RU" sz="2200"/>
              <a:t>Мы любим друз</a:t>
            </a:r>
            <a:r>
              <a:rPr lang="ru-RU" sz="2200">
                <a:solidFill>
                  <a:srgbClr val="007030"/>
                </a:solidFill>
              </a:rPr>
              <a:t>ей</a:t>
            </a:r>
            <a:r>
              <a:rPr lang="ru-RU" sz="2200"/>
              <a:t> и подруг</a:t>
            </a:r>
            <a:r>
              <a:rPr lang="ru-RU" sz="2200">
                <a:solidFill>
                  <a:srgbClr val="007030"/>
                </a:solidFill>
              </a:rPr>
              <a:t>_</a:t>
            </a:r>
            <a:r>
              <a:rPr lang="ru-RU" sz="2200"/>
              <a:t>, брать</a:t>
            </a:r>
            <a:r>
              <a:rPr lang="ru-RU" sz="2200">
                <a:solidFill>
                  <a:srgbClr val="007030"/>
                </a:solidFill>
              </a:rPr>
              <a:t>ев</a:t>
            </a:r>
            <a:r>
              <a:rPr lang="ru-RU" sz="2200"/>
              <a:t> и сестёр</a:t>
            </a:r>
            <a:r>
              <a:rPr lang="ru-RU" sz="2200">
                <a:solidFill>
                  <a:srgbClr val="007030"/>
                </a:solidFill>
              </a:rPr>
              <a:t>_</a:t>
            </a:r>
            <a:r>
              <a:rPr lang="ru-RU" sz="2200"/>
              <a:t>.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079625" y="2708275"/>
            <a:ext cx="70453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srgbClr val="C00000"/>
                </a:solidFill>
              </a:rPr>
              <a:t>                                                   Р.п.                               Р.п.</a:t>
            </a:r>
          </a:p>
          <a:p>
            <a:r>
              <a:rPr lang="ru-RU" sz="2200"/>
              <a:t>Сколько у вас друз</a:t>
            </a:r>
            <a:r>
              <a:rPr lang="ru-RU" sz="2200">
                <a:solidFill>
                  <a:srgbClr val="007030"/>
                </a:solidFill>
              </a:rPr>
              <a:t>ей</a:t>
            </a:r>
            <a:r>
              <a:rPr lang="ru-RU" sz="2200"/>
              <a:t> и подруг</a:t>
            </a:r>
            <a:r>
              <a:rPr lang="ru-RU" sz="2200">
                <a:solidFill>
                  <a:srgbClr val="007030"/>
                </a:solidFill>
              </a:rPr>
              <a:t>_</a:t>
            </a:r>
            <a:r>
              <a:rPr lang="ru-RU" sz="2200"/>
              <a:t>, брать</a:t>
            </a:r>
            <a:r>
              <a:rPr lang="ru-RU" sz="2200">
                <a:solidFill>
                  <a:srgbClr val="007030"/>
                </a:solidFill>
              </a:rPr>
              <a:t>ев</a:t>
            </a:r>
            <a:r>
              <a:rPr lang="ru-RU" sz="2200"/>
              <a:t> и сестёр</a:t>
            </a:r>
            <a:r>
              <a:rPr lang="ru-RU" sz="2200">
                <a:solidFill>
                  <a:srgbClr val="007030"/>
                </a:solidFill>
              </a:rPr>
              <a:t>_</a:t>
            </a:r>
            <a:r>
              <a:rPr lang="ru-RU" sz="2200"/>
              <a:t>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228850" y="3860800"/>
            <a:ext cx="70199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C00000"/>
                </a:solidFill>
              </a:rPr>
              <a:t>                                                   В.п.        В.п.                В.п.          В.п.</a:t>
            </a:r>
          </a:p>
          <a:p>
            <a:r>
              <a:rPr lang="ru-RU" sz="2200"/>
              <a:t>Он фотографирует парк</a:t>
            </a:r>
            <a:r>
              <a:rPr lang="ru-RU" sz="2200">
                <a:solidFill>
                  <a:srgbClr val="007030"/>
                </a:solidFill>
              </a:rPr>
              <a:t>и</a:t>
            </a:r>
            <a:r>
              <a:rPr lang="ru-RU" sz="2200"/>
              <a:t>, площад</a:t>
            </a:r>
            <a:r>
              <a:rPr lang="ru-RU" sz="2200">
                <a:solidFill>
                  <a:srgbClr val="007030"/>
                </a:solidFill>
              </a:rPr>
              <a:t>и</a:t>
            </a:r>
            <a:r>
              <a:rPr lang="ru-RU" sz="2200"/>
              <a:t>, улиц</a:t>
            </a:r>
            <a:r>
              <a:rPr lang="ru-RU" sz="2200">
                <a:solidFill>
                  <a:srgbClr val="007030"/>
                </a:solidFill>
              </a:rPr>
              <a:t>ы</a:t>
            </a:r>
            <a:r>
              <a:rPr lang="ru-RU" sz="2200"/>
              <a:t>, здан</a:t>
            </a:r>
            <a:r>
              <a:rPr lang="ru-RU" sz="2200">
                <a:solidFill>
                  <a:srgbClr val="007030"/>
                </a:solidFill>
              </a:rPr>
              <a:t>ия</a:t>
            </a:r>
            <a:r>
              <a:rPr lang="ru-RU" sz="2200"/>
              <a:t>.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22375" y="4868863"/>
            <a:ext cx="7921625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C00000"/>
                </a:solidFill>
              </a:rPr>
              <a:t>                                                                 И.п.             И.п.             И.п.            И.п.</a:t>
            </a:r>
          </a:p>
          <a:p>
            <a:r>
              <a:rPr lang="ru-RU" sz="2200"/>
              <a:t>В нашем городе красивые парк</a:t>
            </a:r>
            <a:r>
              <a:rPr lang="ru-RU" sz="2200">
                <a:solidFill>
                  <a:srgbClr val="007030"/>
                </a:solidFill>
              </a:rPr>
              <a:t>и</a:t>
            </a:r>
            <a:r>
              <a:rPr lang="ru-RU" sz="2200"/>
              <a:t>, площад</a:t>
            </a:r>
            <a:r>
              <a:rPr lang="ru-RU" sz="2200">
                <a:solidFill>
                  <a:srgbClr val="007030"/>
                </a:solidFill>
              </a:rPr>
              <a:t>и</a:t>
            </a:r>
            <a:r>
              <a:rPr lang="ru-RU" sz="2200"/>
              <a:t>, улиц</a:t>
            </a:r>
            <a:r>
              <a:rPr lang="ru-RU" sz="2200">
                <a:solidFill>
                  <a:srgbClr val="007030"/>
                </a:solidFill>
              </a:rPr>
              <a:t>ы</a:t>
            </a:r>
            <a:r>
              <a:rPr lang="ru-RU" sz="2200"/>
              <a:t>, здан</a:t>
            </a:r>
            <a:r>
              <a:rPr lang="ru-RU" sz="2200">
                <a:solidFill>
                  <a:srgbClr val="007030"/>
                </a:solidFill>
              </a:rPr>
              <a:t>ия</a:t>
            </a:r>
            <a:r>
              <a:rPr lang="ru-RU" sz="2200"/>
              <a:t>.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0" y="35004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763" y="142875"/>
            <a:ext cx="5019323" cy="5232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5. Творительный падеж</a:t>
            </a:r>
            <a:endParaRPr lang="uk-UA" sz="2800" dirty="0">
              <a:solidFill>
                <a:schemeClr val="tx1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856288" y="136525"/>
            <a:ext cx="2428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90000"/>
                </a:solidFill>
                <a:cs typeface="Arial" charset="0"/>
              </a:rPr>
              <a:t>с, над, под, между,</a:t>
            </a:r>
          </a:p>
          <a:p>
            <a:r>
              <a:rPr lang="ru-RU" b="1">
                <a:solidFill>
                  <a:srgbClr val="990000"/>
                </a:solidFill>
                <a:cs typeface="Arial" charset="0"/>
              </a:rPr>
              <a:t>за, перед, рядом с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16888" y="130175"/>
            <a:ext cx="84931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Кем?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Чем?</a:t>
            </a:r>
          </a:p>
        </p:txBody>
      </p:sp>
      <p:grpSp>
        <p:nvGrpSpPr>
          <p:cNvPr id="2" name="Группа 44"/>
          <p:cNvGrpSpPr>
            <a:grpSpLocks/>
          </p:cNvGrpSpPr>
          <p:nvPr/>
        </p:nvGrpSpPr>
        <p:grpSpPr bwMode="auto">
          <a:xfrm>
            <a:off x="6286500" y="928688"/>
            <a:ext cx="2500313" cy="1382712"/>
            <a:chOff x="6286512" y="1000108"/>
            <a:chExt cx="2500330" cy="1382735"/>
          </a:xfrm>
        </p:grpSpPr>
        <p:sp>
          <p:nvSpPr>
            <p:cNvPr id="10263" name="TextBox 7"/>
            <p:cNvSpPr txBox="1">
              <a:spLocks noChangeArrowheads="1"/>
            </p:cNvSpPr>
            <p:nvPr/>
          </p:nvSpPr>
          <p:spPr bwMode="auto">
            <a:xfrm>
              <a:off x="6286512" y="1000108"/>
              <a:ext cx="2500330" cy="461665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Arial Black" pitchFamily="34" charset="0"/>
                </a:rPr>
                <a:t>   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М.р.  </a:t>
              </a:r>
              <a:r>
                <a:rPr lang="ru-RU" sz="2000" b="1">
                  <a:solidFill>
                    <a:schemeClr val="bg1"/>
                  </a:solidFill>
                  <a:cs typeface="Arial" charset="0"/>
                </a:rPr>
                <a:t>и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  Ж.р.</a:t>
              </a:r>
              <a:r>
                <a:rPr lang="ru-RU" sz="2400" b="1">
                  <a:solidFill>
                    <a:srgbClr val="006600"/>
                  </a:solidFill>
                  <a:cs typeface="Arial" charset="0"/>
                </a:rPr>
                <a:t>.</a:t>
              </a:r>
              <a:endParaRPr lang="uk-UA" sz="2400" b="1">
                <a:solidFill>
                  <a:srgbClr val="006600"/>
                </a:solidFill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86512" y="1428740"/>
              <a:ext cx="2500330" cy="95410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ы</a:t>
              </a: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    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ами</a:t>
              </a:r>
              <a:endParaRPr lang="ru-RU" sz="2600" dirty="0">
                <a:solidFill>
                  <a:srgbClr val="006600"/>
                </a:solidFill>
                <a:latin typeface="Arial Black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-и	 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ями</a:t>
              </a:r>
              <a:r>
                <a:rPr lang="ru-RU" sz="2800" dirty="0">
                  <a:solidFill>
                    <a:srgbClr val="006600"/>
                  </a:solidFill>
                  <a:latin typeface="Arial Black" pitchFamily="34" charset="0"/>
                </a:rPr>
                <a:t> </a:t>
              </a:r>
              <a:endParaRPr lang="uk-UA" sz="2800" dirty="0">
                <a:solidFill>
                  <a:srgbClr val="006600"/>
                </a:solidFill>
                <a:latin typeface="Arial Black" pitchFamily="34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7000892" y="1643056"/>
              <a:ext cx="441328" cy="1588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7000892" y="2071688"/>
              <a:ext cx="441328" cy="1588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929188" y="2500313"/>
            <a:ext cx="1571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cs typeface="Arial" charset="0"/>
              </a:rPr>
              <a:t>г, к, х, ж,</a:t>
            </a:r>
          </a:p>
          <a:p>
            <a:r>
              <a:rPr lang="ru-RU" sz="2000" b="1">
                <a:solidFill>
                  <a:srgbClr val="FF0000"/>
                </a:solidFill>
                <a:cs typeface="Arial" charset="0"/>
              </a:rPr>
              <a:t>ч, ш, щ   </a:t>
            </a:r>
            <a:r>
              <a:rPr lang="ru-RU" b="1">
                <a:cs typeface="Arial" charset="0"/>
              </a:rPr>
              <a:t>+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286000" y="2357438"/>
            <a:ext cx="26876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cs typeface="Arial" charset="0"/>
              </a:rPr>
              <a:t>вра</a:t>
            </a:r>
            <a:r>
              <a:rPr lang="ru-RU" sz="2000" u="sng">
                <a:cs typeface="Arial" charset="0"/>
              </a:rPr>
              <a:t>ч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вра</a:t>
            </a:r>
            <a:r>
              <a:rPr lang="ru-RU" sz="2000" u="sng">
                <a:cs typeface="Arial" charset="0"/>
              </a:rPr>
              <a:t>ч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ами</a:t>
            </a:r>
          </a:p>
          <a:p>
            <a:r>
              <a:rPr lang="ru-RU" sz="2000">
                <a:cs typeface="Arial" charset="0"/>
              </a:rPr>
              <a:t>подру</a:t>
            </a:r>
            <a:r>
              <a:rPr lang="ru-RU" sz="2000" u="sng">
                <a:cs typeface="Arial" charset="0"/>
              </a:rPr>
              <a:t>г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подру</a:t>
            </a:r>
            <a:r>
              <a:rPr lang="ru-RU" sz="2000" u="sng">
                <a:cs typeface="Arial" charset="0"/>
              </a:rPr>
              <a:t>г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ами</a:t>
            </a:r>
          </a:p>
          <a:p>
            <a:r>
              <a:rPr lang="ru-RU" sz="2000">
                <a:cs typeface="Arial" charset="0"/>
              </a:rPr>
              <a:t>ве</a:t>
            </a:r>
            <a:r>
              <a:rPr lang="ru-RU" sz="2000" u="sng">
                <a:cs typeface="Arial" charset="0"/>
              </a:rPr>
              <a:t>щ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ве</a:t>
            </a:r>
            <a:r>
              <a:rPr lang="ru-RU" sz="2000" u="sng">
                <a:cs typeface="Arial" charset="0"/>
              </a:rPr>
              <a:t>щ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ами</a:t>
            </a:r>
            <a:r>
              <a:rPr lang="ru-RU" sz="2000">
                <a:cs typeface="Arial" charset="0"/>
              </a:rPr>
              <a:t> </a:t>
            </a:r>
          </a:p>
        </p:txBody>
      </p:sp>
      <p:grpSp>
        <p:nvGrpSpPr>
          <p:cNvPr id="3" name="Группа 48"/>
          <p:cNvGrpSpPr>
            <a:grpSpLocks/>
          </p:cNvGrpSpPr>
          <p:nvPr/>
        </p:nvGrpSpPr>
        <p:grpSpPr bwMode="auto">
          <a:xfrm>
            <a:off x="6286500" y="4572000"/>
            <a:ext cx="2500313" cy="1320800"/>
            <a:chOff x="6286512" y="4572008"/>
            <a:chExt cx="2500330" cy="1321180"/>
          </a:xfrm>
        </p:grpSpPr>
        <p:sp>
          <p:nvSpPr>
            <p:cNvPr id="10259" name="TextBox 26"/>
            <p:cNvSpPr txBox="1">
              <a:spLocks noChangeArrowheads="1"/>
            </p:cNvSpPr>
            <p:nvPr/>
          </p:nvSpPr>
          <p:spPr bwMode="auto">
            <a:xfrm>
              <a:off x="6286512" y="4572008"/>
              <a:ext cx="2500330" cy="461665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Arial Black" pitchFamily="34" charset="0"/>
                </a:rPr>
                <a:t>  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М.р.  </a:t>
              </a:r>
              <a:r>
                <a:rPr lang="ru-RU" sz="2000" b="1">
                  <a:solidFill>
                    <a:schemeClr val="bg1"/>
                  </a:solidFill>
                  <a:cs typeface="Arial" charset="0"/>
                </a:rPr>
                <a:t>и</a:t>
              </a:r>
              <a:r>
                <a:rPr lang="ru-RU" sz="2400" b="1">
                  <a:solidFill>
                    <a:schemeClr val="bg1"/>
                  </a:solidFill>
                  <a:cs typeface="Arial" charset="0"/>
                </a:rPr>
                <a:t>  Ср.р.</a:t>
              </a:r>
              <a:r>
                <a:rPr lang="ru-RU" sz="2400" b="1">
                  <a:solidFill>
                    <a:srgbClr val="006600"/>
                  </a:solidFill>
                  <a:cs typeface="Arial" charset="0"/>
                </a:rPr>
                <a:t>.</a:t>
              </a:r>
              <a:endParaRPr lang="uk-UA" sz="2400" b="1">
                <a:solidFill>
                  <a:srgbClr val="006600"/>
                </a:solidFill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86512" y="5000756"/>
              <a:ext cx="2500330" cy="8924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-а      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ами</a:t>
              </a:r>
              <a:endParaRPr lang="ru-RU" sz="2600" dirty="0">
                <a:solidFill>
                  <a:srgbClr val="006600"/>
                </a:solidFill>
                <a:latin typeface="Arial Black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-я	   -</a:t>
              </a:r>
              <a:r>
                <a:rPr lang="ru-RU" sz="2600" dirty="0" err="1">
                  <a:solidFill>
                    <a:srgbClr val="006600"/>
                  </a:solidFill>
                  <a:latin typeface="Arial Black" pitchFamily="34" charset="0"/>
                </a:rPr>
                <a:t>ями</a:t>
              </a:r>
              <a:r>
                <a:rPr lang="ru-RU" sz="2600" dirty="0">
                  <a:solidFill>
                    <a:srgbClr val="006600"/>
                  </a:solidFill>
                  <a:latin typeface="Arial Black" pitchFamily="34" charset="0"/>
                </a:rPr>
                <a:t> </a:t>
              </a:r>
              <a:endParaRPr lang="uk-UA" sz="2600" dirty="0">
                <a:solidFill>
                  <a:srgbClr val="006600"/>
                </a:solidFill>
                <a:latin typeface="Arial Black" pitchFamily="34" charset="0"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7000892" y="5286589"/>
              <a:ext cx="441328" cy="1588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7000892" y="5643879"/>
              <a:ext cx="441328" cy="1587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42938" y="5929313"/>
            <a:ext cx="621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C0000"/>
                </a:solidFill>
                <a:cs typeface="Arial" charset="0"/>
              </a:rPr>
              <a:t>ЗАПОМНИТЕ!   </a:t>
            </a:r>
            <a:r>
              <a:rPr lang="ru-RU" sz="2000" b="1">
                <a:cs typeface="Arial" charset="0"/>
              </a:rPr>
              <a:t>люд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 b="1">
                <a:cs typeface="Arial" charset="0"/>
              </a:rPr>
              <a:t> – люд</a:t>
            </a:r>
            <a:r>
              <a:rPr lang="ru-RU" sz="2000" b="1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ми</a:t>
            </a:r>
            <a:r>
              <a:rPr lang="ru-RU" sz="2000" b="1">
                <a:cs typeface="Arial" charset="0"/>
              </a:rPr>
              <a:t>; дет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 b="1">
                <a:cs typeface="Arial" charset="0"/>
              </a:rPr>
              <a:t> – дет</a:t>
            </a:r>
            <a:r>
              <a:rPr lang="ru-RU" sz="2000" b="1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ми</a:t>
            </a:r>
            <a:r>
              <a:rPr lang="ru-RU" sz="2000" b="1">
                <a:cs typeface="Arial" charset="0"/>
              </a:rPr>
              <a:t> 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85750" y="1071563"/>
            <a:ext cx="6000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театр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ы</a:t>
            </a:r>
            <a:r>
              <a:rPr lang="ru-RU" sz="2000">
                <a:cs typeface="Arial" charset="0"/>
              </a:rPr>
              <a:t> – театр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ами          </a:t>
            </a:r>
            <a:r>
              <a:rPr lang="ru-RU" sz="2000">
                <a:cs typeface="Arial" charset="0"/>
              </a:rPr>
              <a:t>сёстр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ы</a:t>
            </a:r>
            <a:r>
              <a:rPr lang="ru-RU" sz="2000">
                <a:cs typeface="Arial" charset="0"/>
              </a:rPr>
              <a:t> – сёстр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ами</a:t>
            </a:r>
          </a:p>
          <a:p>
            <a:r>
              <a:rPr lang="ru-RU" sz="2000">
                <a:cs typeface="Arial" charset="0"/>
              </a:rPr>
              <a:t>музе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музе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              </a:t>
            </a:r>
            <a:r>
              <a:rPr lang="ru-RU" sz="2000">
                <a:cs typeface="Arial" charset="0"/>
              </a:rPr>
              <a:t>песн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 </a:t>
            </a:r>
            <a:r>
              <a:rPr lang="ru-RU" sz="2000" b="1">
                <a:cs typeface="Arial" charset="0"/>
              </a:rPr>
              <a:t>–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песн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 </a:t>
            </a:r>
            <a:r>
              <a:rPr lang="ru-RU" sz="2000">
                <a:cs typeface="Arial" charset="0"/>
              </a:rPr>
              <a:t>                 </a:t>
            </a:r>
          </a:p>
          <a:p>
            <a:r>
              <a:rPr lang="ru-RU" sz="2000">
                <a:cs typeface="Arial" charset="0"/>
              </a:rPr>
              <a:t>словар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</a:t>
            </a:r>
            <a:r>
              <a:rPr lang="ru-RU" sz="2000">
                <a:cs typeface="Arial" charset="0"/>
              </a:rPr>
              <a:t> – словар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      </a:t>
            </a:r>
            <a:r>
              <a:rPr lang="ru-RU" sz="2000">
                <a:cs typeface="Arial" charset="0"/>
              </a:rPr>
              <a:t>тетрад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и </a:t>
            </a:r>
            <a:r>
              <a:rPr lang="ru-RU" sz="2000" b="1">
                <a:cs typeface="Arial" charset="0"/>
              </a:rPr>
              <a:t>–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тетрад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 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57188" y="3571875"/>
            <a:ext cx="56245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друз</a:t>
            </a:r>
            <a:r>
              <a:rPr lang="ru-RU" sz="2000" b="1">
                <a:solidFill>
                  <a:srgbClr val="007030"/>
                </a:solidFill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</a:t>
            </a:r>
            <a:r>
              <a:rPr lang="ru-RU" sz="2000">
                <a:cs typeface="Arial" charset="0"/>
              </a:rPr>
              <a:t>– друз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             </a:t>
            </a:r>
            <a:r>
              <a:rPr lang="ru-RU" sz="2000">
                <a:cs typeface="Arial" charset="0"/>
              </a:rPr>
              <a:t>брат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</a:t>
            </a:r>
            <a:r>
              <a:rPr lang="ru-RU" sz="2000">
                <a:cs typeface="Arial" charset="0"/>
              </a:rPr>
              <a:t> – брат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</a:t>
            </a:r>
          </a:p>
          <a:p>
            <a:r>
              <a:rPr lang="ru-RU" sz="2000">
                <a:cs typeface="Arial" charset="0"/>
              </a:rPr>
              <a:t>сынов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</a:t>
            </a:r>
            <a:r>
              <a:rPr lang="ru-RU" sz="2000">
                <a:cs typeface="Arial" charset="0"/>
              </a:rPr>
              <a:t> – сынов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      </a:t>
            </a:r>
            <a:r>
              <a:rPr lang="ru-RU" sz="2000">
                <a:cs typeface="Arial" charset="0"/>
              </a:rPr>
              <a:t>стул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ья </a:t>
            </a:r>
            <a:r>
              <a:rPr lang="ru-RU" sz="2000">
                <a:cs typeface="Arial" charset="0"/>
              </a:rPr>
              <a:t>– стул</a:t>
            </a:r>
            <a:r>
              <a:rPr lang="ru-RU" sz="2000" u="sng">
                <a:cs typeface="Arial" charset="0"/>
              </a:rPr>
              <a:t>ь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</a:t>
            </a:r>
          </a:p>
          <a:p>
            <a:endParaRPr lang="ru-RU" sz="2000" b="1">
              <a:solidFill>
                <a:srgbClr val="006600"/>
              </a:solidFill>
              <a:cs typeface="Arial" charset="0"/>
            </a:endParaRPr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428625" y="4786313"/>
            <a:ext cx="5286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город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</a:t>
            </a:r>
            <a:r>
              <a:rPr lang="ru-RU" sz="2000" b="1"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– город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ами</a:t>
            </a:r>
            <a:r>
              <a:rPr lang="ru-RU" sz="2000">
                <a:cs typeface="Arial" charset="0"/>
              </a:rPr>
              <a:t>      мор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</a:t>
            </a:r>
            <a:r>
              <a:rPr lang="ru-RU" sz="2000">
                <a:cs typeface="Arial" charset="0"/>
              </a:rPr>
              <a:t> – мор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  </a:t>
            </a:r>
          </a:p>
          <a:p>
            <a:r>
              <a:rPr lang="ru-RU" sz="2000">
                <a:cs typeface="Arial" charset="0"/>
              </a:rPr>
              <a:t>слов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</a:t>
            </a:r>
            <a:r>
              <a:rPr lang="ru-RU" sz="2000">
                <a:solidFill>
                  <a:srgbClr val="008000"/>
                </a:solidFill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– слов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ами         </a:t>
            </a:r>
            <a:r>
              <a:rPr lang="ru-RU" sz="2000">
                <a:cs typeface="Arial" charset="0"/>
              </a:rPr>
              <a:t>здан</a:t>
            </a:r>
            <a:r>
              <a:rPr lang="ru-RU" sz="2000" u="sng">
                <a:cs typeface="Arial" charset="0"/>
              </a:rPr>
              <a:t>и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 </a:t>
            </a:r>
            <a:r>
              <a:rPr lang="ru-RU" sz="2000">
                <a:solidFill>
                  <a:srgbClr val="006600"/>
                </a:solidFill>
                <a:cs typeface="Arial" charset="0"/>
              </a:rPr>
              <a:t>– </a:t>
            </a:r>
            <a:r>
              <a:rPr lang="ru-RU" sz="2000">
                <a:cs typeface="Arial" charset="0"/>
              </a:rPr>
              <a:t>здан</a:t>
            </a:r>
            <a:r>
              <a:rPr lang="ru-RU" sz="2000" u="sng">
                <a:cs typeface="Arial" charset="0"/>
              </a:rPr>
              <a:t>и</a:t>
            </a:r>
            <a:r>
              <a:rPr lang="ru-RU" sz="2000" b="1">
                <a:solidFill>
                  <a:srgbClr val="006600"/>
                </a:solidFill>
                <a:cs typeface="Arial" charset="0"/>
              </a:rPr>
              <a:t>ями </a:t>
            </a:r>
            <a:r>
              <a:rPr lang="ru-RU" sz="2000">
                <a:solidFill>
                  <a:srgbClr val="006600"/>
                </a:solidFill>
                <a:cs typeface="Arial" charset="0"/>
              </a:rPr>
              <a:t> </a:t>
            </a:r>
            <a:endParaRPr lang="uk-UA" sz="2000">
              <a:solidFill>
                <a:srgbClr val="006600"/>
              </a:solidFill>
              <a:cs typeface="Arial" charset="0"/>
            </a:endParaRPr>
          </a:p>
        </p:txBody>
      </p:sp>
      <p:grpSp>
        <p:nvGrpSpPr>
          <p:cNvPr id="7" name="Группа 46"/>
          <p:cNvGrpSpPr>
            <a:grpSpLocks/>
          </p:cNvGrpSpPr>
          <p:nvPr/>
        </p:nvGrpSpPr>
        <p:grpSpPr bwMode="auto">
          <a:xfrm>
            <a:off x="6286500" y="2714625"/>
            <a:ext cx="2500313" cy="523875"/>
            <a:chOff x="6286512" y="2714620"/>
            <a:chExt cx="2500330" cy="523220"/>
          </a:xfrm>
        </p:grpSpPr>
        <p:sp>
          <p:nvSpPr>
            <p:cNvPr id="34" name="Прямоугольник 33"/>
            <p:cNvSpPr/>
            <p:nvPr/>
          </p:nvSpPr>
          <p:spPr bwMode="auto">
            <a:xfrm>
              <a:off x="6286512" y="2714620"/>
              <a:ext cx="2500330" cy="5232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-и      -</a:t>
              </a:r>
              <a:r>
                <a:rPr lang="ru-RU" sz="2800" b="1" dirty="0" err="1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ами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V="1">
              <a:off x="7000892" y="3000013"/>
              <a:ext cx="441328" cy="1586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47"/>
          <p:cNvGrpSpPr>
            <a:grpSpLocks/>
          </p:cNvGrpSpPr>
          <p:nvPr/>
        </p:nvGrpSpPr>
        <p:grpSpPr bwMode="auto">
          <a:xfrm>
            <a:off x="6286500" y="3643313"/>
            <a:ext cx="2500313" cy="523875"/>
            <a:chOff x="6286512" y="3643314"/>
            <a:chExt cx="2500330" cy="523220"/>
          </a:xfrm>
        </p:grpSpPr>
        <p:sp>
          <p:nvSpPr>
            <p:cNvPr id="46" name="Прямоугольник 45"/>
            <p:cNvSpPr/>
            <p:nvPr/>
          </p:nvSpPr>
          <p:spPr bwMode="auto">
            <a:xfrm>
              <a:off x="6286512" y="3643314"/>
              <a:ext cx="2500330" cy="5232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6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-</a:t>
              </a:r>
              <a:r>
                <a:rPr lang="ru-RU" sz="2800" b="1" dirty="0" err="1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ья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     -</a:t>
              </a:r>
              <a:r>
                <a:rPr lang="ru-RU" sz="2800" b="1" dirty="0" err="1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ями</a:t>
              </a:r>
              <a:r>
                <a:rPr lang="ru-RU" sz="2800" b="1" dirty="0">
                  <a:solidFill>
                    <a:srgbClr val="006600"/>
                  </a:solidFill>
                  <a:latin typeface="Arial Black" pitchFamily="34" charset="0"/>
                  <a:cs typeface="Arial" pitchFamily="34" charset="0"/>
                </a:rPr>
                <a:t> </a:t>
              </a: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7143768" y="3928707"/>
              <a:ext cx="428628" cy="1585"/>
            </a:xfrm>
            <a:prstGeom prst="straightConnector1">
              <a:avLst/>
            </a:prstGeom>
            <a:ln w="38100">
              <a:solidFill>
                <a:srgbClr val="0066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22" grpId="0"/>
      <p:bldP spid="23" grpId="0"/>
      <p:bldP spid="30" grpId="0"/>
      <p:bldP spid="31" grpId="0"/>
      <p:bldP spid="32" grpId="0"/>
      <p:bldP spid="3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1082</Words>
  <Application>Microsoft Office PowerPoint</Application>
  <PresentationFormat>Экран (4:3)</PresentationFormat>
  <Paragraphs>289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Arial Black</vt:lpstr>
      <vt:lpstr>Arial Narrow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90</cp:revision>
  <dcterms:created xsi:type="dcterms:W3CDTF">2013-04-07T05:49:08Z</dcterms:created>
  <dcterms:modified xsi:type="dcterms:W3CDTF">2014-11-11T20:31:48Z</dcterms:modified>
</cp:coreProperties>
</file>